
<file path=[Content_Types].xml><?xml version="1.0" encoding="utf-8"?>
<Types xmlns="http://schemas.openxmlformats.org/package/2006/content-types">
  <Default Extension="0" ContentType="image/jpe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8"/>
  </p:notesMasterIdLst>
  <p:sldIdLst>
    <p:sldId id="256" r:id="rId2"/>
    <p:sldId id="257" r:id="rId3"/>
    <p:sldId id="268" r:id="rId4"/>
    <p:sldId id="267" r:id="rId5"/>
    <p:sldId id="259" r:id="rId6"/>
    <p:sldId id="260" r:id="rId7"/>
    <p:sldId id="261" r:id="rId8"/>
    <p:sldId id="262" r:id="rId9"/>
    <p:sldId id="269" r:id="rId10"/>
    <p:sldId id="270" r:id="rId11"/>
    <p:sldId id="271" r:id="rId12"/>
    <p:sldId id="272" r:id="rId13"/>
    <p:sldId id="264" r:id="rId14"/>
    <p:sldId id="275" r:id="rId15"/>
    <p:sldId id="273" r:id="rId16"/>
    <p:sldId id="266" r:id="rId17"/>
  </p:sldIdLst>
  <p:sldSz cx="14630400" cy="8229600"/>
  <p:notesSz cx="8229600" cy="14630400"/>
  <p:embeddedFontLst>
    <p:embeddedFont>
      <p:font typeface="Calisto MT" panose="02040603050505030304" pitchFamily="18" charset="0"/>
      <p:regular r:id="rId19"/>
      <p:bold r:id="rId20"/>
      <p:italic r:id="rId21"/>
      <p:boldItalic r:id="rId22"/>
    </p:embeddedFont>
    <p:embeddedFont>
      <p:font typeface="Poppins Light" panose="00000400000000000000" pitchFamily="2" charset="0"/>
      <p:regular r:id="rId23"/>
      <p:italic r:id="rId24"/>
    </p:embeddedFont>
    <p:embeddedFont>
      <p:font typeface="Roboto" panose="02000000000000000000" pitchFamily="2" charset="0"/>
      <p:regular r:id="rId25"/>
      <p:bold r:id="rId26"/>
      <p:italic r:id="rId27"/>
      <p:boldItalic r:id="rId28"/>
    </p:embeddedFont>
    <p:embeddedFont>
      <p:font typeface="Roboto Bold" panose="02000000000000000000" charset="0"/>
      <p:bold r:id="rId29"/>
    </p:embeddedFont>
    <p:embeddedFont>
      <p:font typeface="Roboto Light" panose="02000000000000000000" pitchFamily="2" charset="0"/>
      <p:regular r:id="rId30"/>
      <p:italic r:id="rId31"/>
    </p:embeddedFont>
    <p:embeddedFont>
      <p:font typeface="Wingdings 2" panose="050201020105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59" autoAdjust="0"/>
    <p:restoredTop sz="94610"/>
  </p:normalViewPr>
  <p:slideViewPr>
    <p:cSldViewPr snapToGrid="0" snapToObjects="1">
      <p:cViewPr varScale="1">
        <p:scale>
          <a:sx n="49" d="100"/>
          <a:sy n="49" d="100"/>
        </p:scale>
        <p:origin x="3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336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1695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00860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8076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428900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783438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516754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2904904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83506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65924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81138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60387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9439559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050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2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4455768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878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041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439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30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904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94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20512" y="791448"/>
            <a:ext cx="13389380" cy="792613"/>
          </a:xfrm>
          <a:prstGeom prst="rect">
            <a:avLst/>
          </a:prstGeom>
        </p:spPr>
        <p:txBody>
          <a:bodyPr lIns="0" tIns="0" rIns="0" bIns="0" anchor="ctr"/>
          <a:lstStyle>
            <a:lvl1pPr algn="ctr">
              <a:defRPr sz="4800">
                <a:solidFill>
                  <a:schemeClr val="tx1">
                    <a:lumMod val="90000"/>
                    <a:lumOff val="10000"/>
                  </a:schemeClr>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9E349F90-2747-4201-AE7C-AEE8D8335CB8}"/>
              </a:ext>
            </a:extLst>
          </p:cNvPr>
          <p:cNvGrpSpPr/>
          <p:nvPr userDrawn="1"/>
        </p:nvGrpSpPr>
        <p:grpSpPr>
          <a:xfrm>
            <a:off x="6633211" y="1758379"/>
            <a:ext cx="1363981" cy="121920"/>
            <a:chOff x="5813426" y="1661384"/>
            <a:chExt cx="1136650" cy="101600"/>
          </a:xfrm>
        </p:grpSpPr>
        <p:sp>
          <p:nvSpPr>
            <p:cNvPr id="2" name="Oval 1">
              <a:extLst>
                <a:ext uri="{FF2B5EF4-FFF2-40B4-BE49-F238E27FC236}">
                  <a16:creationId xmlns:a16="http://schemas.microsoft.com/office/drawing/2014/main" id="{B2AC5611-88E1-4EEC-A9D6-788A72E96CD7}"/>
                </a:ext>
              </a:extLst>
            </p:cNvPr>
            <p:cNvSpPr/>
            <p:nvPr userDrawn="1"/>
          </p:nvSpPr>
          <p:spPr>
            <a:xfrm>
              <a:off x="5813426" y="1661384"/>
              <a:ext cx="101600" cy="101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5" name="Oval 4">
              <a:extLst>
                <a:ext uri="{FF2B5EF4-FFF2-40B4-BE49-F238E27FC236}">
                  <a16:creationId xmlns:a16="http://schemas.microsoft.com/office/drawing/2014/main" id="{7CB76610-BDE8-4359-8FBB-34033A64E6BA}"/>
                </a:ext>
              </a:extLst>
            </p:cNvPr>
            <p:cNvSpPr/>
            <p:nvPr userDrawn="1"/>
          </p:nvSpPr>
          <p:spPr>
            <a:xfrm>
              <a:off x="6020436" y="1661384"/>
              <a:ext cx="101600" cy="101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6" name="Oval 5">
              <a:extLst>
                <a:ext uri="{FF2B5EF4-FFF2-40B4-BE49-F238E27FC236}">
                  <a16:creationId xmlns:a16="http://schemas.microsoft.com/office/drawing/2014/main" id="{8BE04F4B-BB13-41A6-92CC-E7C54DFADF51}"/>
                </a:ext>
              </a:extLst>
            </p:cNvPr>
            <p:cNvSpPr/>
            <p:nvPr userDrawn="1"/>
          </p:nvSpPr>
          <p:spPr>
            <a:xfrm>
              <a:off x="6227446" y="1661384"/>
              <a:ext cx="101600" cy="101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7" name="Oval 6">
              <a:extLst>
                <a:ext uri="{FF2B5EF4-FFF2-40B4-BE49-F238E27FC236}">
                  <a16:creationId xmlns:a16="http://schemas.microsoft.com/office/drawing/2014/main" id="{99D7DFA1-525A-46DA-AA1A-38D9148CD078}"/>
                </a:ext>
              </a:extLst>
            </p:cNvPr>
            <p:cNvSpPr/>
            <p:nvPr userDrawn="1"/>
          </p:nvSpPr>
          <p:spPr>
            <a:xfrm>
              <a:off x="6434456" y="1661384"/>
              <a:ext cx="101600" cy="10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8" name="Oval 7">
              <a:extLst>
                <a:ext uri="{FF2B5EF4-FFF2-40B4-BE49-F238E27FC236}">
                  <a16:creationId xmlns:a16="http://schemas.microsoft.com/office/drawing/2014/main" id="{38AFBCF0-A836-467F-AE5E-EF3850D21A66}"/>
                </a:ext>
              </a:extLst>
            </p:cNvPr>
            <p:cNvSpPr/>
            <p:nvPr userDrawn="1"/>
          </p:nvSpPr>
          <p:spPr>
            <a:xfrm>
              <a:off x="6641466" y="1661384"/>
              <a:ext cx="101600" cy="10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9" name="Oval 8">
              <a:extLst>
                <a:ext uri="{FF2B5EF4-FFF2-40B4-BE49-F238E27FC236}">
                  <a16:creationId xmlns:a16="http://schemas.microsoft.com/office/drawing/2014/main" id="{164D2D72-DE45-4172-AA4C-CDBFDE3D2FD3}"/>
                </a:ext>
              </a:extLst>
            </p:cNvPr>
            <p:cNvSpPr/>
            <p:nvPr userDrawn="1"/>
          </p:nvSpPr>
          <p:spPr>
            <a:xfrm>
              <a:off x="6848476" y="1661384"/>
              <a:ext cx="101600" cy="101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grpSp>
    </p:spTree>
    <p:extLst>
      <p:ext uri="{BB962C8B-B14F-4D97-AF65-F5344CB8AC3E}">
        <p14:creationId xmlns:p14="http://schemas.microsoft.com/office/powerpoint/2010/main" val="94680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7992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298908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488131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12130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77188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539829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715735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1/22/2025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302942680"/>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3" r:id="rId20"/>
    <p:sldLayoutId id="2147483704" r:id="rId21"/>
    <p:sldLayoutId id="2147483705" r:id="rId22"/>
    <p:sldLayoutId id="2147483706" r:id="rId23"/>
    <p:sldLayoutId id="2147483708" r:id="rId24"/>
    <p:sldLayoutId id="2147483709" r:id="rId25"/>
    <p:sldLayoutId id="2147483710" r:id="rId26"/>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0"/><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hyperlink" Target="http://www.progressive-charlestown.com/2021/04/why-you-should-expect-more-suez-like.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hyperlink" Target="https://geobrava.wordpress.com/tag/future-of-wor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hyperlink" Target="https://pxhere.com/en/photo/155744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www.pexels.com/photo/business-compete-competition-competitive-13346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s://www.flickr.com/photos/defenceimages/944562608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46985"/>
            <a:ext cx="7556421" cy="1417558"/>
          </a:xfrm>
          <a:prstGeom prst="rect">
            <a:avLst/>
          </a:prstGeom>
          <a:noFill/>
          <a:ln/>
        </p:spPr>
        <p:txBody>
          <a:bodyPr wrap="square" lIns="0" tIns="0" rIns="0" bIns="0" rtlCol="0" anchor="t"/>
          <a:lstStyle/>
          <a:p>
            <a:pPr marL="0" indent="0">
              <a:lnSpc>
                <a:spcPts val="5550"/>
              </a:lnSpc>
              <a:buNone/>
            </a:pPr>
            <a:r>
              <a:rPr lang="en-US" sz="4450" dirty="0">
                <a:solidFill>
                  <a:schemeClr val="tx1">
                    <a:lumMod val="65000"/>
                  </a:schemeClr>
                </a:solidFill>
                <a:latin typeface="Poppins Light" pitchFamily="34" charset="0"/>
                <a:ea typeface="Poppins Light" pitchFamily="34" charset="-122"/>
                <a:cs typeface="Poppins Light" pitchFamily="34" charset="-120"/>
              </a:rPr>
              <a:t>Title</a:t>
            </a:r>
            <a:r>
              <a:rPr lang="en-US" sz="4450" dirty="0">
                <a:solidFill>
                  <a:srgbClr val="F2F2F3"/>
                </a:solidFill>
                <a:latin typeface="Poppins Light" pitchFamily="34" charset="0"/>
                <a:ea typeface="Poppins Light" pitchFamily="34" charset="-122"/>
                <a:cs typeface="Poppins Light" pitchFamily="34" charset="-120"/>
              </a:rPr>
              <a:t>: </a:t>
            </a:r>
            <a:r>
              <a:rPr lang="en-US" sz="4450" dirty="0">
                <a:solidFill>
                  <a:schemeClr val="tx1">
                    <a:lumMod val="85000"/>
                  </a:schemeClr>
                </a:solidFill>
                <a:latin typeface="Poppins Light" pitchFamily="34" charset="0"/>
                <a:ea typeface="Poppins Light" pitchFamily="34" charset="-122"/>
                <a:cs typeface="Poppins Light" pitchFamily="34" charset="-120"/>
              </a:rPr>
              <a:t>Strategic Growth Plan for Company XYZ</a:t>
            </a:r>
            <a:endParaRPr lang="en-US" sz="4450" dirty="0">
              <a:solidFill>
                <a:schemeClr val="tx1">
                  <a:lumMod val="85000"/>
                </a:schemeClr>
              </a:solidFill>
            </a:endParaRPr>
          </a:p>
        </p:txBody>
      </p:sp>
      <p:sp>
        <p:nvSpPr>
          <p:cNvPr id="5" name="Shape 2"/>
          <p:cNvSpPr/>
          <p:nvPr/>
        </p:nvSpPr>
        <p:spPr>
          <a:xfrm>
            <a:off x="793790" y="5302568"/>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09030" y="5332844"/>
            <a:ext cx="347663" cy="347663"/>
          </a:xfrm>
          <a:prstGeom prst="rect">
            <a:avLst/>
          </a:prstGeom>
        </p:spPr>
      </p:pic>
      <p:sp>
        <p:nvSpPr>
          <p:cNvPr id="7" name="Text 3"/>
          <p:cNvSpPr/>
          <p:nvPr/>
        </p:nvSpPr>
        <p:spPr>
          <a:xfrm>
            <a:off x="1270040" y="5285661"/>
            <a:ext cx="1997869"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by Israel Josiah</a:t>
            </a:r>
            <a:endParaRPr lang="en-US" sz="2200" dirty="0"/>
          </a:p>
        </p:txBody>
      </p:sp>
      <p:sp>
        <p:nvSpPr>
          <p:cNvPr id="8" name="Text 1">
            <a:extLst>
              <a:ext uri="{FF2B5EF4-FFF2-40B4-BE49-F238E27FC236}">
                <a16:creationId xmlns:a16="http://schemas.microsoft.com/office/drawing/2014/main" id="{2E23265C-C112-CA17-4E4B-75B9F765FB8E}"/>
              </a:ext>
            </a:extLst>
          </p:cNvPr>
          <p:cNvSpPr/>
          <p:nvPr/>
        </p:nvSpPr>
        <p:spPr>
          <a:xfrm>
            <a:off x="975241" y="405324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Company XYZ is a defense solutions company specializing in vehicle armouring. This presentation outlines a comprehensive strategic growth plan to achieve a $1 billion valuation within the next decade.</a:t>
            </a:r>
            <a:endParaRPr lang="en-US" sz="1750" dirty="0"/>
          </a:p>
        </p:txBody>
      </p:sp>
      <p:grpSp>
        <p:nvGrpSpPr>
          <p:cNvPr id="4" name="Group 3">
            <a:extLst>
              <a:ext uri="{FF2B5EF4-FFF2-40B4-BE49-F238E27FC236}">
                <a16:creationId xmlns:a16="http://schemas.microsoft.com/office/drawing/2014/main" id="{9851F2E1-509A-47D3-BA2E-5AECB425FADD}"/>
              </a:ext>
            </a:extLst>
          </p:cNvPr>
          <p:cNvGrpSpPr/>
          <p:nvPr/>
        </p:nvGrpSpPr>
        <p:grpSpPr>
          <a:xfrm>
            <a:off x="5886828" y="3371615"/>
            <a:ext cx="730947" cy="458916"/>
            <a:chOff x="2692175" y="1347033"/>
            <a:chExt cx="1151467" cy="1111251"/>
          </a:xfrm>
        </p:grpSpPr>
        <p:sp>
          <p:nvSpPr>
            <p:cNvPr id="9" name="Freeform 6">
              <a:extLst>
                <a:ext uri="{FF2B5EF4-FFF2-40B4-BE49-F238E27FC236}">
                  <a16:creationId xmlns:a16="http://schemas.microsoft.com/office/drawing/2014/main" id="{51E8FA1F-0A46-4432-83D7-D1DB5687B8B0}"/>
                </a:ext>
              </a:extLst>
            </p:cNvPr>
            <p:cNvSpPr>
              <a:spLocks/>
            </p:cNvSpPr>
            <p:nvPr/>
          </p:nvSpPr>
          <p:spPr bwMode="auto">
            <a:xfrm>
              <a:off x="2692175" y="1347033"/>
              <a:ext cx="1151467" cy="1111251"/>
            </a:xfrm>
            <a:custGeom>
              <a:avLst/>
              <a:gdLst>
                <a:gd name="T0" fmla="*/ 468 w 1088"/>
                <a:gd name="T1" fmla="*/ 24 h 1050"/>
                <a:gd name="T2" fmla="*/ 53 w 1088"/>
                <a:gd name="T3" fmla="*/ 327 h 1050"/>
                <a:gd name="T4" fmla="*/ 53 w 1088"/>
                <a:gd name="T5" fmla="*/ 327 h 1050"/>
                <a:gd name="T6" fmla="*/ 38 w 1088"/>
                <a:gd name="T7" fmla="*/ 340 h 1050"/>
                <a:gd name="T8" fmla="*/ 24 w 1088"/>
                <a:gd name="T9" fmla="*/ 355 h 1050"/>
                <a:gd name="T10" fmla="*/ 14 w 1088"/>
                <a:gd name="T11" fmla="*/ 373 h 1050"/>
                <a:gd name="T12" fmla="*/ 6 w 1088"/>
                <a:gd name="T13" fmla="*/ 391 h 1050"/>
                <a:gd name="T14" fmla="*/ 2 w 1088"/>
                <a:gd name="T15" fmla="*/ 411 h 1050"/>
                <a:gd name="T16" fmla="*/ 0 w 1088"/>
                <a:gd name="T17" fmla="*/ 430 h 1050"/>
                <a:gd name="T18" fmla="*/ 2 w 1088"/>
                <a:gd name="T19" fmla="*/ 451 h 1050"/>
                <a:gd name="T20" fmla="*/ 6 w 1088"/>
                <a:gd name="T21" fmla="*/ 471 h 1050"/>
                <a:gd name="T22" fmla="*/ 165 w 1088"/>
                <a:gd name="T23" fmla="*/ 960 h 1050"/>
                <a:gd name="T24" fmla="*/ 165 w 1088"/>
                <a:gd name="T25" fmla="*/ 960 h 1050"/>
                <a:gd name="T26" fmla="*/ 173 w 1088"/>
                <a:gd name="T27" fmla="*/ 979 h 1050"/>
                <a:gd name="T28" fmla="*/ 183 w 1088"/>
                <a:gd name="T29" fmla="*/ 996 h 1050"/>
                <a:gd name="T30" fmla="*/ 196 w 1088"/>
                <a:gd name="T31" fmla="*/ 1011 h 1050"/>
                <a:gd name="T32" fmla="*/ 211 w 1088"/>
                <a:gd name="T33" fmla="*/ 1024 h 1050"/>
                <a:gd name="T34" fmla="*/ 228 w 1088"/>
                <a:gd name="T35" fmla="*/ 1035 h 1050"/>
                <a:gd name="T36" fmla="*/ 247 w 1088"/>
                <a:gd name="T37" fmla="*/ 1042 h 1050"/>
                <a:gd name="T38" fmla="*/ 267 w 1088"/>
                <a:gd name="T39" fmla="*/ 1047 h 1050"/>
                <a:gd name="T40" fmla="*/ 288 w 1088"/>
                <a:gd name="T41" fmla="*/ 1050 h 1050"/>
                <a:gd name="T42" fmla="*/ 800 w 1088"/>
                <a:gd name="T43" fmla="*/ 1050 h 1050"/>
                <a:gd name="T44" fmla="*/ 800 w 1088"/>
                <a:gd name="T45" fmla="*/ 1050 h 1050"/>
                <a:gd name="T46" fmla="*/ 821 w 1088"/>
                <a:gd name="T47" fmla="*/ 1047 h 1050"/>
                <a:gd name="T48" fmla="*/ 841 w 1088"/>
                <a:gd name="T49" fmla="*/ 1042 h 1050"/>
                <a:gd name="T50" fmla="*/ 860 w 1088"/>
                <a:gd name="T51" fmla="*/ 1035 h 1050"/>
                <a:gd name="T52" fmla="*/ 877 w 1088"/>
                <a:gd name="T53" fmla="*/ 1024 h 1050"/>
                <a:gd name="T54" fmla="*/ 892 w 1088"/>
                <a:gd name="T55" fmla="*/ 1011 h 1050"/>
                <a:gd name="T56" fmla="*/ 905 w 1088"/>
                <a:gd name="T57" fmla="*/ 996 h 1050"/>
                <a:gd name="T58" fmla="*/ 915 w 1088"/>
                <a:gd name="T59" fmla="*/ 979 h 1050"/>
                <a:gd name="T60" fmla="*/ 923 w 1088"/>
                <a:gd name="T61" fmla="*/ 960 h 1050"/>
                <a:gd name="T62" fmla="*/ 1082 w 1088"/>
                <a:gd name="T63" fmla="*/ 471 h 1050"/>
                <a:gd name="T64" fmla="*/ 1082 w 1088"/>
                <a:gd name="T65" fmla="*/ 471 h 1050"/>
                <a:gd name="T66" fmla="*/ 1086 w 1088"/>
                <a:gd name="T67" fmla="*/ 451 h 1050"/>
                <a:gd name="T68" fmla="*/ 1088 w 1088"/>
                <a:gd name="T69" fmla="*/ 430 h 1050"/>
                <a:gd name="T70" fmla="*/ 1086 w 1088"/>
                <a:gd name="T71" fmla="*/ 411 h 1050"/>
                <a:gd name="T72" fmla="*/ 1082 w 1088"/>
                <a:gd name="T73" fmla="*/ 391 h 1050"/>
                <a:gd name="T74" fmla="*/ 1074 w 1088"/>
                <a:gd name="T75" fmla="*/ 373 h 1050"/>
                <a:gd name="T76" fmla="*/ 1064 w 1088"/>
                <a:gd name="T77" fmla="*/ 355 h 1050"/>
                <a:gd name="T78" fmla="*/ 1050 w 1088"/>
                <a:gd name="T79" fmla="*/ 340 h 1050"/>
                <a:gd name="T80" fmla="*/ 1035 w 1088"/>
                <a:gd name="T81" fmla="*/ 327 h 1050"/>
                <a:gd name="T82" fmla="*/ 620 w 1088"/>
                <a:gd name="T83" fmla="*/ 24 h 1050"/>
                <a:gd name="T84" fmla="*/ 620 w 1088"/>
                <a:gd name="T85" fmla="*/ 24 h 1050"/>
                <a:gd name="T86" fmla="*/ 602 w 1088"/>
                <a:gd name="T87" fmla="*/ 13 h 1050"/>
                <a:gd name="T88" fmla="*/ 583 w 1088"/>
                <a:gd name="T89" fmla="*/ 6 h 1050"/>
                <a:gd name="T90" fmla="*/ 563 w 1088"/>
                <a:gd name="T91" fmla="*/ 1 h 1050"/>
                <a:gd name="T92" fmla="*/ 544 w 1088"/>
                <a:gd name="T93" fmla="*/ 0 h 1050"/>
                <a:gd name="T94" fmla="*/ 525 w 1088"/>
                <a:gd name="T95" fmla="*/ 1 h 1050"/>
                <a:gd name="T96" fmla="*/ 505 w 1088"/>
                <a:gd name="T97" fmla="*/ 6 h 1050"/>
                <a:gd name="T98" fmla="*/ 486 w 1088"/>
                <a:gd name="T99" fmla="*/ 13 h 1050"/>
                <a:gd name="T100" fmla="*/ 468 w 1088"/>
                <a:gd name="T101" fmla="*/ 24 h 1050"/>
                <a:gd name="T102" fmla="*/ 468 w 1088"/>
                <a:gd name="T103" fmla="*/ 24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50">
                  <a:moveTo>
                    <a:pt x="468" y="24"/>
                  </a:moveTo>
                  <a:lnTo>
                    <a:pt x="53" y="327"/>
                  </a:lnTo>
                  <a:lnTo>
                    <a:pt x="53" y="327"/>
                  </a:lnTo>
                  <a:lnTo>
                    <a:pt x="38" y="340"/>
                  </a:lnTo>
                  <a:lnTo>
                    <a:pt x="24" y="355"/>
                  </a:lnTo>
                  <a:lnTo>
                    <a:pt x="14" y="373"/>
                  </a:lnTo>
                  <a:lnTo>
                    <a:pt x="6" y="391"/>
                  </a:lnTo>
                  <a:lnTo>
                    <a:pt x="2" y="411"/>
                  </a:lnTo>
                  <a:lnTo>
                    <a:pt x="0" y="430"/>
                  </a:lnTo>
                  <a:lnTo>
                    <a:pt x="2" y="451"/>
                  </a:lnTo>
                  <a:lnTo>
                    <a:pt x="6" y="471"/>
                  </a:lnTo>
                  <a:lnTo>
                    <a:pt x="165" y="960"/>
                  </a:lnTo>
                  <a:lnTo>
                    <a:pt x="165" y="960"/>
                  </a:lnTo>
                  <a:lnTo>
                    <a:pt x="173" y="979"/>
                  </a:lnTo>
                  <a:lnTo>
                    <a:pt x="183" y="996"/>
                  </a:lnTo>
                  <a:lnTo>
                    <a:pt x="196" y="1011"/>
                  </a:lnTo>
                  <a:lnTo>
                    <a:pt x="211" y="1024"/>
                  </a:lnTo>
                  <a:lnTo>
                    <a:pt x="228" y="1035"/>
                  </a:lnTo>
                  <a:lnTo>
                    <a:pt x="247" y="1042"/>
                  </a:lnTo>
                  <a:lnTo>
                    <a:pt x="267" y="1047"/>
                  </a:lnTo>
                  <a:lnTo>
                    <a:pt x="288" y="1050"/>
                  </a:lnTo>
                  <a:lnTo>
                    <a:pt x="800" y="1050"/>
                  </a:lnTo>
                  <a:lnTo>
                    <a:pt x="800" y="1050"/>
                  </a:lnTo>
                  <a:lnTo>
                    <a:pt x="821" y="1047"/>
                  </a:lnTo>
                  <a:lnTo>
                    <a:pt x="841" y="1042"/>
                  </a:lnTo>
                  <a:lnTo>
                    <a:pt x="860" y="1035"/>
                  </a:lnTo>
                  <a:lnTo>
                    <a:pt x="877" y="1024"/>
                  </a:lnTo>
                  <a:lnTo>
                    <a:pt x="892" y="1011"/>
                  </a:lnTo>
                  <a:lnTo>
                    <a:pt x="905" y="996"/>
                  </a:lnTo>
                  <a:lnTo>
                    <a:pt x="915" y="979"/>
                  </a:lnTo>
                  <a:lnTo>
                    <a:pt x="923" y="960"/>
                  </a:lnTo>
                  <a:lnTo>
                    <a:pt x="1082" y="471"/>
                  </a:lnTo>
                  <a:lnTo>
                    <a:pt x="1082" y="471"/>
                  </a:lnTo>
                  <a:lnTo>
                    <a:pt x="1086" y="451"/>
                  </a:lnTo>
                  <a:lnTo>
                    <a:pt x="1088" y="430"/>
                  </a:lnTo>
                  <a:lnTo>
                    <a:pt x="1086" y="411"/>
                  </a:lnTo>
                  <a:lnTo>
                    <a:pt x="1082" y="391"/>
                  </a:lnTo>
                  <a:lnTo>
                    <a:pt x="1074" y="373"/>
                  </a:lnTo>
                  <a:lnTo>
                    <a:pt x="1064" y="355"/>
                  </a:lnTo>
                  <a:lnTo>
                    <a:pt x="1050" y="340"/>
                  </a:lnTo>
                  <a:lnTo>
                    <a:pt x="1035" y="327"/>
                  </a:lnTo>
                  <a:lnTo>
                    <a:pt x="620" y="24"/>
                  </a:lnTo>
                  <a:lnTo>
                    <a:pt x="620" y="24"/>
                  </a:lnTo>
                  <a:lnTo>
                    <a:pt x="602" y="13"/>
                  </a:lnTo>
                  <a:lnTo>
                    <a:pt x="583" y="6"/>
                  </a:lnTo>
                  <a:lnTo>
                    <a:pt x="563" y="1"/>
                  </a:lnTo>
                  <a:lnTo>
                    <a:pt x="544" y="0"/>
                  </a:lnTo>
                  <a:lnTo>
                    <a:pt x="525" y="1"/>
                  </a:lnTo>
                  <a:lnTo>
                    <a:pt x="505" y="6"/>
                  </a:lnTo>
                  <a:lnTo>
                    <a:pt x="486" y="13"/>
                  </a:lnTo>
                  <a:lnTo>
                    <a:pt x="468" y="24"/>
                  </a:lnTo>
                  <a:lnTo>
                    <a:pt x="468" y="24"/>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Google Shape;8811;p76">
              <a:extLst>
                <a:ext uri="{FF2B5EF4-FFF2-40B4-BE49-F238E27FC236}">
                  <a16:creationId xmlns:a16="http://schemas.microsoft.com/office/drawing/2014/main" id="{C6110056-02DD-406A-8416-E14111C8E7AD}"/>
                </a:ext>
              </a:extLst>
            </p:cNvPr>
            <p:cNvSpPr/>
            <p:nvPr/>
          </p:nvSpPr>
          <p:spPr>
            <a:xfrm>
              <a:off x="3054495" y="1755419"/>
              <a:ext cx="386800" cy="366111"/>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1"/>
            </a:solid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1" name="Title 1">
            <a:extLst>
              <a:ext uri="{FF2B5EF4-FFF2-40B4-BE49-F238E27FC236}">
                <a16:creationId xmlns:a16="http://schemas.microsoft.com/office/drawing/2014/main" id="{C6D0DEBA-4389-40DB-8794-29B44821DE39}"/>
              </a:ext>
            </a:extLst>
          </p:cNvPr>
          <p:cNvSpPr txBox="1">
            <a:spLocks/>
          </p:cNvSpPr>
          <p:nvPr/>
        </p:nvSpPr>
        <p:spPr>
          <a:xfrm>
            <a:off x="-125645" y="1124871"/>
            <a:ext cx="8055407" cy="1078873"/>
          </a:xfrm>
          <a:prstGeom prst="rect">
            <a:avLst/>
          </a:prstGeom>
        </p:spPr>
        <p:txBody>
          <a:bodyPr/>
          <a:lst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400" u="sng" dirty="0"/>
              <a:t>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20993"/>
            <a:ext cx="14630400" cy="2326123"/>
          </a:xfrm>
          <a:prstGeom prst="rect">
            <a:avLst/>
          </a:prstGeom>
        </p:spPr>
      </p:pic>
      <p:sp>
        <p:nvSpPr>
          <p:cNvPr id="3" name="Text 0"/>
          <p:cNvSpPr/>
          <p:nvPr/>
        </p:nvSpPr>
        <p:spPr>
          <a:xfrm>
            <a:off x="1206393" y="2784350"/>
            <a:ext cx="7596643" cy="551378"/>
          </a:xfrm>
          <a:prstGeom prst="rect">
            <a:avLst/>
          </a:prstGeom>
          <a:noFill/>
          <a:ln/>
        </p:spPr>
        <p:txBody>
          <a:bodyPr wrap="none" lIns="0" tIns="0" rIns="0" bIns="0" rtlCol="0" anchor="t"/>
          <a:lstStyle/>
          <a:p>
            <a:pPr marL="0" indent="0">
              <a:lnSpc>
                <a:spcPts val="4300"/>
              </a:lnSpc>
              <a:buNone/>
            </a:pPr>
            <a:r>
              <a:rPr lang="en-US" sz="3450" dirty="0">
                <a:solidFill>
                  <a:srgbClr val="F2F2F3"/>
                </a:solidFill>
                <a:latin typeface="Poppins Light" pitchFamily="34" charset="0"/>
                <a:ea typeface="Poppins Light" pitchFamily="34" charset="-122"/>
                <a:cs typeface="Poppins Light" pitchFamily="34" charset="-120"/>
              </a:rPr>
              <a:t>Enhancing Supply Chain Efficiency</a:t>
            </a:r>
          </a:p>
        </p:txBody>
      </p:sp>
      <p:sp>
        <p:nvSpPr>
          <p:cNvPr id="5" name="Text 1"/>
          <p:cNvSpPr/>
          <p:nvPr/>
        </p:nvSpPr>
        <p:spPr>
          <a:xfrm>
            <a:off x="1764149" y="3684627"/>
            <a:ext cx="2287072" cy="275630"/>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Diversification</a:t>
            </a:r>
          </a:p>
        </p:txBody>
      </p:sp>
      <p:sp>
        <p:nvSpPr>
          <p:cNvPr id="6" name="Text 2"/>
          <p:cNvSpPr/>
          <p:nvPr/>
        </p:nvSpPr>
        <p:spPr>
          <a:xfrm>
            <a:off x="1764149" y="3955839"/>
            <a:ext cx="11102102" cy="43464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Strengthen supplier relationships and diversify as over-reliance on a single supplier increases risks. Build a diversified supplier base to mitigate risks associated with supply chain disruptions</a:t>
            </a:r>
          </a:p>
        </p:txBody>
      </p:sp>
      <p:sp>
        <p:nvSpPr>
          <p:cNvPr id="13" name="Text 1">
            <a:extLst>
              <a:ext uri="{FF2B5EF4-FFF2-40B4-BE49-F238E27FC236}">
                <a16:creationId xmlns:a16="http://schemas.microsoft.com/office/drawing/2014/main" id="{651E89DE-23B5-4C60-A8CD-0C0B03120C8D}"/>
              </a:ext>
            </a:extLst>
          </p:cNvPr>
          <p:cNvSpPr/>
          <p:nvPr/>
        </p:nvSpPr>
        <p:spPr>
          <a:xfrm>
            <a:off x="1764148" y="5107888"/>
            <a:ext cx="6666929" cy="275630"/>
          </a:xfrm>
          <a:prstGeom prst="rect">
            <a:avLst/>
          </a:prstGeom>
          <a:noFill/>
        </p:spPr>
        <p:txBody>
          <a:bodyPr wrap="square" lIns="0" tIns="0" rIns="0" bIns="0" rtlCol="0">
            <a:spAutoFit/>
          </a:bodyPr>
          <a:lstStyle/>
          <a:p>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Local Sourcing</a:t>
            </a:r>
          </a:p>
        </p:txBody>
      </p:sp>
      <p:sp>
        <p:nvSpPr>
          <p:cNvPr id="14" name="Text 2">
            <a:extLst>
              <a:ext uri="{FF2B5EF4-FFF2-40B4-BE49-F238E27FC236}">
                <a16:creationId xmlns:a16="http://schemas.microsoft.com/office/drawing/2014/main" id="{0EBEACFB-67FA-43B7-9FF7-D4EE7EF682D4}"/>
              </a:ext>
            </a:extLst>
          </p:cNvPr>
          <p:cNvSpPr/>
          <p:nvPr/>
        </p:nvSpPr>
        <p:spPr>
          <a:xfrm>
            <a:off x="1764149" y="5445250"/>
            <a:ext cx="11579317" cy="85367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Consider local suppliers to reduce lead times and transportation costs, especially for critical components.</a:t>
            </a:r>
          </a:p>
        </p:txBody>
      </p:sp>
      <p:sp>
        <p:nvSpPr>
          <p:cNvPr id="15" name="Text 1">
            <a:extLst>
              <a:ext uri="{FF2B5EF4-FFF2-40B4-BE49-F238E27FC236}">
                <a16:creationId xmlns:a16="http://schemas.microsoft.com/office/drawing/2014/main" id="{2AE9D133-C188-40A5-8B8E-7E1DD6DAB696}"/>
              </a:ext>
            </a:extLst>
          </p:cNvPr>
          <p:cNvSpPr/>
          <p:nvPr/>
        </p:nvSpPr>
        <p:spPr>
          <a:xfrm>
            <a:off x="1764148" y="6276069"/>
            <a:ext cx="5132597" cy="295466"/>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Streamline Inventory Management</a:t>
            </a:r>
          </a:p>
        </p:txBody>
      </p:sp>
      <p:sp>
        <p:nvSpPr>
          <p:cNvPr id="16" name="Text 2">
            <a:extLst>
              <a:ext uri="{FF2B5EF4-FFF2-40B4-BE49-F238E27FC236}">
                <a16:creationId xmlns:a16="http://schemas.microsoft.com/office/drawing/2014/main" id="{4511AE2A-C159-4D81-83BA-BE5382D7FA01}"/>
              </a:ext>
            </a:extLst>
          </p:cNvPr>
          <p:cNvSpPr/>
          <p:nvPr/>
        </p:nvSpPr>
        <p:spPr>
          <a:xfrm>
            <a:off x="1764149" y="6571535"/>
            <a:ext cx="11579317" cy="85367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Use technology like barcode scanners or RFID systems to track inventory in real-time. This reduces errors, ensures you have the right stock levels, and avoids delays in production or delivery</a:t>
            </a:r>
          </a:p>
        </p:txBody>
      </p:sp>
      <p:pic>
        <p:nvPicPr>
          <p:cNvPr id="11" name="Image 2" descr="preencoded.png">
            <a:extLst>
              <a:ext uri="{FF2B5EF4-FFF2-40B4-BE49-F238E27FC236}">
                <a16:creationId xmlns:a16="http://schemas.microsoft.com/office/drawing/2014/main" id="{A1B91085-3F8C-4DA2-B05E-DAC97EB50986}"/>
              </a:ext>
            </a:extLst>
          </p:cNvPr>
          <p:cNvPicPr>
            <a:picLocks noChangeAspect="1"/>
          </p:cNvPicPr>
          <p:nvPr/>
        </p:nvPicPr>
        <p:blipFill>
          <a:blip r:embed="rId5"/>
          <a:stretch>
            <a:fillRect/>
          </a:stretch>
        </p:blipFill>
        <p:spPr>
          <a:xfrm>
            <a:off x="176391" y="2347116"/>
            <a:ext cx="882134" cy="1411486"/>
          </a:xfrm>
          <a:prstGeom prst="rect">
            <a:avLst/>
          </a:prstGeom>
          <a:noFill/>
        </p:spPr>
      </p:pic>
      <p:sp>
        <p:nvSpPr>
          <p:cNvPr id="17" name="Oval 16">
            <a:extLst>
              <a:ext uri="{FF2B5EF4-FFF2-40B4-BE49-F238E27FC236}">
                <a16:creationId xmlns:a16="http://schemas.microsoft.com/office/drawing/2014/main" id="{D6504602-0D1F-4021-A164-89F1C13A97AB}"/>
              </a:ext>
            </a:extLst>
          </p:cNvPr>
          <p:cNvSpPr/>
          <p:nvPr/>
        </p:nvSpPr>
        <p:spPr>
          <a:xfrm flipH="1">
            <a:off x="1349342" y="3735618"/>
            <a:ext cx="241637" cy="2416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18" name="Oval 17">
            <a:extLst>
              <a:ext uri="{FF2B5EF4-FFF2-40B4-BE49-F238E27FC236}">
                <a16:creationId xmlns:a16="http://schemas.microsoft.com/office/drawing/2014/main" id="{2D3C58A8-842C-40B8-BFEE-CB91F00A9C7F}"/>
              </a:ext>
            </a:extLst>
          </p:cNvPr>
          <p:cNvSpPr/>
          <p:nvPr/>
        </p:nvSpPr>
        <p:spPr>
          <a:xfrm>
            <a:off x="1377169" y="5134802"/>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19" name="Oval 18">
            <a:extLst>
              <a:ext uri="{FF2B5EF4-FFF2-40B4-BE49-F238E27FC236}">
                <a16:creationId xmlns:a16="http://schemas.microsoft.com/office/drawing/2014/main" id="{1784B4D5-E305-4506-9377-24BAA585F937}"/>
              </a:ext>
            </a:extLst>
          </p:cNvPr>
          <p:cNvSpPr/>
          <p:nvPr/>
        </p:nvSpPr>
        <p:spPr>
          <a:xfrm flipH="1">
            <a:off x="1359491" y="6288002"/>
            <a:ext cx="241637" cy="241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Tree>
    <p:extLst>
      <p:ext uri="{BB962C8B-B14F-4D97-AF65-F5344CB8AC3E}">
        <p14:creationId xmlns:p14="http://schemas.microsoft.com/office/powerpoint/2010/main" val="281737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20993"/>
            <a:ext cx="14630400" cy="2326123"/>
          </a:xfrm>
          <a:prstGeom prst="rect">
            <a:avLst/>
          </a:prstGeom>
        </p:spPr>
      </p:pic>
      <p:sp>
        <p:nvSpPr>
          <p:cNvPr id="3" name="Text 0"/>
          <p:cNvSpPr/>
          <p:nvPr/>
        </p:nvSpPr>
        <p:spPr>
          <a:xfrm>
            <a:off x="1206394" y="2784350"/>
            <a:ext cx="6837226" cy="551378"/>
          </a:xfrm>
          <a:prstGeom prst="rect">
            <a:avLst/>
          </a:prstGeom>
          <a:noFill/>
          <a:ln/>
        </p:spPr>
        <p:txBody>
          <a:bodyPr wrap="none" lIns="0" tIns="0" rIns="0" bIns="0" rtlCol="0" anchor="t"/>
          <a:lstStyle/>
          <a:p>
            <a:pPr marL="0" indent="0">
              <a:lnSpc>
                <a:spcPts val="4300"/>
              </a:lnSpc>
              <a:buNone/>
            </a:pPr>
            <a:r>
              <a:rPr lang="en-US" sz="3450" dirty="0">
                <a:solidFill>
                  <a:srgbClr val="F2F2F3"/>
                </a:solidFill>
                <a:latin typeface="Poppins Light" pitchFamily="34" charset="0"/>
                <a:ea typeface="Poppins Light" pitchFamily="34" charset="-122"/>
                <a:cs typeface="Poppins Light" pitchFamily="34" charset="-120"/>
              </a:rPr>
              <a:t>Cultural Change Management</a:t>
            </a:r>
          </a:p>
        </p:txBody>
      </p:sp>
      <p:sp>
        <p:nvSpPr>
          <p:cNvPr id="5" name="Text 1"/>
          <p:cNvSpPr/>
          <p:nvPr/>
        </p:nvSpPr>
        <p:spPr>
          <a:xfrm>
            <a:off x="1764148" y="3684627"/>
            <a:ext cx="4729641" cy="295466"/>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Employee Engagement Programs</a:t>
            </a:r>
          </a:p>
        </p:txBody>
      </p:sp>
      <p:sp>
        <p:nvSpPr>
          <p:cNvPr id="6" name="Text 2"/>
          <p:cNvSpPr/>
          <p:nvPr/>
        </p:nvSpPr>
        <p:spPr>
          <a:xfrm>
            <a:off x="1764149" y="3955839"/>
            <a:ext cx="11102102" cy="695001"/>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Foster a culture of innovation by involving employees in decision-making processes and encouraging feedback on new initiatives</a:t>
            </a:r>
          </a:p>
        </p:txBody>
      </p:sp>
      <p:sp>
        <p:nvSpPr>
          <p:cNvPr id="13" name="Text 1">
            <a:extLst>
              <a:ext uri="{FF2B5EF4-FFF2-40B4-BE49-F238E27FC236}">
                <a16:creationId xmlns:a16="http://schemas.microsoft.com/office/drawing/2014/main" id="{651E89DE-23B5-4C60-A8CD-0C0B03120C8D}"/>
              </a:ext>
            </a:extLst>
          </p:cNvPr>
          <p:cNvSpPr/>
          <p:nvPr/>
        </p:nvSpPr>
        <p:spPr>
          <a:xfrm>
            <a:off x="1764149" y="4949659"/>
            <a:ext cx="4171702" cy="295466"/>
          </a:xfrm>
          <a:prstGeom prst="rect">
            <a:avLst/>
          </a:prstGeom>
          <a:noFill/>
        </p:spPr>
        <p:txBody>
          <a:bodyPr wrap="square" lIns="0" tIns="0" rIns="0" bIns="0" rtlCol="0">
            <a:spAutoFit/>
          </a:bodyPr>
          <a:lstStyle/>
          <a:p>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Training and Development</a:t>
            </a:r>
          </a:p>
        </p:txBody>
      </p:sp>
      <p:sp>
        <p:nvSpPr>
          <p:cNvPr id="14" name="Text 2">
            <a:extLst>
              <a:ext uri="{FF2B5EF4-FFF2-40B4-BE49-F238E27FC236}">
                <a16:creationId xmlns:a16="http://schemas.microsoft.com/office/drawing/2014/main" id="{0EBEACFB-67FA-43B7-9FF7-D4EE7EF682D4}"/>
              </a:ext>
            </a:extLst>
          </p:cNvPr>
          <p:cNvSpPr/>
          <p:nvPr/>
        </p:nvSpPr>
        <p:spPr>
          <a:xfrm>
            <a:off x="1764149" y="5259261"/>
            <a:ext cx="11579317" cy="59908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Offer hands-on training and resources to help employees adapt to new technologies or processes. Ensure they have access to support if they encounter issues, Implement training programs that focus on new technologies and methodologies to ease resistance to change</a:t>
            </a:r>
          </a:p>
        </p:txBody>
      </p:sp>
      <p:sp>
        <p:nvSpPr>
          <p:cNvPr id="15" name="Text 1">
            <a:extLst>
              <a:ext uri="{FF2B5EF4-FFF2-40B4-BE49-F238E27FC236}">
                <a16:creationId xmlns:a16="http://schemas.microsoft.com/office/drawing/2014/main" id="{2AE9D133-C188-40A5-8B8E-7E1DD6DAB696}"/>
              </a:ext>
            </a:extLst>
          </p:cNvPr>
          <p:cNvSpPr/>
          <p:nvPr/>
        </p:nvSpPr>
        <p:spPr>
          <a:xfrm>
            <a:off x="1764149" y="6647440"/>
            <a:ext cx="3288298" cy="295466"/>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Monitor and Adjust</a:t>
            </a:r>
          </a:p>
        </p:txBody>
      </p:sp>
      <p:sp>
        <p:nvSpPr>
          <p:cNvPr id="16" name="Text 2">
            <a:extLst>
              <a:ext uri="{FF2B5EF4-FFF2-40B4-BE49-F238E27FC236}">
                <a16:creationId xmlns:a16="http://schemas.microsoft.com/office/drawing/2014/main" id="{4511AE2A-C159-4D81-83BA-BE5382D7FA01}"/>
              </a:ext>
            </a:extLst>
          </p:cNvPr>
          <p:cNvSpPr/>
          <p:nvPr/>
        </p:nvSpPr>
        <p:spPr>
          <a:xfrm>
            <a:off x="1764149" y="6943559"/>
            <a:ext cx="11579317" cy="85367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Continuously collect feedback from staff and evaluate the effectiveness of the changes. Make adjustments as needed to ensure the transition is smooth and successful.</a:t>
            </a:r>
          </a:p>
        </p:txBody>
      </p:sp>
      <p:pic>
        <p:nvPicPr>
          <p:cNvPr id="10" name="Image 3" descr="preencoded.png">
            <a:extLst>
              <a:ext uri="{FF2B5EF4-FFF2-40B4-BE49-F238E27FC236}">
                <a16:creationId xmlns:a16="http://schemas.microsoft.com/office/drawing/2014/main" id="{9F7A9D68-606A-4D55-BD0D-4E1BC3D5277E}"/>
              </a:ext>
            </a:extLst>
          </p:cNvPr>
          <p:cNvPicPr>
            <a:picLocks noChangeAspect="1"/>
          </p:cNvPicPr>
          <p:nvPr/>
        </p:nvPicPr>
        <p:blipFill>
          <a:blip r:embed="rId5"/>
          <a:stretch>
            <a:fillRect/>
          </a:stretch>
        </p:blipFill>
        <p:spPr>
          <a:xfrm>
            <a:off x="176391" y="2347116"/>
            <a:ext cx="882134" cy="1411486"/>
          </a:xfrm>
          <a:prstGeom prst="rect">
            <a:avLst/>
          </a:prstGeom>
          <a:noFill/>
        </p:spPr>
      </p:pic>
      <p:sp>
        <p:nvSpPr>
          <p:cNvPr id="12" name="Oval 11">
            <a:extLst>
              <a:ext uri="{FF2B5EF4-FFF2-40B4-BE49-F238E27FC236}">
                <a16:creationId xmlns:a16="http://schemas.microsoft.com/office/drawing/2014/main" id="{4E503F6D-A9E3-403F-9E26-6D9BAFC6BF14}"/>
              </a:ext>
            </a:extLst>
          </p:cNvPr>
          <p:cNvSpPr/>
          <p:nvPr/>
        </p:nvSpPr>
        <p:spPr>
          <a:xfrm flipH="1">
            <a:off x="1401693" y="3684627"/>
            <a:ext cx="241637" cy="2416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17" name="Oval 16">
            <a:extLst>
              <a:ext uri="{FF2B5EF4-FFF2-40B4-BE49-F238E27FC236}">
                <a16:creationId xmlns:a16="http://schemas.microsoft.com/office/drawing/2014/main" id="{FB8810AC-4D61-4A60-92CD-78FE20147D52}"/>
              </a:ext>
            </a:extLst>
          </p:cNvPr>
          <p:cNvSpPr/>
          <p:nvPr/>
        </p:nvSpPr>
        <p:spPr>
          <a:xfrm>
            <a:off x="1401692" y="4944483"/>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18" name="Oval 17">
            <a:extLst>
              <a:ext uri="{FF2B5EF4-FFF2-40B4-BE49-F238E27FC236}">
                <a16:creationId xmlns:a16="http://schemas.microsoft.com/office/drawing/2014/main" id="{0188F8C1-4468-494A-A4CE-F8DC01596605}"/>
              </a:ext>
            </a:extLst>
          </p:cNvPr>
          <p:cNvSpPr/>
          <p:nvPr/>
        </p:nvSpPr>
        <p:spPr>
          <a:xfrm flipH="1">
            <a:off x="1401691" y="6674056"/>
            <a:ext cx="241637" cy="241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Tree>
    <p:extLst>
      <p:ext uri="{BB962C8B-B14F-4D97-AF65-F5344CB8AC3E}">
        <p14:creationId xmlns:p14="http://schemas.microsoft.com/office/powerpoint/2010/main" val="973171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070" y="756076"/>
            <a:ext cx="13389380" cy="792613"/>
          </a:xfrm>
        </p:spPr>
        <p:txBody>
          <a:bodyPr>
            <a:normAutofit/>
          </a:bodyPr>
          <a:lstStyle/>
          <a:p>
            <a:pPr marL="0" indent="0">
              <a:lnSpc>
                <a:spcPts val="4950"/>
              </a:lnSpc>
              <a:buNone/>
            </a:pPr>
            <a:r>
              <a:rPr lang="en-US" sz="4800" dirty="0">
                <a:solidFill>
                  <a:srgbClr val="F2F2F3"/>
                </a:solidFill>
                <a:latin typeface="Poppins Light" pitchFamily="34" charset="0"/>
                <a:ea typeface="Poppins Light" pitchFamily="34" charset="-122"/>
                <a:cs typeface="Poppins Light" pitchFamily="34" charset="-120"/>
              </a:rPr>
              <a:t>Methodologies and Frameworks</a:t>
            </a:r>
            <a:endParaRPr lang="en-US" sz="4800" dirty="0"/>
          </a:p>
        </p:txBody>
      </p:sp>
      <p:sp>
        <p:nvSpPr>
          <p:cNvPr id="7" name="Freeform 6"/>
          <p:cNvSpPr>
            <a:spLocks/>
          </p:cNvSpPr>
          <p:nvPr/>
        </p:nvSpPr>
        <p:spPr bwMode="auto">
          <a:xfrm>
            <a:off x="4434841" y="4173223"/>
            <a:ext cx="2844800" cy="1549400"/>
          </a:xfrm>
          <a:custGeom>
            <a:avLst/>
            <a:gdLst>
              <a:gd name="T0" fmla="*/ 608 w 2240"/>
              <a:gd name="T1" fmla="*/ 0 h 1219"/>
              <a:gd name="T2" fmla="*/ 547 w 2240"/>
              <a:gd name="T3" fmla="*/ 3 h 1219"/>
              <a:gd name="T4" fmla="*/ 457 w 2240"/>
              <a:gd name="T5" fmla="*/ 19 h 1219"/>
              <a:gd name="T6" fmla="*/ 372 w 2240"/>
              <a:gd name="T7" fmla="*/ 48 h 1219"/>
              <a:gd name="T8" fmla="*/ 294 w 2240"/>
              <a:gd name="T9" fmla="*/ 88 h 1219"/>
              <a:gd name="T10" fmla="*/ 222 w 2240"/>
              <a:gd name="T11" fmla="*/ 139 h 1219"/>
              <a:gd name="T12" fmla="*/ 159 w 2240"/>
              <a:gd name="T13" fmla="*/ 199 h 1219"/>
              <a:gd name="T14" fmla="*/ 104 w 2240"/>
              <a:gd name="T15" fmla="*/ 270 h 1219"/>
              <a:gd name="T16" fmla="*/ 60 w 2240"/>
              <a:gd name="T17" fmla="*/ 346 h 1219"/>
              <a:gd name="T18" fmla="*/ 27 w 2240"/>
              <a:gd name="T19" fmla="*/ 429 h 1219"/>
              <a:gd name="T20" fmla="*/ 6 w 2240"/>
              <a:gd name="T21" fmla="*/ 517 h 1219"/>
              <a:gd name="T22" fmla="*/ 0 w 2240"/>
              <a:gd name="T23" fmla="*/ 609 h 1219"/>
              <a:gd name="T24" fmla="*/ 0 w 2240"/>
              <a:gd name="T25" fmla="*/ 640 h 1219"/>
              <a:gd name="T26" fmla="*/ 12 w 2240"/>
              <a:gd name="T27" fmla="*/ 732 h 1219"/>
              <a:gd name="T28" fmla="*/ 38 w 2240"/>
              <a:gd name="T29" fmla="*/ 819 h 1219"/>
              <a:gd name="T30" fmla="*/ 74 w 2240"/>
              <a:gd name="T31" fmla="*/ 900 h 1219"/>
              <a:gd name="T32" fmla="*/ 121 w 2240"/>
              <a:gd name="T33" fmla="*/ 973 h 1219"/>
              <a:gd name="T34" fmla="*/ 178 w 2240"/>
              <a:gd name="T35" fmla="*/ 1039 h 1219"/>
              <a:gd name="T36" fmla="*/ 244 w 2240"/>
              <a:gd name="T37" fmla="*/ 1098 h 1219"/>
              <a:gd name="T38" fmla="*/ 319 w 2240"/>
              <a:gd name="T39" fmla="*/ 1146 h 1219"/>
              <a:gd name="T40" fmla="*/ 400 w 2240"/>
              <a:gd name="T41" fmla="*/ 1182 h 1219"/>
              <a:gd name="T42" fmla="*/ 487 w 2240"/>
              <a:gd name="T43" fmla="*/ 1207 h 1219"/>
              <a:gd name="T44" fmla="*/ 577 w 2240"/>
              <a:gd name="T45" fmla="*/ 1218 h 1219"/>
              <a:gd name="T46" fmla="*/ 1631 w 2240"/>
              <a:gd name="T47" fmla="*/ 1219 h 1219"/>
              <a:gd name="T48" fmla="*/ 1724 w 2240"/>
              <a:gd name="T49" fmla="*/ 1212 h 1219"/>
              <a:gd name="T50" fmla="*/ 1811 w 2240"/>
              <a:gd name="T51" fmla="*/ 1192 h 1219"/>
              <a:gd name="T52" fmla="*/ 1895 w 2240"/>
              <a:gd name="T53" fmla="*/ 1159 h 1219"/>
              <a:gd name="T54" fmla="*/ 1971 w 2240"/>
              <a:gd name="T55" fmla="*/ 1114 h 1219"/>
              <a:gd name="T56" fmla="*/ 2040 w 2240"/>
              <a:gd name="T57" fmla="*/ 1060 h 1219"/>
              <a:gd name="T58" fmla="*/ 2100 w 2240"/>
              <a:gd name="T59" fmla="*/ 997 h 1219"/>
              <a:gd name="T60" fmla="*/ 2151 w 2240"/>
              <a:gd name="T61" fmla="*/ 925 h 1219"/>
              <a:gd name="T62" fmla="*/ 2192 w 2240"/>
              <a:gd name="T63" fmla="*/ 846 h 1219"/>
              <a:gd name="T64" fmla="*/ 2222 w 2240"/>
              <a:gd name="T65" fmla="*/ 762 h 1219"/>
              <a:gd name="T66" fmla="*/ 2237 w 2240"/>
              <a:gd name="T67" fmla="*/ 672 h 1219"/>
              <a:gd name="T68" fmla="*/ 2240 w 2240"/>
              <a:gd name="T69" fmla="*/ 609 h 1219"/>
              <a:gd name="T70" fmla="*/ 2240 w 2240"/>
              <a:gd name="T71" fmla="*/ 594 h 1219"/>
              <a:gd name="T72" fmla="*/ 2157 w 2240"/>
              <a:gd name="T73" fmla="*/ 630 h 1219"/>
              <a:gd name="T74" fmla="*/ 2072 w 2240"/>
              <a:gd name="T75" fmla="*/ 654 h 1219"/>
              <a:gd name="T76" fmla="*/ 1985 w 2240"/>
              <a:gd name="T77" fmla="*/ 666 h 1219"/>
              <a:gd name="T78" fmla="*/ 1898 w 2240"/>
              <a:gd name="T79" fmla="*/ 664 h 1219"/>
              <a:gd name="T80" fmla="*/ 1813 w 2240"/>
              <a:gd name="T81" fmla="*/ 651 h 1219"/>
              <a:gd name="T82" fmla="*/ 1730 w 2240"/>
              <a:gd name="T83" fmla="*/ 625 h 1219"/>
              <a:gd name="T84" fmla="*/ 1652 w 2240"/>
              <a:gd name="T85" fmla="*/ 588 h 1219"/>
              <a:gd name="T86" fmla="*/ 1579 w 2240"/>
              <a:gd name="T87" fmla="*/ 541 h 1219"/>
              <a:gd name="T88" fmla="*/ 1513 w 2240"/>
              <a:gd name="T89" fmla="*/ 483 h 1219"/>
              <a:gd name="T90" fmla="*/ 1456 w 2240"/>
              <a:gd name="T91" fmla="*/ 414 h 1219"/>
              <a:gd name="T92" fmla="*/ 1422 w 2240"/>
              <a:gd name="T93" fmla="*/ 36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40" h="1219">
                <a:moveTo>
                  <a:pt x="1422" y="363"/>
                </a:moveTo>
                <a:lnTo>
                  <a:pt x="1213" y="0"/>
                </a:lnTo>
                <a:lnTo>
                  <a:pt x="608" y="0"/>
                </a:lnTo>
                <a:lnTo>
                  <a:pt x="608" y="0"/>
                </a:lnTo>
                <a:lnTo>
                  <a:pt x="577" y="0"/>
                </a:lnTo>
                <a:lnTo>
                  <a:pt x="547" y="3"/>
                </a:lnTo>
                <a:lnTo>
                  <a:pt x="517" y="7"/>
                </a:lnTo>
                <a:lnTo>
                  <a:pt x="487" y="12"/>
                </a:lnTo>
                <a:lnTo>
                  <a:pt x="457" y="19"/>
                </a:lnTo>
                <a:lnTo>
                  <a:pt x="429" y="27"/>
                </a:lnTo>
                <a:lnTo>
                  <a:pt x="400" y="37"/>
                </a:lnTo>
                <a:lnTo>
                  <a:pt x="372" y="48"/>
                </a:lnTo>
                <a:lnTo>
                  <a:pt x="345" y="60"/>
                </a:lnTo>
                <a:lnTo>
                  <a:pt x="319" y="73"/>
                </a:lnTo>
                <a:lnTo>
                  <a:pt x="294" y="88"/>
                </a:lnTo>
                <a:lnTo>
                  <a:pt x="268" y="105"/>
                </a:lnTo>
                <a:lnTo>
                  <a:pt x="244" y="121"/>
                </a:lnTo>
                <a:lnTo>
                  <a:pt x="222" y="139"/>
                </a:lnTo>
                <a:lnTo>
                  <a:pt x="199" y="159"/>
                </a:lnTo>
                <a:lnTo>
                  <a:pt x="178" y="178"/>
                </a:lnTo>
                <a:lnTo>
                  <a:pt x="159" y="199"/>
                </a:lnTo>
                <a:lnTo>
                  <a:pt x="139" y="222"/>
                </a:lnTo>
                <a:lnTo>
                  <a:pt x="121" y="246"/>
                </a:lnTo>
                <a:lnTo>
                  <a:pt x="104" y="270"/>
                </a:lnTo>
                <a:lnTo>
                  <a:pt x="89" y="294"/>
                </a:lnTo>
                <a:lnTo>
                  <a:pt x="74" y="319"/>
                </a:lnTo>
                <a:lnTo>
                  <a:pt x="60" y="346"/>
                </a:lnTo>
                <a:lnTo>
                  <a:pt x="48" y="373"/>
                </a:lnTo>
                <a:lnTo>
                  <a:pt x="38" y="400"/>
                </a:lnTo>
                <a:lnTo>
                  <a:pt x="27" y="429"/>
                </a:lnTo>
                <a:lnTo>
                  <a:pt x="20" y="457"/>
                </a:lnTo>
                <a:lnTo>
                  <a:pt x="12" y="487"/>
                </a:lnTo>
                <a:lnTo>
                  <a:pt x="6" y="517"/>
                </a:lnTo>
                <a:lnTo>
                  <a:pt x="3" y="547"/>
                </a:lnTo>
                <a:lnTo>
                  <a:pt x="0" y="579"/>
                </a:lnTo>
                <a:lnTo>
                  <a:pt x="0" y="609"/>
                </a:lnTo>
                <a:lnTo>
                  <a:pt x="0" y="609"/>
                </a:lnTo>
                <a:lnTo>
                  <a:pt x="0" y="609"/>
                </a:lnTo>
                <a:lnTo>
                  <a:pt x="0" y="640"/>
                </a:lnTo>
                <a:lnTo>
                  <a:pt x="3" y="672"/>
                </a:lnTo>
                <a:lnTo>
                  <a:pt x="6" y="702"/>
                </a:lnTo>
                <a:lnTo>
                  <a:pt x="12" y="732"/>
                </a:lnTo>
                <a:lnTo>
                  <a:pt x="20" y="762"/>
                </a:lnTo>
                <a:lnTo>
                  <a:pt x="27" y="790"/>
                </a:lnTo>
                <a:lnTo>
                  <a:pt x="38" y="819"/>
                </a:lnTo>
                <a:lnTo>
                  <a:pt x="48" y="846"/>
                </a:lnTo>
                <a:lnTo>
                  <a:pt x="60" y="873"/>
                </a:lnTo>
                <a:lnTo>
                  <a:pt x="74" y="900"/>
                </a:lnTo>
                <a:lnTo>
                  <a:pt x="89" y="925"/>
                </a:lnTo>
                <a:lnTo>
                  <a:pt x="104" y="949"/>
                </a:lnTo>
                <a:lnTo>
                  <a:pt x="121" y="973"/>
                </a:lnTo>
                <a:lnTo>
                  <a:pt x="139" y="997"/>
                </a:lnTo>
                <a:lnTo>
                  <a:pt x="159" y="1018"/>
                </a:lnTo>
                <a:lnTo>
                  <a:pt x="178" y="1039"/>
                </a:lnTo>
                <a:lnTo>
                  <a:pt x="199" y="1060"/>
                </a:lnTo>
                <a:lnTo>
                  <a:pt x="222" y="1080"/>
                </a:lnTo>
                <a:lnTo>
                  <a:pt x="244" y="1098"/>
                </a:lnTo>
                <a:lnTo>
                  <a:pt x="268" y="1114"/>
                </a:lnTo>
                <a:lnTo>
                  <a:pt x="294" y="1131"/>
                </a:lnTo>
                <a:lnTo>
                  <a:pt x="319" y="1146"/>
                </a:lnTo>
                <a:lnTo>
                  <a:pt x="345" y="1159"/>
                </a:lnTo>
                <a:lnTo>
                  <a:pt x="372" y="1171"/>
                </a:lnTo>
                <a:lnTo>
                  <a:pt x="400" y="1182"/>
                </a:lnTo>
                <a:lnTo>
                  <a:pt x="429" y="1192"/>
                </a:lnTo>
                <a:lnTo>
                  <a:pt x="457" y="1200"/>
                </a:lnTo>
                <a:lnTo>
                  <a:pt x="487" y="1207"/>
                </a:lnTo>
                <a:lnTo>
                  <a:pt x="517" y="1212"/>
                </a:lnTo>
                <a:lnTo>
                  <a:pt x="547" y="1216"/>
                </a:lnTo>
                <a:lnTo>
                  <a:pt x="577" y="1218"/>
                </a:lnTo>
                <a:lnTo>
                  <a:pt x="608" y="1219"/>
                </a:lnTo>
                <a:lnTo>
                  <a:pt x="1631" y="1219"/>
                </a:lnTo>
                <a:lnTo>
                  <a:pt x="1631" y="1219"/>
                </a:lnTo>
                <a:lnTo>
                  <a:pt x="1663" y="1218"/>
                </a:lnTo>
                <a:lnTo>
                  <a:pt x="1693" y="1216"/>
                </a:lnTo>
                <a:lnTo>
                  <a:pt x="1724" y="1212"/>
                </a:lnTo>
                <a:lnTo>
                  <a:pt x="1754" y="1207"/>
                </a:lnTo>
                <a:lnTo>
                  <a:pt x="1783" y="1200"/>
                </a:lnTo>
                <a:lnTo>
                  <a:pt x="1811" y="1192"/>
                </a:lnTo>
                <a:lnTo>
                  <a:pt x="1840" y="1182"/>
                </a:lnTo>
                <a:lnTo>
                  <a:pt x="1868" y="1171"/>
                </a:lnTo>
                <a:lnTo>
                  <a:pt x="1895" y="1159"/>
                </a:lnTo>
                <a:lnTo>
                  <a:pt x="1920" y="1146"/>
                </a:lnTo>
                <a:lnTo>
                  <a:pt x="1946" y="1131"/>
                </a:lnTo>
                <a:lnTo>
                  <a:pt x="1971" y="1114"/>
                </a:lnTo>
                <a:lnTo>
                  <a:pt x="1995" y="1098"/>
                </a:lnTo>
                <a:lnTo>
                  <a:pt x="2018" y="1080"/>
                </a:lnTo>
                <a:lnTo>
                  <a:pt x="2040" y="1060"/>
                </a:lnTo>
                <a:lnTo>
                  <a:pt x="2061" y="1039"/>
                </a:lnTo>
                <a:lnTo>
                  <a:pt x="2081" y="1018"/>
                </a:lnTo>
                <a:lnTo>
                  <a:pt x="2100" y="997"/>
                </a:lnTo>
                <a:lnTo>
                  <a:pt x="2118" y="973"/>
                </a:lnTo>
                <a:lnTo>
                  <a:pt x="2136" y="949"/>
                </a:lnTo>
                <a:lnTo>
                  <a:pt x="2151" y="925"/>
                </a:lnTo>
                <a:lnTo>
                  <a:pt x="2166" y="900"/>
                </a:lnTo>
                <a:lnTo>
                  <a:pt x="2180" y="873"/>
                </a:lnTo>
                <a:lnTo>
                  <a:pt x="2192" y="846"/>
                </a:lnTo>
                <a:lnTo>
                  <a:pt x="2204" y="819"/>
                </a:lnTo>
                <a:lnTo>
                  <a:pt x="2213" y="790"/>
                </a:lnTo>
                <a:lnTo>
                  <a:pt x="2222" y="762"/>
                </a:lnTo>
                <a:lnTo>
                  <a:pt x="2228" y="732"/>
                </a:lnTo>
                <a:lnTo>
                  <a:pt x="2234" y="702"/>
                </a:lnTo>
                <a:lnTo>
                  <a:pt x="2237" y="672"/>
                </a:lnTo>
                <a:lnTo>
                  <a:pt x="2240" y="640"/>
                </a:lnTo>
                <a:lnTo>
                  <a:pt x="2240" y="609"/>
                </a:lnTo>
                <a:lnTo>
                  <a:pt x="2240" y="609"/>
                </a:lnTo>
                <a:lnTo>
                  <a:pt x="2240" y="609"/>
                </a:lnTo>
                <a:lnTo>
                  <a:pt x="2240" y="594"/>
                </a:lnTo>
                <a:lnTo>
                  <a:pt x="2240" y="594"/>
                </a:lnTo>
                <a:lnTo>
                  <a:pt x="2213" y="607"/>
                </a:lnTo>
                <a:lnTo>
                  <a:pt x="2186" y="619"/>
                </a:lnTo>
                <a:lnTo>
                  <a:pt x="2157" y="630"/>
                </a:lnTo>
                <a:lnTo>
                  <a:pt x="2129" y="640"/>
                </a:lnTo>
                <a:lnTo>
                  <a:pt x="2100" y="648"/>
                </a:lnTo>
                <a:lnTo>
                  <a:pt x="2072" y="654"/>
                </a:lnTo>
                <a:lnTo>
                  <a:pt x="2043" y="660"/>
                </a:lnTo>
                <a:lnTo>
                  <a:pt x="2013" y="663"/>
                </a:lnTo>
                <a:lnTo>
                  <a:pt x="1985" y="666"/>
                </a:lnTo>
                <a:lnTo>
                  <a:pt x="1956" y="666"/>
                </a:lnTo>
                <a:lnTo>
                  <a:pt x="1926" y="666"/>
                </a:lnTo>
                <a:lnTo>
                  <a:pt x="1898" y="664"/>
                </a:lnTo>
                <a:lnTo>
                  <a:pt x="1870" y="661"/>
                </a:lnTo>
                <a:lnTo>
                  <a:pt x="1841" y="657"/>
                </a:lnTo>
                <a:lnTo>
                  <a:pt x="1813" y="651"/>
                </a:lnTo>
                <a:lnTo>
                  <a:pt x="1784" y="643"/>
                </a:lnTo>
                <a:lnTo>
                  <a:pt x="1757" y="634"/>
                </a:lnTo>
                <a:lnTo>
                  <a:pt x="1730" y="625"/>
                </a:lnTo>
                <a:lnTo>
                  <a:pt x="1703" y="615"/>
                </a:lnTo>
                <a:lnTo>
                  <a:pt x="1678" y="601"/>
                </a:lnTo>
                <a:lnTo>
                  <a:pt x="1652" y="588"/>
                </a:lnTo>
                <a:lnTo>
                  <a:pt x="1627" y="574"/>
                </a:lnTo>
                <a:lnTo>
                  <a:pt x="1603" y="558"/>
                </a:lnTo>
                <a:lnTo>
                  <a:pt x="1579" y="541"/>
                </a:lnTo>
                <a:lnTo>
                  <a:pt x="1556" y="522"/>
                </a:lnTo>
                <a:lnTo>
                  <a:pt x="1534" y="502"/>
                </a:lnTo>
                <a:lnTo>
                  <a:pt x="1513" y="483"/>
                </a:lnTo>
                <a:lnTo>
                  <a:pt x="1494" y="460"/>
                </a:lnTo>
                <a:lnTo>
                  <a:pt x="1474" y="438"/>
                </a:lnTo>
                <a:lnTo>
                  <a:pt x="1456" y="414"/>
                </a:lnTo>
                <a:lnTo>
                  <a:pt x="1438" y="388"/>
                </a:lnTo>
                <a:lnTo>
                  <a:pt x="1422" y="363"/>
                </a:lnTo>
                <a:lnTo>
                  <a:pt x="1422" y="363"/>
                </a:lnTo>
                <a:close/>
              </a:path>
            </a:pathLst>
          </a:custGeom>
          <a:solidFill>
            <a:schemeClr val="accent6"/>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8" name="Freeform 7"/>
          <p:cNvSpPr>
            <a:spLocks/>
          </p:cNvSpPr>
          <p:nvPr/>
        </p:nvSpPr>
        <p:spPr bwMode="auto">
          <a:xfrm>
            <a:off x="5488940" y="4874262"/>
            <a:ext cx="2194560" cy="2674621"/>
          </a:xfrm>
          <a:custGeom>
            <a:avLst/>
            <a:gdLst>
              <a:gd name="T0" fmla="*/ 1425 w 1729"/>
              <a:gd name="T1" fmla="*/ 81 h 2106"/>
              <a:gd name="T2" fmla="*/ 1501 w 1729"/>
              <a:gd name="T3" fmla="*/ 133 h 2106"/>
              <a:gd name="T4" fmla="*/ 1567 w 1729"/>
              <a:gd name="T5" fmla="*/ 196 h 2106"/>
              <a:gd name="T6" fmla="*/ 1622 w 1729"/>
              <a:gd name="T7" fmla="*/ 265 h 2106"/>
              <a:gd name="T8" fmla="*/ 1666 w 1729"/>
              <a:gd name="T9" fmla="*/ 342 h 2106"/>
              <a:gd name="T10" fmla="*/ 1699 w 1729"/>
              <a:gd name="T11" fmla="*/ 424 h 2106"/>
              <a:gd name="T12" fmla="*/ 1720 w 1729"/>
              <a:gd name="T13" fmla="*/ 510 h 2106"/>
              <a:gd name="T14" fmla="*/ 1729 w 1729"/>
              <a:gd name="T15" fmla="*/ 597 h 2106"/>
              <a:gd name="T16" fmla="*/ 1724 w 1729"/>
              <a:gd name="T17" fmla="*/ 685 h 2106"/>
              <a:gd name="T18" fmla="*/ 1706 w 1729"/>
              <a:gd name="T19" fmla="*/ 774 h 2106"/>
              <a:gd name="T20" fmla="*/ 1675 w 1729"/>
              <a:gd name="T21" fmla="*/ 859 h 2106"/>
              <a:gd name="T22" fmla="*/ 1135 w 1729"/>
              <a:gd name="T23" fmla="*/ 1801 h 2106"/>
              <a:gd name="T24" fmla="*/ 1102 w 1729"/>
              <a:gd name="T25" fmla="*/ 1854 h 2106"/>
              <a:gd name="T26" fmla="*/ 1043 w 1729"/>
              <a:gd name="T27" fmla="*/ 1923 h 2106"/>
              <a:gd name="T28" fmla="*/ 975 w 1729"/>
              <a:gd name="T29" fmla="*/ 1983 h 2106"/>
              <a:gd name="T30" fmla="*/ 902 w 1729"/>
              <a:gd name="T31" fmla="*/ 2031 h 2106"/>
              <a:gd name="T32" fmla="*/ 821 w 1729"/>
              <a:gd name="T33" fmla="*/ 2067 h 2106"/>
              <a:gd name="T34" fmla="*/ 737 w 1729"/>
              <a:gd name="T35" fmla="*/ 2092 h 2106"/>
              <a:gd name="T36" fmla="*/ 650 w 1729"/>
              <a:gd name="T37" fmla="*/ 2104 h 2106"/>
              <a:gd name="T38" fmla="*/ 562 w 1729"/>
              <a:gd name="T39" fmla="*/ 2104 h 2106"/>
              <a:gd name="T40" fmla="*/ 473 w 1729"/>
              <a:gd name="T41" fmla="*/ 2091 h 2106"/>
              <a:gd name="T42" fmla="*/ 388 w 1729"/>
              <a:gd name="T43" fmla="*/ 2065 h 2106"/>
              <a:gd name="T44" fmla="*/ 304 w 1729"/>
              <a:gd name="T45" fmla="*/ 2025 h 2106"/>
              <a:gd name="T46" fmla="*/ 277 w 1729"/>
              <a:gd name="T47" fmla="*/ 2008 h 2106"/>
              <a:gd name="T48" fmla="*/ 204 w 1729"/>
              <a:gd name="T49" fmla="*/ 1953 h 2106"/>
              <a:gd name="T50" fmla="*/ 142 w 1729"/>
              <a:gd name="T51" fmla="*/ 1888 h 2106"/>
              <a:gd name="T52" fmla="*/ 90 w 1729"/>
              <a:gd name="T53" fmla="*/ 1815 h 2106"/>
              <a:gd name="T54" fmla="*/ 49 w 1729"/>
              <a:gd name="T55" fmla="*/ 1737 h 2106"/>
              <a:gd name="T56" fmla="*/ 21 w 1729"/>
              <a:gd name="T57" fmla="*/ 1654 h 2106"/>
              <a:gd name="T58" fmla="*/ 4 w 1729"/>
              <a:gd name="T59" fmla="*/ 1567 h 2106"/>
              <a:gd name="T60" fmla="*/ 0 w 1729"/>
              <a:gd name="T61" fmla="*/ 1480 h 2106"/>
              <a:gd name="T62" fmla="*/ 9 w 1729"/>
              <a:gd name="T63" fmla="*/ 1392 h 2106"/>
              <a:gd name="T64" fmla="*/ 30 w 1729"/>
              <a:gd name="T65" fmla="*/ 1303 h 2106"/>
              <a:gd name="T66" fmla="*/ 66 w 1729"/>
              <a:gd name="T67" fmla="*/ 1219 h 2106"/>
              <a:gd name="T68" fmla="*/ 592 w 1729"/>
              <a:gd name="T69" fmla="*/ 304 h 2106"/>
              <a:gd name="T70" fmla="*/ 644 w 1729"/>
              <a:gd name="T71" fmla="*/ 228 h 2106"/>
              <a:gd name="T72" fmla="*/ 707 w 1729"/>
              <a:gd name="T73" fmla="*/ 162 h 2106"/>
              <a:gd name="T74" fmla="*/ 776 w 1729"/>
              <a:gd name="T75" fmla="*/ 106 h 2106"/>
              <a:gd name="T76" fmla="*/ 852 w 1729"/>
              <a:gd name="T77" fmla="*/ 63 h 2106"/>
              <a:gd name="T78" fmla="*/ 935 w 1729"/>
              <a:gd name="T79" fmla="*/ 30 h 2106"/>
              <a:gd name="T80" fmla="*/ 1020 w 1729"/>
              <a:gd name="T81" fmla="*/ 9 h 2106"/>
              <a:gd name="T82" fmla="*/ 1107 w 1729"/>
              <a:gd name="T83" fmla="*/ 0 h 2106"/>
              <a:gd name="T84" fmla="*/ 1195 w 1729"/>
              <a:gd name="T85" fmla="*/ 4 h 2106"/>
              <a:gd name="T86" fmla="*/ 1284 w 1729"/>
              <a:gd name="T87" fmla="*/ 22 h 2106"/>
              <a:gd name="T88" fmla="*/ 1369 w 1729"/>
              <a:gd name="T89" fmla="*/ 54 h 2106"/>
              <a:gd name="T90" fmla="*/ 1425 w 1729"/>
              <a:gd name="T91" fmla="*/ 8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9" h="2106">
                <a:moveTo>
                  <a:pt x="1425" y="81"/>
                </a:moveTo>
                <a:lnTo>
                  <a:pt x="1425" y="81"/>
                </a:lnTo>
                <a:lnTo>
                  <a:pt x="1425" y="81"/>
                </a:lnTo>
                <a:lnTo>
                  <a:pt x="1450" y="97"/>
                </a:lnTo>
                <a:lnTo>
                  <a:pt x="1477" y="115"/>
                </a:lnTo>
                <a:lnTo>
                  <a:pt x="1501" y="133"/>
                </a:lnTo>
                <a:lnTo>
                  <a:pt x="1523" y="154"/>
                </a:lnTo>
                <a:lnTo>
                  <a:pt x="1546" y="174"/>
                </a:lnTo>
                <a:lnTo>
                  <a:pt x="1567" y="196"/>
                </a:lnTo>
                <a:lnTo>
                  <a:pt x="1586" y="219"/>
                </a:lnTo>
                <a:lnTo>
                  <a:pt x="1604" y="241"/>
                </a:lnTo>
                <a:lnTo>
                  <a:pt x="1622" y="265"/>
                </a:lnTo>
                <a:lnTo>
                  <a:pt x="1639" y="291"/>
                </a:lnTo>
                <a:lnTo>
                  <a:pt x="1652" y="316"/>
                </a:lnTo>
                <a:lnTo>
                  <a:pt x="1666" y="342"/>
                </a:lnTo>
                <a:lnTo>
                  <a:pt x="1678" y="369"/>
                </a:lnTo>
                <a:lnTo>
                  <a:pt x="1690" y="396"/>
                </a:lnTo>
                <a:lnTo>
                  <a:pt x="1699" y="424"/>
                </a:lnTo>
                <a:lnTo>
                  <a:pt x="1708" y="451"/>
                </a:lnTo>
                <a:lnTo>
                  <a:pt x="1714" y="480"/>
                </a:lnTo>
                <a:lnTo>
                  <a:pt x="1720" y="510"/>
                </a:lnTo>
                <a:lnTo>
                  <a:pt x="1724" y="538"/>
                </a:lnTo>
                <a:lnTo>
                  <a:pt x="1727" y="567"/>
                </a:lnTo>
                <a:lnTo>
                  <a:pt x="1729" y="597"/>
                </a:lnTo>
                <a:lnTo>
                  <a:pt x="1729" y="627"/>
                </a:lnTo>
                <a:lnTo>
                  <a:pt x="1727" y="655"/>
                </a:lnTo>
                <a:lnTo>
                  <a:pt x="1724" y="685"/>
                </a:lnTo>
                <a:lnTo>
                  <a:pt x="1720" y="715"/>
                </a:lnTo>
                <a:lnTo>
                  <a:pt x="1714" y="744"/>
                </a:lnTo>
                <a:lnTo>
                  <a:pt x="1706" y="774"/>
                </a:lnTo>
                <a:lnTo>
                  <a:pt x="1697" y="802"/>
                </a:lnTo>
                <a:lnTo>
                  <a:pt x="1687" y="831"/>
                </a:lnTo>
                <a:lnTo>
                  <a:pt x="1675" y="859"/>
                </a:lnTo>
                <a:lnTo>
                  <a:pt x="1661" y="886"/>
                </a:lnTo>
                <a:lnTo>
                  <a:pt x="1648" y="915"/>
                </a:lnTo>
                <a:lnTo>
                  <a:pt x="1135" y="1801"/>
                </a:lnTo>
                <a:lnTo>
                  <a:pt x="1135" y="1801"/>
                </a:lnTo>
                <a:lnTo>
                  <a:pt x="1119" y="1828"/>
                </a:lnTo>
                <a:lnTo>
                  <a:pt x="1102" y="1854"/>
                </a:lnTo>
                <a:lnTo>
                  <a:pt x="1083" y="1878"/>
                </a:lnTo>
                <a:lnTo>
                  <a:pt x="1064" y="1902"/>
                </a:lnTo>
                <a:lnTo>
                  <a:pt x="1043" y="1923"/>
                </a:lnTo>
                <a:lnTo>
                  <a:pt x="1022" y="1944"/>
                </a:lnTo>
                <a:lnTo>
                  <a:pt x="999" y="1963"/>
                </a:lnTo>
                <a:lnTo>
                  <a:pt x="975" y="1983"/>
                </a:lnTo>
                <a:lnTo>
                  <a:pt x="951" y="1999"/>
                </a:lnTo>
                <a:lnTo>
                  <a:pt x="927" y="2016"/>
                </a:lnTo>
                <a:lnTo>
                  <a:pt x="902" y="2031"/>
                </a:lnTo>
                <a:lnTo>
                  <a:pt x="875" y="2044"/>
                </a:lnTo>
                <a:lnTo>
                  <a:pt x="849" y="2056"/>
                </a:lnTo>
                <a:lnTo>
                  <a:pt x="821" y="2067"/>
                </a:lnTo>
                <a:lnTo>
                  <a:pt x="794" y="2076"/>
                </a:lnTo>
                <a:lnTo>
                  <a:pt x="765" y="2085"/>
                </a:lnTo>
                <a:lnTo>
                  <a:pt x="737" y="2092"/>
                </a:lnTo>
                <a:lnTo>
                  <a:pt x="709" y="2097"/>
                </a:lnTo>
                <a:lnTo>
                  <a:pt x="680" y="2101"/>
                </a:lnTo>
                <a:lnTo>
                  <a:pt x="650" y="2104"/>
                </a:lnTo>
                <a:lnTo>
                  <a:pt x="622" y="2106"/>
                </a:lnTo>
                <a:lnTo>
                  <a:pt x="592" y="2106"/>
                </a:lnTo>
                <a:lnTo>
                  <a:pt x="562" y="2104"/>
                </a:lnTo>
                <a:lnTo>
                  <a:pt x="533" y="2101"/>
                </a:lnTo>
                <a:lnTo>
                  <a:pt x="503" y="2097"/>
                </a:lnTo>
                <a:lnTo>
                  <a:pt x="473" y="2091"/>
                </a:lnTo>
                <a:lnTo>
                  <a:pt x="445" y="2083"/>
                </a:lnTo>
                <a:lnTo>
                  <a:pt x="416" y="2074"/>
                </a:lnTo>
                <a:lnTo>
                  <a:pt x="388" y="2065"/>
                </a:lnTo>
                <a:lnTo>
                  <a:pt x="360" y="2053"/>
                </a:lnTo>
                <a:lnTo>
                  <a:pt x="331" y="2040"/>
                </a:lnTo>
                <a:lnTo>
                  <a:pt x="304" y="2025"/>
                </a:lnTo>
                <a:lnTo>
                  <a:pt x="304" y="2025"/>
                </a:lnTo>
                <a:lnTo>
                  <a:pt x="304" y="2025"/>
                </a:lnTo>
                <a:lnTo>
                  <a:pt x="277" y="2008"/>
                </a:lnTo>
                <a:lnTo>
                  <a:pt x="252" y="1990"/>
                </a:lnTo>
                <a:lnTo>
                  <a:pt x="228" y="1972"/>
                </a:lnTo>
                <a:lnTo>
                  <a:pt x="204" y="1953"/>
                </a:lnTo>
                <a:lnTo>
                  <a:pt x="183" y="1932"/>
                </a:lnTo>
                <a:lnTo>
                  <a:pt x="162" y="1911"/>
                </a:lnTo>
                <a:lnTo>
                  <a:pt x="142" y="1888"/>
                </a:lnTo>
                <a:lnTo>
                  <a:pt x="123" y="1864"/>
                </a:lnTo>
                <a:lnTo>
                  <a:pt x="106" y="1840"/>
                </a:lnTo>
                <a:lnTo>
                  <a:pt x="90" y="1815"/>
                </a:lnTo>
                <a:lnTo>
                  <a:pt x="75" y="1789"/>
                </a:lnTo>
                <a:lnTo>
                  <a:pt x="61" y="1764"/>
                </a:lnTo>
                <a:lnTo>
                  <a:pt x="49" y="1737"/>
                </a:lnTo>
                <a:lnTo>
                  <a:pt x="39" y="1710"/>
                </a:lnTo>
                <a:lnTo>
                  <a:pt x="28" y="1683"/>
                </a:lnTo>
                <a:lnTo>
                  <a:pt x="21" y="1654"/>
                </a:lnTo>
                <a:lnTo>
                  <a:pt x="13" y="1626"/>
                </a:lnTo>
                <a:lnTo>
                  <a:pt x="9" y="1597"/>
                </a:lnTo>
                <a:lnTo>
                  <a:pt x="4" y="1567"/>
                </a:lnTo>
                <a:lnTo>
                  <a:pt x="1" y="1539"/>
                </a:lnTo>
                <a:lnTo>
                  <a:pt x="0" y="1509"/>
                </a:lnTo>
                <a:lnTo>
                  <a:pt x="0" y="1480"/>
                </a:lnTo>
                <a:lnTo>
                  <a:pt x="1" y="1450"/>
                </a:lnTo>
                <a:lnTo>
                  <a:pt x="4" y="1420"/>
                </a:lnTo>
                <a:lnTo>
                  <a:pt x="9" y="1392"/>
                </a:lnTo>
                <a:lnTo>
                  <a:pt x="15" y="1362"/>
                </a:lnTo>
                <a:lnTo>
                  <a:pt x="22" y="1333"/>
                </a:lnTo>
                <a:lnTo>
                  <a:pt x="30" y="1303"/>
                </a:lnTo>
                <a:lnTo>
                  <a:pt x="40" y="1275"/>
                </a:lnTo>
                <a:lnTo>
                  <a:pt x="52" y="1246"/>
                </a:lnTo>
                <a:lnTo>
                  <a:pt x="66" y="1219"/>
                </a:lnTo>
                <a:lnTo>
                  <a:pt x="81" y="1191"/>
                </a:lnTo>
                <a:lnTo>
                  <a:pt x="592" y="304"/>
                </a:lnTo>
                <a:lnTo>
                  <a:pt x="592" y="304"/>
                </a:lnTo>
                <a:lnTo>
                  <a:pt x="608" y="277"/>
                </a:lnTo>
                <a:lnTo>
                  <a:pt x="626" y="252"/>
                </a:lnTo>
                <a:lnTo>
                  <a:pt x="644" y="228"/>
                </a:lnTo>
                <a:lnTo>
                  <a:pt x="664" y="205"/>
                </a:lnTo>
                <a:lnTo>
                  <a:pt x="685" y="183"/>
                </a:lnTo>
                <a:lnTo>
                  <a:pt x="707" y="162"/>
                </a:lnTo>
                <a:lnTo>
                  <a:pt x="729" y="142"/>
                </a:lnTo>
                <a:lnTo>
                  <a:pt x="752" y="124"/>
                </a:lnTo>
                <a:lnTo>
                  <a:pt x="776" y="106"/>
                </a:lnTo>
                <a:lnTo>
                  <a:pt x="801" y="90"/>
                </a:lnTo>
                <a:lnTo>
                  <a:pt x="827" y="76"/>
                </a:lnTo>
                <a:lnTo>
                  <a:pt x="852" y="63"/>
                </a:lnTo>
                <a:lnTo>
                  <a:pt x="879" y="51"/>
                </a:lnTo>
                <a:lnTo>
                  <a:pt x="906" y="39"/>
                </a:lnTo>
                <a:lnTo>
                  <a:pt x="935" y="30"/>
                </a:lnTo>
                <a:lnTo>
                  <a:pt x="962" y="21"/>
                </a:lnTo>
                <a:lnTo>
                  <a:pt x="990" y="15"/>
                </a:lnTo>
                <a:lnTo>
                  <a:pt x="1020" y="9"/>
                </a:lnTo>
                <a:lnTo>
                  <a:pt x="1049" y="4"/>
                </a:lnTo>
                <a:lnTo>
                  <a:pt x="1077" y="1"/>
                </a:lnTo>
                <a:lnTo>
                  <a:pt x="1107" y="0"/>
                </a:lnTo>
                <a:lnTo>
                  <a:pt x="1137" y="0"/>
                </a:lnTo>
                <a:lnTo>
                  <a:pt x="1165" y="1"/>
                </a:lnTo>
                <a:lnTo>
                  <a:pt x="1195" y="4"/>
                </a:lnTo>
                <a:lnTo>
                  <a:pt x="1225" y="9"/>
                </a:lnTo>
                <a:lnTo>
                  <a:pt x="1254" y="15"/>
                </a:lnTo>
                <a:lnTo>
                  <a:pt x="1284" y="22"/>
                </a:lnTo>
                <a:lnTo>
                  <a:pt x="1312" y="31"/>
                </a:lnTo>
                <a:lnTo>
                  <a:pt x="1341" y="42"/>
                </a:lnTo>
                <a:lnTo>
                  <a:pt x="1369" y="54"/>
                </a:lnTo>
                <a:lnTo>
                  <a:pt x="1396" y="67"/>
                </a:lnTo>
                <a:lnTo>
                  <a:pt x="1425" y="81"/>
                </a:lnTo>
                <a:lnTo>
                  <a:pt x="1425" y="81"/>
                </a:lnTo>
                <a:close/>
              </a:path>
            </a:pathLst>
          </a:custGeom>
          <a:solidFill>
            <a:schemeClr val="accent5"/>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9" name="Freeform 8"/>
          <p:cNvSpPr>
            <a:spLocks/>
          </p:cNvSpPr>
          <p:nvPr/>
        </p:nvSpPr>
        <p:spPr bwMode="auto">
          <a:xfrm>
            <a:off x="5773422" y="6357620"/>
            <a:ext cx="924560" cy="927101"/>
          </a:xfrm>
          <a:custGeom>
            <a:avLst/>
            <a:gdLst>
              <a:gd name="T0" fmla="*/ 50 w 730"/>
              <a:gd name="T1" fmla="*/ 183 h 730"/>
              <a:gd name="T2" fmla="*/ 69 w 730"/>
              <a:gd name="T3" fmla="*/ 151 h 730"/>
              <a:gd name="T4" fmla="*/ 93 w 730"/>
              <a:gd name="T5" fmla="*/ 123 h 730"/>
              <a:gd name="T6" fmla="*/ 117 w 730"/>
              <a:gd name="T7" fmla="*/ 97 h 730"/>
              <a:gd name="T8" fmla="*/ 174 w 730"/>
              <a:gd name="T9" fmla="*/ 54 h 730"/>
              <a:gd name="T10" fmla="*/ 237 w 730"/>
              <a:gd name="T11" fmla="*/ 24 h 730"/>
              <a:gd name="T12" fmla="*/ 304 w 730"/>
              <a:gd name="T13" fmla="*/ 6 h 730"/>
              <a:gd name="T14" fmla="*/ 375 w 730"/>
              <a:gd name="T15" fmla="*/ 0 h 730"/>
              <a:gd name="T16" fmla="*/ 445 w 730"/>
              <a:gd name="T17" fmla="*/ 9 h 730"/>
              <a:gd name="T18" fmla="*/ 480 w 730"/>
              <a:gd name="T19" fmla="*/ 19 h 730"/>
              <a:gd name="T20" fmla="*/ 514 w 730"/>
              <a:gd name="T21" fmla="*/ 31 h 730"/>
              <a:gd name="T22" fmla="*/ 547 w 730"/>
              <a:gd name="T23" fmla="*/ 49 h 730"/>
              <a:gd name="T24" fmla="*/ 563 w 730"/>
              <a:gd name="T25" fmla="*/ 58 h 730"/>
              <a:gd name="T26" fmla="*/ 593 w 730"/>
              <a:gd name="T27" fmla="*/ 81 h 730"/>
              <a:gd name="T28" fmla="*/ 620 w 730"/>
              <a:gd name="T29" fmla="*/ 105 h 730"/>
              <a:gd name="T30" fmla="*/ 655 w 730"/>
              <a:gd name="T31" fmla="*/ 145 h 730"/>
              <a:gd name="T32" fmla="*/ 692 w 730"/>
              <a:gd name="T33" fmla="*/ 205 h 730"/>
              <a:gd name="T34" fmla="*/ 716 w 730"/>
              <a:gd name="T35" fmla="*/ 271 h 730"/>
              <a:gd name="T36" fmla="*/ 728 w 730"/>
              <a:gd name="T37" fmla="*/ 340 h 730"/>
              <a:gd name="T38" fmla="*/ 727 w 730"/>
              <a:gd name="T39" fmla="*/ 411 h 730"/>
              <a:gd name="T40" fmla="*/ 716 w 730"/>
              <a:gd name="T41" fmla="*/ 463 h 730"/>
              <a:gd name="T42" fmla="*/ 704 w 730"/>
              <a:gd name="T43" fmla="*/ 498 h 730"/>
              <a:gd name="T44" fmla="*/ 689 w 730"/>
              <a:gd name="T45" fmla="*/ 531 h 730"/>
              <a:gd name="T46" fmla="*/ 680 w 730"/>
              <a:gd name="T47" fmla="*/ 547 h 730"/>
              <a:gd name="T48" fmla="*/ 661 w 730"/>
              <a:gd name="T49" fmla="*/ 579 h 730"/>
              <a:gd name="T50" fmla="*/ 637 w 730"/>
              <a:gd name="T51" fmla="*/ 607 h 730"/>
              <a:gd name="T52" fmla="*/ 611 w 730"/>
              <a:gd name="T53" fmla="*/ 633 h 730"/>
              <a:gd name="T54" fmla="*/ 556 w 730"/>
              <a:gd name="T55" fmla="*/ 676 h 730"/>
              <a:gd name="T56" fmla="*/ 493 w 730"/>
              <a:gd name="T57" fmla="*/ 706 h 730"/>
              <a:gd name="T58" fmla="*/ 426 w 730"/>
              <a:gd name="T59" fmla="*/ 724 h 730"/>
              <a:gd name="T60" fmla="*/ 355 w 730"/>
              <a:gd name="T61" fmla="*/ 730 h 730"/>
              <a:gd name="T62" fmla="*/ 285 w 730"/>
              <a:gd name="T63" fmla="*/ 721 h 730"/>
              <a:gd name="T64" fmla="*/ 250 w 730"/>
              <a:gd name="T65" fmla="*/ 711 h 730"/>
              <a:gd name="T66" fmla="*/ 216 w 730"/>
              <a:gd name="T67" fmla="*/ 697 h 730"/>
              <a:gd name="T68" fmla="*/ 183 w 730"/>
              <a:gd name="T69" fmla="*/ 681 h 730"/>
              <a:gd name="T70" fmla="*/ 166 w 730"/>
              <a:gd name="T71" fmla="*/ 672 h 730"/>
              <a:gd name="T72" fmla="*/ 137 w 730"/>
              <a:gd name="T73" fmla="*/ 649 h 730"/>
              <a:gd name="T74" fmla="*/ 110 w 730"/>
              <a:gd name="T75" fmla="*/ 625 h 730"/>
              <a:gd name="T76" fmla="*/ 74 w 730"/>
              <a:gd name="T77" fmla="*/ 585 h 730"/>
              <a:gd name="T78" fmla="*/ 38 w 730"/>
              <a:gd name="T79" fmla="*/ 525 h 730"/>
              <a:gd name="T80" fmla="*/ 12 w 730"/>
              <a:gd name="T81" fmla="*/ 459 h 730"/>
              <a:gd name="T82" fmla="*/ 2 w 730"/>
              <a:gd name="T83" fmla="*/ 390 h 730"/>
              <a:gd name="T84" fmla="*/ 3 w 730"/>
              <a:gd name="T85" fmla="*/ 319 h 730"/>
              <a:gd name="T86" fmla="*/ 14 w 730"/>
              <a:gd name="T87" fmla="*/ 267 h 730"/>
              <a:gd name="T88" fmla="*/ 26 w 730"/>
              <a:gd name="T89" fmla="*/ 232 h 730"/>
              <a:gd name="T90" fmla="*/ 41 w 730"/>
              <a:gd name="T91" fmla="*/ 199 h 730"/>
              <a:gd name="T92" fmla="*/ 50 w 730"/>
              <a:gd name="T93" fmla="*/ 18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0" h="730">
                <a:moveTo>
                  <a:pt x="50" y="183"/>
                </a:moveTo>
                <a:lnTo>
                  <a:pt x="50" y="183"/>
                </a:lnTo>
                <a:lnTo>
                  <a:pt x="59" y="166"/>
                </a:lnTo>
                <a:lnTo>
                  <a:pt x="69" y="151"/>
                </a:lnTo>
                <a:lnTo>
                  <a:pt x="81" y="136"/>
                </a:lnTo>
                <a:lnTo>
                  <a:pt x="93" y="123"/>
                </a:lnTo>
                <a:lnTo>
                  <a:pt x="105" y="109"/>
                </a:lnTo>
                <a:lnTo>
                  <a:pt x="117" y="97"/>
                </a:lnTo>
                <a:lnTo>
                  <a:pt x="145" y="73"/>
                </a:lnTo>
                <a:lnTo>
                  <a:pt x="174" y="54"/>
                </a:lnTo>
                <a:lnTo>
                  <a:pt x="205" y="37"/>
                </a:lnTo>
                <a:lnTo>
                  <a:pt x="237" y="24"/>
                </a:lnTo>
                <a:lnTo>
                  <a:pt x="270" y="12"/>
                </a:lnTo>
                <a:lnTo>
                  <a:pt x="304" y="6"/>
                </a:lnTo>
                <a:lnTo>
                  <a:pt x="339" y="1"/>
                </a:lnTo>
                <a:lnTo>
                  <a:pt x="375" y="0"/>
                </a:lnTo>
                <a:lnTo>
                  <a:pt x="409" y="3"/>
                </a:lnTo>
                <a:lnTo>
                  <a:pt x="445" y="9"/>
                </a:lnTo>
                <a:lnTo>
                  <a:pt x="463" y="13"/>
                </a:lnTo>
                <a:lnTo>
                  <a:pt x="480" y="19"/>
                </a:lnTo>
                <a:lnTo>
                  <a:pt x="497" y="25"/>
                </a:lnTo>
                <a:lnTo>
                  <a:pt x="514" y="31"/>
                </a:lnTo>
                <a:lnTo>
                  <a:pt x="530" y="40"/>
                </a:lnTo>
                <a:lnTo>
                  <a:pt x="547" y="49"/>
                </a:lnTo>
                <a:lnTo>
                  <a:pt x="547" y="49"/>
                </a:lnTo>
                <a:lnTo>
                  <a:pt x="563" y="58"/>
                </a:lnTo>
                <a:lnTo>
                  <a:pt x="578" y="69"/>
                </a:lnTo>
                <a:lnTo>
                  <a:pt x="593" y="81"/>
                </a:lnTo>
                <a:lnTo>
                  <a:pt x="607" y="93"/>
                </a:lnTo>
                <a:lnTo>
                  <a:pt x="620" y="105"/>
                </a:lnTo>
                <a:lnTo>
                  <a:pt x="632" y="117"/>
                </a:lnTo>
                <a:lnTo>
                  <a:pt x="655" y="145"/>
                </a:lnTo>
                <a:lnTo>
                  <a:pt x="676" y="174"/>
                </a:lnTo>
                <a:lnTo>
                  <a:pt x="692" y="205"/>
                </a:lnTo>
                <a:lnTo>
                  <a:pt x="706" y="237"/>
                </a:lnTo>
                <a:lnTo>
                  <a:pt x="716" y="271"/>
                </a:lnTo>
                <a:lnTo>
                  <a:pt x="724" y="304"/>
                </a:lnTo>
                <a:lnTo>
                  <a:pt x="728" y="340"/>
                </a:lnTo>
                <a:lnTo>
                  <a:pt x="730" y="375"/>
                </a:lnTo>
                <a:lnTo>
                  <a:pt x="727" y="411"/>
                </a:lnTo>
                <a:lnTo>
                  <a:pt x="721" y="445"/>
                </a:lnTo>
                <a:lnTo>
                  <a:pt x="716" y="463"/>
                </a:lnTo>
                <a:lnTo>
                  <a:pt x="710" y="480"/>
                </a:lnTo>
                <a:lnTo>
                  <a:pt x="704" y="498"/>
                </a:lnTo>
                <a:lnTo>
                  <a:pt x="697" y="514"/>
                </a:lnTo>
                <a:lnTo>
                  <a:pt x="689" y="531"/>
                </a:lnTo>
                <a:lnTo>
                  <a:pt x="680" y="547"/>
                </a:lnTo>
                <a:lnTo>
                  <a:pt x="680" y="547"/>
                </a:lnTo>
                <a:lnTo>
                  <a:pt x="671" y="564"/>
                </a:lnTo>
                <a:lnTo>
                  <a:pt x="661" y="579"/>
                </a:lnTo>
                <a:lnTo>
                  <a:pt x="649" y="594"/>
                </a:lnTo>
                <a:lnTo>
                  <a:pt x="637" y="607"/>
                </a:lnTo>
                <a:lnTo>
                  <a:pt x="625" y="621"/>
                </a:lnTo>
                <a:lnTo>
                  <a:pt x="611" y="633"/>
                </a:lnTo>
                <a:lnTo>
                  <a:pt x="584" y="657"/>
                </a:lnTo>
                <a:lnTo>
                  <a:pt x="556" y="676"/>
                </a:lnTo>
                <a:lnTo>
                  <a:pt x="524" y="693"/>
                </a:lnTo>
                <a:lnTo>
                  <a:pt x="493" y="706"/>
                </a:lnTo>
                <a:lnTo>
                  <a:pt x="459" y="717"/>
                </a:lnTo>
                <a:lnTo>
                  <a:pt x="426" y="724"/>
                </a:lnTo>
                <a:lnTo>
                  <a:pt x="390" y="729"/>
                </a:lnTo>
                <a:lnTo>
                  <a:pt x="355" y="730"/>
                </a:lnTo>
                <a:lnTo>
                  <a:pt x="319" y="727"/>
                </a:lnTo>
                <a:lnTo>
                  <a:pt x="285" y="721"/>
                </a:lnTo>
                <a:lnTo>
                  <a:pt x="267" y="717"/>
                </a:lnTo>
                <a:lnTo>
                  <a:pt x="250" y="711"/>
                </a:lnTo>
                <a:lnTo>
                  <a:pt x="232" y="705"/>
                </a:lnTo>
                <a:lnTo>
                  <a:pt x="216" y="697"/>
                </a:lnTo>
                <a:lnTo>
                  <a:pt x="199" y="690"/>
                </a:lnTo>
                <a:lnTo>
                  <a:pt x="183" y="681"/>
                </a:lnTo>
                <a:lnTo>
                  <a:pt x="183" y="681"/>
                </a:lnTo>
                <a:lnTo>
                  <a:pt x="166" y="672"/>
                </a:lnTo>
                <a:lnTo>
                  <a:pt x="151" y="661"/>
                </a:lnTo>
                <a:lnTo>
                  <a:pt x="137" y="649"/>
                </a:lnTo>
                <a:lnTo>
                  <a:pt x="123" y="637"/>
                </a:lnTo>
                <a:lnTo>
                  <a:pt x="110" y="625"/>
                </a:lnTo>
                <a:lnTo>
                  <a:pt x="98" y="613"/>
                </a:lnTo>
                <a:lnTo>
                  <a:pt x="74" y="585"/>
                </a:lnTo>
                <a:lnTo>
                  <a:pt x="54" y="556"/>
                </a:lnTo>
                <a:lnTo>
                  <a:pt x="38" y="525"/>
                </a:lnTo>
                <a:lnTo>
                  <a:pt x="24" y="493"/>
                </a:lnTo>
                <a:lnTo>
                  <a:pt x="12" y="459"/>
                </a:lnTo>
                <a:lnTo>
                  <a:pt x="5" y="426"/>
                </a:lnTo>
                <a:lnTo>
                  <a:pt x="2" y="390"/>
                </a:lnTo>
                <a:lnTo>
                  <a:pt x="0" y="355"/>
                </a:lnTo>
                <a:lnTo>
                  <a:pt x="3" y="319"/>
                </a:lnTo>
                <a:lnTo>
                  <a:pt x="9" y="285"/>
                </a:lnTo>
                <a:lnTo>
                  <a:pt x="14" y="267"/>
                </a:lnTo>
                <a:lnTo>
                  <a:pt x="20" y="250"/>
                </a:lnTo>
                <a:lnTo>
                  <a:pt x="26" y="232"/>
                </a:lnTo>
                <a:lnTo>
                  <a:pt x="32" y="216"/>
                </a:lnTo>
                <a:lnTo>
                  <a:pt x="41" y="199"/>
                </a:lnTo>
                <a:lnTo>
                  <a:pt x="50" y="183"/>
                </a:lnTo>
                <a:lnTo>
                  <a:pt x="50" y="183"/>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 name="Freeform 9"/>
          <p:cNvSpPr>
            <a:spLocks/>
          </p:cNvSpPr>
          <p:nvPr/>
        </p:nvSpPr>
        <p:spPr bwMode="auto">
          <a:xfrm>
            <a:off x="6946901" y="4874262"/>
            <a:ext cx="2194560" cy="2674621"/>
          </a:xfrm>
          <a:custGeom>
            <a:avLst/>
            <a:gdLst>
              <a:gd name="T0" fmla="*/ 304 w 1729"/>
              <a:gd name="T1" fmla="*/ 81 h 2106"/>
              <a:gd name="T2" fmla="*/ 388 w 1729"/>
              <a:gd name="T3" fmla="*/ 42 h 2106"/>
              <a:gd name="T4" fmla="*/ 475 w 1729"/>
              <a:gd name="T5" fmla="*/ 15 h 2106"/>
              <a:gd name="T6" fmla="*/ 564 w 1729"/>
              <a:gd name="T7" fmla="*/ 1 h 2106"/>
              <a:gd name="T8" fmla="*/ 652 w 1729"/>
              <a:gd name="T9" fmla="*/ 1 h 2106"/>
              <a:gd name="T10" fmla="*/ 739 w 1729"/>
              <a:gd name="T11" fmla="*/ 15 h 2106"/>
              <a:gd name="T12" fmla="*/ 823 w 1729"/>
              <a:gd name="T13" fmla="*/ 39 h 2106"/>
              <a:gd name="T14" fmla="*/ 902 w 1729"/>
              <a:gd name="T15" fmla="*/ 76 h 2106"/>
              <a:gd name="T16" fmla="*/ 977 w 1729"/>
              <a:gd name="T17" fmla="*/ 124 h 2106"/>
              <a:gd name="T18" fmla="*/ 1044 w 1729"/>
              <a:gd name="T19" fmla="*/ 183 h 2106"/>
              <a:gd name="T20" fmla="*/ 1103 w 1729"/>
              <a:gd name="T21" fmla="*/ 252 h 2106"/>
              <a:gd name="T22" fmla="*/ 1648 w 1729"/>
              <a:gd name="T23" fmla="*/ 1191 h 2106"/>
              <a:gd name="T24" fmla="*/ 1677 w 1729"/>
              <a:gd name="T25" fmla="*/ 1246 h 2106"/>
              <a:gd name="T26" fmla="*/ 1707 w 1729"/>
              <a:gd name="T27" fmla="*/ 1333 h 2106"/>
              <a:gd name="T28" fmla="*/ 1725 w 1729"/>
              <a:gd name="T29" fmla="*/ 1420 h 2106"/>
              <a:gd name="T30" fmla="*/ 1729 w 1729"/>
              <a:gd name="T31" fmla="*/ 1509 h 2106"/>
              <a:gd name="T32" fmla="*/ 1720 w 1729"/>
              <a:gd name="T33" fmla="*/ 1597 h 2106"/>
              <a:gd name="T34" fmla="*/ 1701 w 1729"/>
              <a:gd name="T35" fmla="*/ 1683 h 2106"/>
              <a:gd name="T36" fmla="*/ 1668 w 1729"/>
              <a:gd name="T37" fmla="*/ 1764 h 2106"/>
              <a:gd name="T38" fmla="*/ 1623 w 1729"/>
              <a:gd name="T39" fmla="*/ 1840 h 2106"/>
              <a:gd name="T40" fmla="*/ 1567 w 1729"/>
              <a:gd name="T41" fmla="*/ 1911 h 2106"/>
              <a:gd name="T42" fmla="*/ 1501 w 1729"/>
              <a:gd name="T43" fmla="*/ 1972 h 2106"/>
              <a:gd name="T44" fmla="*/ 1425 w 1729"/>
              <a:gd name="T45" fmla="*/ 2025 h 2106"/>
              <a:gd name="T46" fmla="*/ 1398 w 1729"/>
              <a:gd name="T47" fmla="*/ 2040 h 2106"/>
              <a:gd name="T48" fmla="*/ 1313 w 1729"/>
              <a:gd name="T49" fmla="*/ 2074 h 2106"/>
              <a:gd name="T50" fmla="*/ 1226 w 1729"/>
              <a:gd name="T51" fmla="*/ 2097 h 2106"/>
              <a:gd name="T52" fmla="*/ 1137 w 1729"/>
              <a:gd name="T53" fmla="*/ 2106 h 2106"/>
              <a:gd name="T54" fmla="*/ 1049 w 1729"/>
              <a:gd name="T55" fmla="*/ 2101 h 2106"/>
              <a:gd name="T56" fmla="*/ 964 w 1729"/>
              <a:gd name="T57" fmla="*/ 2085 h 2106"/>
              <a:gd name="T58" fmla="*/ 880 w 1729"/>
              <a:gd name="T59" fmla="*/ 2056 h 2106"/>
              <a:gd name="T60" fmla="*/ 802 w 1729"/>
              <a:gd name="T61" fmla="*/ 2016 h 2106"/>
              <a:gd name="T62" fmla="*/ 730 w 1729"/>
              <a:gd name="T63" fmla="*/ 1963 h 2106"/>
              <a:gd name="T64" fmla="*/ 665 w 1729"/>
              <a:gd name="T65" fmla="*/ 1902 h 2106"/>
              <a:gd name="T66" fmla="*/ 610 w 1729"/>
              <a:gd name="T67" fmla="*/ 1828 h 2106"/>
              <a:gd name="T68" fmla="*/ 81 w 1729"/>
              <a:gd name="T69" fmla="*/ 915 h 2106"/>
              <a:gd name="T70" fmla="*/ 42 w 1729"/>
              <a:gd name="T71" fmla="*/ 831 h 2106"/>
              <a:gd name="T72" fmla="*/ 15 w 1729"/>
              <a:gd name="T73" fmla="*/ 744 h 2106"/>
              <a:gd name="T74" fmla="*/ 2 w 1729"/>
              <a:gd name="T75" fmla="*/ 655 h 2106"/>
              <a:gd name="T76" fmla="*/ 2 w 1729"/>
              <a:gd name="T77" fmla="*/ 567 h 2106"/>
              <a:gd name="T78" fmla="*/ 15 w 1729"/>
              <a:gd name="T79" fmla="*/ 480 h 2106"/>
              <a:gd name="T80" fmla="*/ 39 w 1729"/>
              <a:gd name="T81" fmla="*/ 396 h 2106"/>
              <a:gd name="T82" fmla="*/ 77 w 1729"/>
              <a:gd name="T83" fmla="*/ 316 h 2106"/>
              <a:gd name="T84" fmla="*/ 125 w 1729"/>
              <a:gd name="T85" fmla="*/ 241 h 2106"/>
              <a:gd name="T86" fmla="*/ 183 w 1729"/>
              <a:gd name="T87" fmla="*/ 174 h 2106"/>
              <a:gd name="T88" fmla="*/ 252 w 1729"/>
              <a:gd name="T89" fmla="*/ 115 h 2106"/>
              <a:gd name="T90" fmla="*/ 304 w 1729"/>
              <a:gd name="T91" fmla="*/ 81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9" h="2106">
                <a:moveTo>
                  <a:pt x="304" y="81"/>
                </a:moveTo>
                <a:lnTo>
                  <a:pt x="304" y="81"/>
                </a:lnTo>
                <a:lnTo>
                  <a:pt x="304" y="81"/>
                </a:lnTo>
                <a:lnTo>
                  <a:pt x="333" y="67"/>
                </a:lnTo>
                <a:lnTo>
                  <a:pt x="360" y="54"/>
                </a:lnTo>
                <a:lnTo>
                  <a:pt x="388" y="42"/>
                </a:lnTo>
                <a:lnTo>
                  <a:pt x="417" y="31"/>
                </a:lnTo>
                <a:lnTo>
                  <a:pt x="445" y="22"/>
                </a:lnTo>
                <a:lnTo>
                  <a:pt x="475" y="15"/>
                </a:lnTo>
                <a:lnTo>
                  <a:pt x="504" y="9"/>
                </a:lnTo>
                <a:lnTo>
                  <a:pt x="534" y="4"/>
                </a:lnTo>
                <a:lnTo>
                  <a:pt x="564" y="1"/>
                </a:lnTo>
                <a:lnTo>
                  <a:pt x="592" y="0"/>
                </a:lnTo>
                <a:lnTo>
                  <a:pt x="622" y="0"/>
                </a:lnTo>
                <a:lnTo>
                  <a:pt x="652" y="1"/>
                </a:lnTo>
                <a:lnTo>
                  <a:pt x="680" y="4"/>
                </a:lnTo>
                <a:lnTo>
                  <a:pt x="709" y="9"/>
                </a:lnTo>
                <a:lnTo>
                  <a:pt x="739" y="15"/>
                </a:lnTo>
                <a:lnTo>
                  <a:pt x="767" y="21"/>
                </a:lnTo>
                <a:lnTo>
                  <a:pt x="794" y="30"/>
                </a:lnTo>
                <a:lnTo>
                  <a:pt x="823" y="39"/>
                </a:lnTo>
                <a:lnTo>
                  <a:pt x="850" y="51"/>
                </a:lnTo>
                <a:lnTo>
                  <a:pt x="877" y="63"/>
                </a:lnTo>
                <a:lnTo>
                  <a:pt x="902" y="76"/>
                </a:lnTo>
                <a:lnTo>
                  <a:pt x="928" y="90"/>
                </a:lnTo>
                <a:lnTo>
                  <a:pt x="953" y="106"/>
                </a:lnTo>
                <a:lnTo>
                  <a:pt x="977" y="124"/>
                </a:lnTo>
                <a:lnTo>
                  <a:pt x="1000" y="142"/>
                </a:lnTo>
                <a:lnTo>
                  <a:pt x="1022" y="162"/>
                </a:lnTo>
                <a:lnTo>
                  <a:pt x="1044" y="183"/>
                </a:lnTo>
                <a:lnTo>
                  <a:pt x="1065" y="205"/>
                </a:lnTo>
                <a:lnTo>
                  <a:pt x="1085" y="228"/>
                </a:lnTo>
                <a:lnTo>
                  <a:pt x="1103" y="252"/>
                </a:lnTo>
                <a:lnTo>
                  <a:pt x="1121" y="277"/>
                </a:lnTo>
                <a:lnTo>
                  <a:pt x="1137" y="304"/>
                </a:lnTo>
                <a:lnTo>
                  <a:pt x="1648" y="1191"/>
                </a:lnTo>
                <a:lnTo>
                  <a:pt x="1648" y="1191"/>
                </a:lnTo>
                <a:lnTo>
                  <a:pt x="1663" y="1219"/>
                </a:lnTo>
                <a:lnTo>
                  <a:pt x="1677" y="1246"/>
                </a:lnTo>
                <a:lnTo>
                  <a:pt x="1689" y="1275"/>
                </a:lnTo>
                <a:lnTo>
                  <a:pt x="1699" y="1303"/>
                </a:lnTo>
                <a:lnTo>
                  <a:pt x="1707" y="1333"/>
                </a:lnTo>
                <a:lnTo>
                  <a:pt x="1714" y="1362"/>
                </a:lnTo>
                <a:lnTo>
                  <a:pt x="1720" y="1392"/>
                </a:lnTo>
                <a:lnTo>
                  <a:pt x="1725" y="1420"/>
                </a:lnTo>
                <a:lnTo>
                  <a:pt x="1728" y="1450"/>
                </a:lnTo>
                <a:lnTo>
                  <a:pt x="1729" y="1480"/>
                </a:lnTo>
                <a:lnTo>
                  <a:pt x="1729" y="1509"/>
                </a:lnTo>
                <a:lnTo>
                  <a:pt x="1728" y="1539"/>
                </a:lnTo>
                <a:lnTo>
                  <a:pt x="1725" y="1567"/>
                </a:lnTo>
                <a:lnTo>
                  <a:pt x="1720" y="1597"/>
                </a:lnTo>
                <a:lnTo>
                  <a:pt x="1716" y="1626"/>
                </a:lnTo>
                <a:lnTo>
                  <a:pt x="1708" y="1654"/>
                </a:lnTo>
                <a:lnTo>
                  <a:pt x="1701" y="1683"/>
                </a:lnTo>
                <a:lnTo>
                  <a:pt x="1690" y="1710"/>
                </a:lnTo>
                <a:lnTo>
                  <a:pt x="1680" y="1737"/>
                </a:lnTo>
                <a:lnTo>
                  <a:pt x="1668" y="1764"/>
                </a:lnTo>
                <a:lnTo>
                  <a:pt x="1654" y="1789"/>
                </a:lnTo>
                <a:lnTo>
                  <a:pt x="1639" y="1815"/>
                </a:lnTo>
                <a:lnTo>
                  <a:pt x="1623" y="1840"/>
                </a:lnTo>
                <a:lnTo>
                  <a:pt x="1606" y="1864"/>
                </a:lnTo>
                <a:lnTo>
                  <a:pt x="1587" y="1888"/>
                </a:lnTo>
                <a:lnTo>
                  <a:pt x="1567" y="1911"/>
                </a:lnTo>
                <a:lnTo>
                  <a:pt x="1546" y="1932"/>
                </a:lnTo>
                <a:lnTo>
                  <a:pt x="1525" y="1953"/>
                </a:lnTo>
                <a:lnTo>
                  <a:pt x="1501" y="1972"/>
                </a:lnTo>
                <a:lnTo>
                  <a:pt x="1477" y="1990"/>
                </a:lnTo>
                <a:lnTo>
                  <a:pt x="1452" y="2008"/>
                </a:lnTo>
                <a:lnTo>
                  <a:pt x="1425" y="2025"/>
                </a:lnTo>
                <a:lnTo>
                  <a:pt x="1425" y="2025"/>
                </a:lnTo>
                <a:lnTo>
                  <a:pt x="1425" y="2025"/>
                </a:lnTo>
                <a:lnTo>
                  <a:pt x="1398" y="2040"/>
                </a:lnTo>
                <a:lnTo>
                  <a:pt x="1370" y="2053"/>
                </a:lnTo>
                <a:lnTo>
                  <a:pt x="1341" y="2065"/>
                </a:lnTo>
                <a:lnTo>
                  <a:pt x="1313" y="2074"/>
                </a:lnTo>
                <a:lnTo>
                  <a:pt x="1284" y="2083"/>
                </a:lnTo>
                <a:lnTo>
                  <a:pt x="1256" y="2091"/>
                </a:lnTo>
                <a:lnTo>
                  <a:pt x="1226" y="2097"/>
                </a:lnTo>
                <a:lnTo>
                  <a:pt x="1196" y="2101"/>
                </a:lnTo>
                <a:lnTo>
                  <a:pt x="1167" y="2104"/>
                </a:lnTo>
                <a:lnTo>
                  <a:pt x="1137" y="2106"/>
                </a:lnTo>
                <a:lnTo>
                  <a:pt x="1107" y="2106"/>
                </a:lnTo>
                <a:lnTo>
                  <a:pt x="1079" y="2104"/>
                </a:lnTo>
                <a:lnTo>
                  <a:pt x="1049" y="2101"/>
                </a:lnTo>
                <a:lnTo>
                  <a:pt x="1020" y="2097"/>
                </a:lnTo>
                <a:lnTo>
                  <a:pt x="992" y="2092"/>
                </a:lnTo>
                <a:lnTo>
                  <a:pt x="964" y="2085"/>
                </a:lnTo>
                <a:lnTo>
                  <a:pt x="935" y="2076"/>
                </a:lnTo>
                <a:lnTo>
                  <a:pt x="908" y="2067"/>
                </a:lnTo>
                <a:lnTo>
                  <a:pt x="880" y="2056"/>
                </a:lnTo>
                <a:lnTo>
                  <a:pt x="854" y="2044"/>
                </a:lnTo>
                <a:lnTo>
                  <a:pt x="827" y="2031"/>
                </a:lnTo>
                <a:lnTo>
                  <a:pt x="802" y="2016"/>
                </a:lnTo>
                <a:lnTo>
                  <a:pt x="778" y="1999"/>
                </a:lnTo>
                <a:lnTo>
                  <a:pt x="754" y="1983"/>
                </a:lnTo>
                <a:lnTo>
                  <a:pt x="730" y="1963"/>
                </a:lnTo>
                <a:lnTo>
                  <a:pt x="707" y="1944"/>
                </a:lnTo>
                <a:lnTo>
                  <a:pt x="686" y="1923"/>
                </a:lnTo>
                <a:lnTo>
                  <a:pt x="665" y="1902"/>
                </a:lnTo>
                <a:lnTo>
                  <a:pt x="646" y="1878"/>
                </a:lnTo>
                <a:lnTo>
                  <a:pt x="627" y="1854"/>
                </a:lnTo>
                <a:lnTo>
                  <a:pt x="610" y="1828"/>
                </a:lnTo>
                <a:lnTo>
                  <a:pt x="594" y="1801"/>
                </a:lnTo>
                <a:lnTo>
                  <a:pt x="81" y="915"/>
                </a:lnTo>
                <a:lnTo>
                  <a:pt x="81" y="915"/>
                </a:lnTo>
                <a:lnTo>
                  <a:pt x="68" y="886"/>
                </a:lnTo>
                <a:lnTo>
                  <a:pt x="54" y="859"/>
                </a:lnTo>
                <a:lnTo>
                  <a:pt x="42" y="831"/>
                </a:lnTo>
                <a:lnTo>
                  <a:pt x="32" y="802"/>
                </a:lnTo>
                <a:lnTo>
                  <a:pt x="23" y="774"/>
                </a:lnTo>
                <a:lnTo>
                  <a:pt x="15" y="744"/>
                </a:lnTo>
                <a:lnTo>
                  <a:pt x="9" y="715"/>
                </a:lnTo>
                <a:lnTo>
                  <a:pt x="5" y="685"/>
                </a:lnTo>
                <a:lnTo>
                  <a:pt x="2" y="655"/>
                </a:lnTo>
                <a:lnTo>
                  <a:pt x="0" y="627"/>
                </a:lnTo>
                <a:lnTo>
                  <a:pt x="0" y="597"/>
                </a:lnTo>
                <a:lnTo>
                  <a:pt x="2" y="567"/>
                </a:lnTo>
                <a:lnTo>
                  <a:pt x="5" y="538"/>
                </a:lnTo>
                <a:lnTo>
                  <a:pt x="9" y="510"/>
                </a:lnTo>
                <a:lnTo>
                  <a:pt x="15" y="480"/>
                </a:lnTo>
                <a:lnTo>
                  <a:pt x="21" y="451"/>
                </a:lnTo>
                <a:lnTo>
                  <a:pt x="30" y="424"/>
                </a:lnTo>
                <a:lnTo>
                  <a:pt x="39" y="396"/>
                </a:lnTo>
                <a:lnTo>
                  <a:pt x="51" y="369"/>
                </a:lnTo>
                <a:lnTo>
                  <a:pt x="63" y="342"/>
                </a:lnTo>
                <a:lnTo>
                  <a:pt x="77" y="316"/>
                </a:lnTo>
                <a:lnTo>
                  <a:pt x="90" y="291"/>
                </a:lnTo>
                <a:lnTo>
                  <a:pt x="107" y="265"/>
                </a:lnTo>
                <a:lnTo>
                  <a:pt x="125" y="241"/>
                </a:lnTo>
                <a:lnTo>
                  <a:pt x="143" y="219"/>
                </a:lnTo>
                <a:lnTo>
                  <a:pt x="162" y="196"/>
                </a:lnTo>
                <a:lnTo>
                  <a:pt x="183" y="174"/>
                </a:lnTo>
                <a:lnTo>
                  <a:pt x="206" y="154"/>
                </a:lnTo>
                <a:lnTo>
                  <a:pt x="228" y="133"/>
                </a:lnTo>
                <a:lnTo>
                  <a:pt x="252" y="115"/>
                </a:lnTo>
                <a:lnTo>
                  <a:pt x="279" y="97"/>
                </a:lnTo>
                <a:lnTo>
                  <a:pt x="304" y="81"/>
                </a:lnTo>
                <a:lnTo>
                  <a:pt x="304" y="81"/>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1" name="Freeform 10"/>
          <p:cNvSpPr>
            <a:spLocks/>
          </p:cNvSpPr>
          <p:nvPr/>
        </p:nvSpPr>
        <p:spPr bwMode="auto">
          <a:xfrm>
            <a:off x="7932422" y="6357620"/>
            <a:ext cx="924560" cy="927101"/>
          </a:xfrm>
          <a:custGeom>
            <a:avLst/>
            <a:gdLst>
              <a:gd name="T0" fmla="*/ 50 w 730"/>
              <a:gd name="T1" fmla="*/ 547 h 730"/>
              <a:gd name="T2" fmla="*/ 33 w 730"/>
              <a:gd name="T3" fmla="*/ 514 h 730"/>
              <a:gd name="T4" fmla="*/ 20 w 730"/>
              <a:gd name="T5" fmla="*/ 480 h 730"/>
              <a:gd name="T6" fmla="*/ 9 w 730"/>
              <a:gd name="T7" fmla="*/ 445 h 730"/>
              <a:gd name="T8" fmla="*/ 0 w 730"/>
              <a:gd name="T9" fmla="*/ 375 h 730"/>
              <a:gd name="T10" fmla="*/ 6 w 730"/>
              <a:gd name="T11" fmla="*/ 304 h 730"/>
              <a:gd name="T12" fmla="*/ 24 w 730"/>
              <a:gd name="T13" fmla="*/ 237 h 730"/>
              <a:gd name="T14" fmla="*/ 54 w 730"/>
              <a:gd name="T15" fmla="*/ 174 h 730"/>
              <a:gd name="T16" fmla="*/ 98 w 730"/>
              <a:gd name="T17" fmla="*/ 117 h 730"/>
              <a:gd name="T18" fmla="*/ 123 w 730"/>
              <a:gd name="T19" fmla="*/ 93 h 730"/>
              <a:gd name="T20" fmla="*/ 152 w 730"/>
              <a:gd name="T21" fmla="*/ 69 h 730"/>
              <a:gd name="T22" fmla="*/ 183 w 730"/>
              <a:gd name="T23" fmla="*/ 49 h 730"/>
              <a:gd name="T24" fmla="*/ 200 w 730"/>
              <a:gd name="T25" fmla="*/ 40 h 730"/>
              <a:gd name="T26" fmla="*/ 233 w 730"/>
              <a:gd name="T27" fmla="*/ 25 h 730"/>
              <a:gd name="T28" fmla="*/ 267 w 730"/>
              <a:gd name="T29" fmla="*/ 13 h 730"/>
              <a:gd name="T30" fmla="*/ 321 w 730"/>
              <a:gd name="T31" fmla="*/ 3 h 730"/>
              <a:gd name="T32" fmla="*/ 391 w 730"/>
              <a:gd name="T33" fmla="*/ 1 h 730"/>
              <a:gd name="T34" fmla="*/ 460 w 730"/>
              <a:gd name="T35" fmla="*/ 12 h 730"/>
              <a:gd name="T36" fmla="*/ 525 w 730"/>
              <a:gd name="T37" fmla="*/ 37 h 730"/>
              <a:gd name="T38" fmla="*/ 585 w 730"/>
              <a:gd name="T39" fmla="*/ 73 h 730"/>
              <a:gd name="T40" fmla="*/ 625 w 730"/>
              <a:gd name="T41" fmla="*/ 109 h 730"/>
              <a:gd name="T42" fmla="*/ 649 w 730"/>
              <a:gd name="T43" fmla="*/ 136 h 730"/>
              <a:gd name="T44" fmla="*/ 671 w 730"/>
              <a:gd name="T45" fmla="*/ 166 h 730"/>
              <a:gd name="T46" fmla="*/ 680 w 730"/>
              <a:gd name="T47" fmla="*/ 183 h 730"/>
              <a:gd name="T48" fmla="*/ 698 w 730"/>
              <a:gd name="T49" fmla="*/ 216 h 730"/>
              <a:gd name="T50" fmla="*/ 710 w 730"/>
              <a:gd name="T51" fmla="*/ 250 h 730"/>
              <a:gd name="T52" fmla="*/ 721 w 730"/>
              <a:gd name="T53" fmla="*/ 285 h 730"/>
              <a:gd name="T54" fmla="*/ 730 w 730"/>
              <a:gd name="T55" fmla="*/ 355 h 730"/>
              <a:gd name="T56" fmla="*/ 725 w 730"/>
              <a:gd name="T57" fmla="*/ 426 h 730"/>
              <a:gd name="T58" fmla="*/ 706 w 730"/>
              <a:gd name="T59" fmla="*/ 493 h 730"/>
              <a:gd name="T60" fmla="*/ 676 w 730"/>
              <a:gd name="T61" fmla="*/ 556 h 730"/>
              <a:gd name="T62" fmla="*/ 632 w 730"/>
              <a:gd name="T63" fmla="*/ 613 h 730"/>
              <a:gd name="T64" fmla="*/ 607 w 730"/>
              <a:gd name="T65" fmla="*/ 637 h 730"/>
              <a:gd name="T66" fmla="*/ 579 w 730"/>
              <a:gd name="T67" fmla="*/ 661 h 730"/>
              <a:gd name="T68" fmla="*/ 547 w 730"/>
              <a:gd name="T69" fmla="*/ 681 h 730"/>
              <a:gd name="T70" fmla="*/ 531 w 730"/>
              <a:gd name="T71" fmla="*/ 690 h 730"/>
              <a:gd name="T72" fmla="*/ 498 w 730"/>
              <a:gd name="T73" fmla="*/ 705 h 730"/>
              <a:gd name="T74" fmla="*/ 463 w 730"/>
              <a:gd name="T75" fmla="*/ 717 h 730"/>
              <a:gd name="T76" fmla="*/ 411 w 730"/>
              <a:gd name="T77" fmla="*/ 727 h 730"/>
              <a:gd name="T78" fmla="*/ 340 w 730"/>
              <a:gd name="T79" fmla="*/ 729 h 730"/>
              <a:gd name="T80" fmla="*/ 271 w 730"/>
              <a:gd name="T81" fmla="*/ 717 h 730"/>
              <a:gd name="T82" fmla="*/ 206 w 730"/>
              <a:gd name="T83" fmla="*/ 693 h 730"/>
              <a:gd name="T84" fmla="*/ 146 w 730"/>
              <a:gd name="T85" fmla="*/ 657 h 730"/>
              <a:gd name="T86" fmla="*/ 105 w 730"/>
              <a:gd name="T87" fmla="*/ 621 h 730"/>
              <a:gd name="T88" fmla="*/ 81 w 730"/>
              <a:gd name="T89" fmla="*/ 594 h 730"/>
              <a:gd name="T90" fmla="*/ 59 w 730"/>
              <a:gd name="T91" fmla="*/ 564 h 730"/>
              <a:gd name="T92" fmla="*/ 50 w 730"/>
              <a:gd name="T93" fmla="*/ 54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0" h="730">
                <a:moveTo>
                  <a:pt x="50" y="547"/>
                </a:moveTo>
                <a:lnTo>
                  <a:pt x="50" y="547"/>
                </a:lnTo>
                <a:lnTo>
                  <a:pt x="41" y="531"/>
                </a:lnTo>
                <a:lnTo>
                  <a:pt x="33" y="514"/>
                </a:lnTo>
                <a:lnTo>
                  <a:pt x="26" y="498"/>
                </a:lnTo>
                <a:lnTo>
                  <a:pt x="20" y="480"/>
                </a:lnTo>
                <a:lnTo>
                  <a:pt x="14" y="463"/>
                </a:lnTo>
                <a:lnTo>
                  <a:pt x="9" y="445"/>
                </a:lnTo>
                <a:lnTo>
                  <a:pt x="3" y="411"/>
                </a:lnTo>
                <a:lnTo>
                  <a:pt x="0" y="375"/>
                </a:lnTo>
                <a:lnTo>
                  <a:pt x="2" y="340"/>
                </a:lnTo>
                <a:lnTo>
                  <a:pt x="6" y="304"/>
                </a:lnTo>
                <a:lnTo>
                  <a:pt x="14" y="271"/>
                </a:lnTo>
                <a:lnTo>
                  <a:pt x="24" y="237"/>
                </a:lnTo>
                <a:lnTo>
                  <a:pt x="38" y="205"/>
                </a:lnTo>
                <a:lnTo>
                  <a:pt x="54" y="174"/>
                </a:lnTo>
                <a:lnTo>
                  <a:pt x="75" y="145"/>
                </a:lnTo>
                <a:lnTo>
                  <a:pt x="98" y="117"/>
                </a:lnTo>
                <a:lnTo>
                  <a:pt x="110" y="105"/>
                </a:lnTo>
                <a:lnTo>
                  <a:pt x="123" y="93"/>
                </a:lnTo>
                <a:lnTo>
                  <a:pt x="137" y="81"/>
                </a:lnTo>
                <a:lnTo>
                  <a:pt x="152" y="69"/>
                </a:lnTo>
                <a:lnTo>
                  <a:pt x="167" y="58"/>
                </a:lnTo>
                <a:lnTo>
                  <a:pt x="183" y="49"/>
                </a:lnTo>
                <a:lnTo>
                  <a:pt x="183" y="49"/>
                </a:lnTo>
                <a:lnTo>
                  <a:pt x="200" y="40"/>
                </a:lnTo>
                <a:lnTo>
                  <a:pt x="216" y="31"/>
                </a:lnTo>
                <a:lnTo>
                  <a:pt x="233" y="25"/>
                </a:lnTo>
                <a:lnTo>
                  <a:pt x="250" y="19"/>
                </a:lnTo>
                <a:lnTo>
                  <a:pt x="267" y="13"/>
                </a:lnTo>
                <a:lnTo>
                  <a:pt x="285" y="9"/>
                </a:lnTo>
                <a:lnTo>
                  <a:pt x="321" y="3"/>
                </a:lnTo>
                <a:lnTo>
                  <a:pt x="355" y="0"/>
                </a:lnTo>
                <a:lnTo>
                  <a:pt x="391" y="1"/>
                </a:lnTo>
                <a:lnTo>
                  <a:pt x="426" y="6"/>
                </a:lnTo>
                <a:lnTo>
                  <a:pt x="460" y="12"/>
                </a:lnTo>
                <a:lnTo>
                  <a:pt x="493" y="24"/>
                </a:lnTo>
                <a:lnTo>
                  <a:pt x="525" y="37"/>
                </a:lnTo>
                <a:lnTo>
                  <a:pt x="556" y="54"/>
                </a:lnTo>
                <a:lnTo>
                  <a:pt x="585" y="73"/>
                </a:lnTo>
                <a:lnTo>
                  <a:pt x="613" y="97"/>
                </a:lnTo>
                <a:lnTo>
                  <a:pt x="625" y="109"/>
                </a:lnTo>
                <a:lnTo>
                  <a:pt x="637" y="123"/>
                </a:lnTo>
                <a:lnTo>
                  <a:pt x="649" y="136"/>
                </a:lnTo>
                <a:lnTo>
                  <a:pt x="661" y="151"/>
                </a:lnTo>
                <a:lnTo>
                  <a:pt x="671" y="166"/>
                </a:lnTo>
                <a:lnTo>
                  <a:pt x="680" y="183"/>
                </a:lnTo>
                <a:lnTo>
                  <a:pt x="680" y="183"/>
                </a:lnTo>
                <a:lnTo>
                  <a:pt x="689" y="199"/>
                </a:lnTo>
                <a:lnTo>
                  <a:pt x="698" y="216"/>
                </a:lnTo>
                <a:lnTo>
                  <a:pt x="704" y="232"/>
                </a:lnTo>
                <a:lnTo>
                  <a:pt x="710" y="250"/>
                </a:lnTo>
                <a:lnTo>
                  <a:pt x="716" y="267"/>
                </a:lnTo>
                <a:lnTo>
                  <a:pt x="721" y="285"/>
                </a:lnTo>
                <a:lnTo>
                  <a:pt x="727" y="319"/>
                </a:lnTo>
                <a:lnTo>
                  <a:pt x="730" y="355"/>
                </a:lnTo>
                <a:lnTo>
                  <a:pt x="728" y="390"/>
                </a:lnTo>
                <a:lnTo>
                  <a:pt x="725" y="426"/>
                </a:lnTo>
                <a:lnTo>
                  <a:pt x="718" y="459"/>
                </a:lnTo>
                <a:lnTo>
                  <a:pt x="706" y="493"/>
                </a:lnTo>
                <a:lnTo>
                  <a:pt x="692" y="525"/>
                </a:lnTo>
                <a:lnTo>
                  <a:pt x="676" y="556"/>
                </a:lnTo>
                <a:lnTo>
                  <a:pt x="656" y="585"/>
                </a:lnTo>
                <a:lnTo>
                  <a:pt x="632" y="613"/>
                </a:lnTo>
                <a:lnTo>
                  <a:pt x="620" y="625"/>
                </a:lnTo>
                <a:lnTo>
                  <a:pt x="607" y="637"/>
                </a:lnTo>
                <a:lnTo>
                  <a:pt x="594" y="649"/>
                </a:lnTo>
                <a:lnTo>
                  <a:pt x="579" y="661"/>
                </a:lnTo>
                <a:lnTo>
                  <a:pt x="564" y="672"/>
                </a:lnTo>
                <a:lnTo>
                  <a:pt x="547" y="681"/>
                </a:lnTo>
                <a:lnTo>
                  <a:pt x="547" y="681"/>
                </a:lnTo>
                <a:lnTo>
                  <a:pt x="531" y="690"/>
                </a:lnTo>
                <a:lnTo>
                  <a:pt x="514" y="697"/>
                </a:lnTo>
                <a:lnTo>
                  <a:pt x="498" y="705"/>
                </a:lnTo>
                <a:lnTo>
                  <a:pt x="480" y="711"/>
                </a:lnTo>
                <a:lnTo>
                  <a:pt x="463" y="717"/>
                </a:lnTo>
                <a:lnTo>
                  <a:pt x="445" y="721"/>
                </a:lnTo>
                <a:lnTo>
                  <a:pt x="411" y="727"/>
                </a:lnTo>
                <a:lnTo>
                  <a:pt x="375" y="730"/>
                </a:lnTo>
                <a:lnTo>
                  <a:pt x="340" y="729"/>
                </a:lnTo>
                <a:lnTo>
                  <a:pt x="304" y="724"/>
                </a:lnTo>
                <a:lnTo>
                  <a:pt x="271" y="717"/>
                </a:lnTo>
                <a:lnTo>
                  <a:pt x="237" y="706"/>
                </a:lnTo>
                <a:lnTo>
                  <a:pt x="206" y="693"/>
                </a:lnTo>
                <a:lnTo>
                  <a:pt x="174" y="676"/>
                </a:lnTo>
                <a:lnTo>
                  <a:pt x="146" y="657"/>
                </a:lnTo>
                <a:lnTo>
                  <a:pt x="119" y="633"/>
                </a:lnTo>
                <a:lnTo>
                  <a:pt x="105" y="621"/>
                </a:lnTo>
                <a:lnTo>
                  <a:pt x="93" y="607"/>
                </a:lnTo>
                <a:lnTo>
                  <a:pt x="81" y="594"/>
                </a:lnTo>
                <a:lnTo>
                  <a:pt x="69" y="579"/>
                </a:lnTo>
                <a:lnTo>
                  <a:pt x="59" y="564"/>
                </a:lnTo>
                <a:lnTo>
                  <a:pt x="50" y="547"/>
                </a:lnTo>
                <a:lnTo>
                  <a:pt x="50" y="547"/>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2" name="Freeform 11"/>
          <p:cNvSpPr>
            <a:spLocks/>
          </p:cNvSpPr>
          <p:nvPr/>
        </p:nvSpPr>
        <p:spPr bwMode="auto">
          <a:xfrm>
            <a:off x="7350760" y="4173223"/>
            <a:ext cx="2844800" cy="1549400"/>
          </a:xfrm>
          <a:custGeom>
            <a:avLst/>
            <a:gdLst>
              <a:gd name="T0" fmla="*/ 0 w 2240"/>
              <a:gd name="T1" fmla="*/ 609 h 1219"/>
              <a:gd name="T2" fmla="*/ 6 w 2240"/>
              <a:gd name="T3" fmla="*/ 517 h 1219"/>
              <a:gd name="T4" fmla="*/ 27 w 2240"/>
              <a:gd name="T5" fmla="*/ 429 h 1219"/>
              <a:gd name="T6" fmla="*/ 60 w 2240"/>
              <a:gd name="T7" fmla="*/ 346 h 1219"/>
              <a:gd name="T8" fmla="*/ 104 w 2240"/>
              <a:gd name="T9" fmla="*/ 270 h 1219"/>
              <a:gd name="T10" fmla="*/ 159 w 2240"/>
              <a:gd name="T11" fmla="*/ 199 h 1219"/>
              <a:gd name="T12" fmla="*/ 222 w 2240"/>
              <a:gd name="T13" fmla="*/ 139 h 1219"/>
              <a:gd name="T14" fmla="*/ 294 w 2240"/>
              <a:gd name="T15" fmla="*/ 88 h 1219"/>
              <a:gd name="T16" fmla="*/ 372 w 2240"/>
              <a:gd name="T17" fmla="*/ 48 h 1219"/>
              <a:gd name="T18" fmla="*/ 457 w 2240"/>
              <a:gd name="T19" fmla="*/ 19 h 1219"/>
              <a:gd name="T20" fmla="*/ 547 w 2240"/>
              <a:gd name="T21" fmla="*/ 3 h 1219"/>
              <a:gd name="T22" fmla="*/ 1632 w 2240"/>
              <a:gd name="T23" fmla="*/ 0 h 1219"/>
              <a:gd name="T24" fmla="*/ 1693 w 2240"/>
              <a:gd name="T25" fmla="*/ 3 h 1219"/>
              <a:gd name="T26" fmla="*/ 1783 w 2240"/>
              <a:gd name="T27" fmla="*/ 19 h 1219"/>
              <a:gd name="T28" fmla="*/ 1868 w 2240"/>
              <a:gd name="T29" fmla="*/ 48 h 1219"/>
              <a:gd name="T30" fmla="*/ 1946 w 2240"/>
              <a:gd name="T31" fmla="*/ 88 h 1219"/>
              <a:gd name="T32" fmla="*/ 2018 w 2240"/>
              <a:gd name="T33" fmla="*/ 139 h 1219"/>
              <a:gd name="T34" fmla="*/ 2081 w 2240"/>
              <a:gd name="T35" fmla="*/ 199 h 1219"/>
              <a:gd name="T36" fmla="*/ 2136 w 2240"/>
              <a:gd name="T37" fmla="*/ 270 h 1219"/>
              <a:gd name="T38" fmla="*/ 2180 w 2240"/>
              <a:gd name="T39" fmla="*/ 346 h 1219"/>
              <a:gd name="T40" fmla="*/ 2213 w 2240"/>
              <a:gd name="T41" fmla="*/ 429 h 1219"/>
              <a:gd name="T42" fmla="*/ 2234 w 2240"/>
              <a:gd name="T43" fmla="*/ 517 h 1219"/>
              <a:gd name="T44" fmla="*/ 2240 w 2240"/>
              <a:gd name="T45" fmla="*/ 609 h 1219"/>
              <a:gd name="T46" fmla="*/ 2240 w 2240"/>
              <a:gd name="T47" fmla="*/ 640 h 1219"/>
              <a:gd name="T48" fmla="*/ 2228 w 2240"/>
              <a:gd name="T49" fmla="*/ 732 h 1219"/>
              <a:gd name="T50" fmla="*/ 2202 w 2240"/>
              <a:gd name="T51" fmla="*/ 819 h 1219"/>
              <a:gd name="T52" fmla="*/ 2166 w 2240"/>
              <a:gd name="T53" fmla="*/ 900 h 1219"/>
              <a:gd name="T54" fmla="*/ 2119 w 2240"/>
              <a:gd name="T55" fmla="*/ 973 h 1219"/>
              <a:gd name="T56" fmla="*/ 2062 w 2240"/>
              <a:gd name="T57" fmla="*/ 1039 h 1219"/>
              <a:gd name="T58" fmla="*/ 1996 w 2240"/>
              <a:gd name="T59" fmla="*/ 1098 h 1219"/>
              <a:gd name="T60" fmla="*/ 1921 w 2240"/>
              <a:gd name="T61" fmla="*/ 1146 h 1219"/>
              <a:gd name="T62" fmla="*/ 1840 w 2240"/>
              <a:gd name="T63" fmla="*/ 1182 h 1219"/>
              <a:gd name="T64" fmla="*/ 1753 w 2240"/>
              <a:gd name="T65" fmla="*/ 1207 h 1219"/>
              <a:gd name="T66" fmla="*/ 1663 w 2240"/>
              <a:gd name="T67" fmla="*/ 1218 h 1219"/>
              <a:gd name="T68" fmla="*/ 609 w 2240"/>
              <a:gd name="T69" fmla="*/ 1219 h 1219"/>
              <a:gd name="T70" fmla="*/ 516 w 2240"/>
              <a:gd name="T71" fmla="*/ 1212 h 1219"/>
              <a:gd name="T72" fmla="*/ 429 w 2240"/>
              <a:gd name="T73" fmla="*/ 1192 h 1219"/>
              <a:gd name="T74" fmla="*/ 345 w 2240"/>
              <a:gd name="T75" fmla="*/ 1159 h 1219"/>
              <a:gd name="T76" fmla="*/ 269 w 2240"/>
              <a:gd name="T77" fmla="*/ 1114 h 1219"/>
              <a:gd name="T78" fmla="*/ 200 w 2240"/>
              <a:gd name="T79" fmla="*/ 1060 h 1219"/>
              <a:gd name="T80" fmla="*/ 140 w 2240"/>
              <a:gd name="T81" fmla="*/ 997 h 1219"/>
              <a:gd name="T82" fmla="*/ 89 w 2240"/>
              <a:gd name="T83" fmla="*/ 925 h 1219"/>
              <a:gd name="T84" fmla="*/ 48 w 2240"/>
              <a:gd name="T85" fmla="*/ 846 h 1219"/>
              <a:gd name="T86" fmla="*/ 18 w 2240"/>
              <a:gd name="T87" fmla="*/ 762 h 1219"/>
              <a:gd name="T88" fmla="*/ 3 w 2240"/>
              <a:gd name="T89" fmla="*/ 672 h 1219"/>
              <a:gd name="T90" fmla="*/ 0 w 2240"/>
              <a:gd name="T91" fmla="*/ 609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0" h="1219">
                <a:moveTo>
                  <a:pt x="0" y="609"/>
                </a:moveTo>
                <a:lnTo>
                  <a:pt x="0" y="609"/>
                </a:lnTo>
                <a:lnTo>
                  <a:pt x="0" y="609"/>
                </a:lnTo>
                <a:lnTo>
                  <a:pt x="0" y="579"/>
                </a:lnTo>
                <a:lnTo>
                  <a:pt x="3" y="547"/>
                </a:lnTo>
                <a:lnTo>
                  <a:pt x="6" y="517"/>
                </a:lnTo>
                <a:lnTo>
                  <a:pt x="12" y="487"/>
                </a:lnTo>
                <a:lnTo>
                  <a:pt x="18" y="457"/>
                </a:lnTo>
                <a:lnTo>
                  <a:pt x="27" y="429"/>
                </a:lnTo>
                <a:lnTo>
                  <a:pt x="36" y="400"/>
                </a:lnTo>
                <a:lnTo>
                  <a:pt x="48" y="373"/>
                </a:lnTo>
                <a:lnTo>
                  <a:pt x="60" y="346"/>
                </a:lnTo>
                <a:lnTo>
                  <a:pt x="74" y="319"/>
                </a:lnTo>
                <a:lnTo>
                  <a:pt x="89" y="294"/>
                </a:lnTo>
                <a:lnTo>
                  <a:pt x="104" y="270"/>
                </a:lnTo>
                <a:lnTo>
                  <a:pt x="122" y="246"/>
                </a:lnTo>
                <a:lnTo>
                  <a:pt x="140" y="222"/>
                </a:lnTo>
                <a:lnTo>
                  <a:pt x="159" y="199"/>
                </a:lnTo>
                <a:lnTo>
                  <a:pt x="179" y="178"/>
                </a:lnTo>
                <a:lnTo>
                  <a:pt x="200" y="159"/>
                </a:lnTo>
                <a:lnTo>
                  <a:pt x="222" y="139"/>
                </a:lnTo>
                <a:lnTo>
                  <a:pt x="245" y="121"/>
                </a:lnTo>
                <a:lnTo>
                  <a:pt x="269" y="105"/>
                </a:lnTo>
                <a:lnTo>
                  <a:pt x="294" y="88"/>
                </a:lnTo>
                <a:lnTo>
                  <a:pt x="320" y="73"/>
                </a:lnTo>
                <a:lnTo>
                  <a:pt x="345" y="60"/>
                </a:lnTo>
                <a:lnTo>
                  <a:pt x="372" y="48"/>
                </a:lnTo>
                <a:lnTo>
                  <a:pt x="400" y="37"/>
                </a:lnTo>
                <a:lnTo>
                  <a:pt x="429" y="27"/>
                </a:lnTo>
                <a:lnTo>
                  <a:pt x="457" y="19"/>
                </a:lnTo>
                <a:lnTo>
                  <a:pt x="486" y="12"/>
                </a:lnTo>
                <a:lnTo>
                  <a:pt x="516" y="7"/>
                </a:lnTo>
                <a:lnTo>
                  <a:pt x="547" y="3"/>
                </a:lnTo>
                <a:lnTo>
                  <a:pt x="577" y="0"/>
                </a:lnTo>
                <a:lnTo>
                  <a:pt x="609" y="0"/>
                </a:lnTo>
                <a:lnTo>
                  <a:pt x="1632" y="0"/>
                </a:lnTo>
                <a:lnTo>
                  <a:pt x="1632" y="0"/>
                </a:lnTo>
                <a:lnTo>
                  <a:pt x="1663" y="0"/>
                </a:lnTo>
                <a:lnTo>
                  <a:pt x="1693" y="3"/>
                </a:lnTo>
                <a:lnTo>
                  <a:pt x="1723" y="7"/>
                </a:lnTo>
                <a:lnTo>
                  <a:pt x="1753" y="12"/>
                </a:lnTo>
                <a:lnTo>
                  <a:pt x="1783" y="19"/>
                </a:lnTo>
                <a:lnTo>
                  <a:pt x="1811" y="27"/>
                </a:lnTo>
                <a:lnTo>
                  <a:pt x="1840" y="37"/>
                </a:lnTo>
                <a:lnTo>
                  <a:pt x="1868" y="48"/>
                </a:lnTo>
                <a:lnTo>
                  <a:pt x="1895" y="60"/>
                </a:lnTo>
                <a:lnTo>
                  <a:pt x="1921" y="73"/>
                </a:lnTo>
                <a:lnTo>
                  <a:pt x="1946" y="88"/>
                </a:lnTo>
                <a:lnTo>
                  <a:pt x="1972" y="105"/>
                </a:lnTo>
                <a:lnTo>
                  <a:pt x="1996" y="121"/>
                </a:lnTo>
                <a:lnTo>
                  <a:pt x="2018" y="139"/>
                </a:lnTo>
                <a:lnTo>
                  <a:pt x="2041" y="159"/>
                </a:lnTo>
                <a:lnTo>
                  <a:pt x="2062" y="178"/>
                </a:lnTo>
                <a:lnTo>
                  <a:pt x="2081" y="199"/>
                </a:lnTo>
                <a:lnTo>
                  <a:pt x="2101" y="222"/>
                </a:lnTo>
                <a:lnTo>
                  <a:pt x="2119" y="246"/>
                </a:lnTo>
                <a:lnTo>
                  <a:pt x="2136" y="270"/>
                </a:lnTo>
                <a:lnTo>
                  <a:pt x="2151" y="294"/>
                </a:lnTo>
                <a:lnTo>
                  <a:pt x="2166" y="319"/>
                </a:lnTo>
                <a:lnTo>
                  <a:pt x="2180" y="346"/>
                </a:lnTo>
                <a:lnTo>
                  <a:pt x="2192" y="373"/>
                </a:lnTo>
                <a:lnTo>
                  <a:pt x="2202" y="400"/>
                </a:lnTo>
                <a:lnTo>
                  <a:pt x="2213" y="429"/>
                </a:lnTo>
                <a:lnTo>
                  <a:pt x="2220" y="457"/>
                </a:lnTo>
                <a:lnTo>
                  <a:pt x="2228" y="487"/>
                </a:lnTo>
                <a:lnTo>
                  <a:pt x="2234" y="517"/>
                </a:lnTo>
                <a:lnTo>
                  <a:pt x="2237" y="547"/>
                </a:lnTo>
                <a:lnTo>
                  <a:pt x="2240" y="579"/>
                </a:lnTo>
                <a:lnTo>
                  <a:pt x="2240" y="609"/>
                </a:lnTo>
                <a:lnTo>
                  <a:pt x="2240" y="609"/>
                </a:lnTo>
                <a:lnTo>
                  <a:pt x="2240" y="609"/>
                </a:lnTo>
                <a:lnTo>
                  <a:pt x="2240" y="640"/>
                </a:lnTo>
                <a:lnTo>
                  <a:pt x="2237" y="672"/>
                </a:lnTo>
                <a:lnTo>
                  <a:pt x="2234" y="702"/>
                </a:lnTo>
                <a:lnTo>
                  <a:pt x="2228" y="732"/>
                </a:lnTo>
                <a:lnTo>
                  <a:pt x="2220" y="762"/>
                </a:lnTo>
                <a:lnTo>
                  <a:pt x="2213" y="790"/>
                </a:lnTo>
                <a:lnTo>
                  <a:pt x="2202" y="819"/>
                </a:lnTo>
                <a:lnTo>
                  <a:pt x="2192" y="846"/>
                </a:lnTo>
                <a:lnTo>
                  <a:pt x="2180" y="873"/>
                </a:lnTo>
                <a:lnTo>
                  <a:pt x="2166" y="900"/>
                </a:lnTo>
                <a:lnTo>
                  <a:pt x="2151" y="925"/>
                </a:lnTo>
                <a:lnTo>
                  <a:pt x="2136" y="949"/>
                </a:lnTo>
                <a:lnTo>
                  <a:pt x="2119" y="973"/>
                </a:lnTo>
                <a:lnTo>
                  <a:pt x="2101" y="997"/>
                </a:lnTo>
                <a:lnTo>
                  <a:pt x="2081" y="1018"/>
                </a:lnTo>
                <a:lnTo>
                  <a:pt x="2062" y="1039"/>
                </a:lnTo>
                <a:lnTo>
                  <a:pt x="2041" y="1060"/>
                </a:lnTo>
                <a:lnTo>
                  <a:pt x="2018" y="1080"/>
                </a:lnTo>
                <a:lnTo>
                  <a:pt x="1996" y="1098"/>
                </a:lnTo>
                <a:lnTo>
                  <a:pt x="1972" y="1114"/>
                </a:lnTo>
                <a:lnTo>
                  <a:pt x="1946" y="1131"/>
                </a:lnTo>
                <a:lnTo>
                  <a:pt x="1921" y="1146"/>
                </a:lnTo>
                <a:lnTo>
                  <a:pt x="1895" y="1159"/>
                </a:lnTo>
                <a:lnTo>
                  <a:pt x="1868" y="1171"/>
                </a:lnTo>
                <a:lnTo>
                  <a:pt x="1840" y="1182"/>
                </a:lnTo>
                <a:lnTo>
                  <a:pt x="1811" y="1192"/>
                </a:lnTo>
                <a:lnTo>
                  <a:pt x="1783" y="1200"/>
                </a:lnTo>
                <a:lnTo>
                  <a:pt x="1753" y="1207"/>
                </a:lnTo>
                <a:lnTo>
                  <a:pt x="1723" y="1212"/>
                </a:lnTo>
                <a:lnTo>
                  <a:pt x="1693" y="1216"/>
                </a:lnTo>
                <a:lnTo>
                  <a:pt x="1663" y="1218"/>
                </a:lnTo>
                <a:lnTo>
                  <a:pt x="1632" y="1219"/>
                </a:lnTo>
                <a:lnTo>
                  <a:pt x="609" y="1219"/>
                </a:lnTo>
                <a:lnTo>
                  <a:pt x="609" y="1219"/>
                </a:lnTo>
                <a:lnTo>
                  <a:pt x="577" y="1218"/>
                </a:lnTo>
                <a:lnTo>
                  <a:pt x="547" y="1216"/>
                </a:lnTo>
                <a:lnTo>
                  <a:pt x="516" y="1212"/>
                </a:lnTo>
                <a:lnTo>
                  <a:pt x="486" y="1207"/>
                </a:lnTo>
                <a:lnTo>
                  <a:pt x="457" y="1200"/>
                </a:lnTo>
                <a:lnTo>
                  <a:pt x="429" y="1192"/>
                </a:lnTo>
                <a:lnTo>
                  <a:pt x="400" y="1182"/>
                </a:lnTo>
                <a:lnTo>
                  <a:pt x="372" y="1171"/>
                </a:lnTo>
                <a:lnTo>
                  <a:pt x="345" y="1159"/>
                </a:lnTo>
                <a:lnTo>
                  <a:pt x="320" y="1146"/>
                </a:lnTo>
                <a:lnTo>
                  <a:pt x="294" y="1131"/>
                </a:lnTo>
                <a:lnTo>
                  <a:pt x="269" y="1114"/>
                </a:lnTo>
                <a:lnTo>
                  <a:pt x="245" y="1098"/>
                </a:lnTo>
                <a:lnTo>
                  <a:pt x="222" y="1080"/>
                </a:lnTo>
                <a:lnTo>
                  <a:pt x="200" y="1060"/>
                </a:lnTo>
                <a:lnTo>
                  <a:pt x="179" y="1039"/>
                </a:lnTo>
                <a:lnTo>
                  <a:pt x="159" y="1018"/>
                </a:lnTo>
                <a:lnTo>
                  <a:pt x="140" y="997"/>
                </a:lnTo>
                <a:lnTo>
                  <a:pt x="122" y="973"/>
                </a:lnTo>
                <a:lnTo>
                  <a:pt x="104" y="949"/>
                </a:lnTo>
                <a:lnTo>
                  <a:pt x="89" y="925"/>
                </a:lnTo>
                <a:lnTo>
                  <a:pt x="74" y="900"/>
                </a:lnTo>
                <a:lnTo>
                  <a:pt x="60" y="873"/>
                </a:lnTo>
                <a:lnTo>
                  <a:pt x="48" y="846"/>
                </a:lnTo>
                <a:lnTo>
                  <a:pt x="36" y="819"/>
                </a:lnTo>
                <a:lnTo>
                  <a:pt x="27" y="790"/>
                </a:lnTo>
                <a:lnTo>
                  <a:pt x="18" y="762"/>
                </a:lnTo>
                <a:lnTo>
                  <a:pt x="12" y="732"/>
                </a:lnTo>
                <a:lnTo>
                  <a:pt x="6" y="702"/>
                </a:lnTo>
                <a:lnTo>
                  <a:pt x="3" y="672"/>
                </a:lnTo>
                <a:lnTo>
                  <a:pt x="0" y="640"/>
                </a:lnTo>
                <a:lnTo>
                  <a:pt x="0" y="609"/>
                </a:lnTo>
                <a:lnTo>
                  <a:pt x="0" y="609"/>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3" name="Freeform 12"/>
          <p:cNvSpPr>
            <a:spLocks/>
          </p:cNvSpPr>
          <p:nvPr/>
        </p:nvSpPr>
        <p:spPr bwMode="auto">
          <a:xfrm>
            <a:off x="9011920" y="4485640"/>
            <a:ext cx="924560" cy="927101"/>
          </a:xfrm>
          <a:custGeom>
            <a:avLst/>
            <a:gdLst>
              <a:gd name="T0" fmla="*/ 364 w 728"/>
              <a:gd name="T1" fmla="*/ 731 h 731"/>
              <a:gd name="T2" fmla="*/ 327 w 728"/>
              <a:gd name="T3" fmla="*/ 728 h 731"/>
              <a:gd name="T4" fmla="*/ 291 w 728"/>
              <a:gd name="T5" fmla="*/ 723 h 731"/>
              <a:gd name="T6" fmla="*/ 256 w 728"/>
              <a:gd name="T7" fmla="*/ 714 h 731"/>
              <a:gd name="T8" fmla="*/ 190 w 728"/>
              <a:gd name="T9" fmla="*/ 686 h 731"/>
              <a:gd name="T10" fmla="*/ 132 w 728"/>
              <a:gd name="T11" fmla="*/ 647 h 731"/>
              <a:gd name="T12" fmla="*/ 83 w 728"/>
              <a:gd name="T13" fmla="*/ 597 h 731"/>
              <a:gd name="T14" fmla="*/ 44 w 728"/>
              <a:gd name="T15" fmla="*/ 539 h 731"/>
              <a:gd name="T16" fmla="*/ 17 w 728"/>
              <a:gd name="T17" fmla="*/ 474 h 731"/>
              <a:gd name="T18" fmla="*/ 8 w 728"/>
              <a:gd name="T19" fmla="*/ 438 h 731"/>
              <a:gd name="T20" fmla="*/ 2 w 728"/>
              <a:gd name="T21" fmla="*/ 402 h 731"/>
              <a:gd name="T22" fmla="*/ 0 w 728"/>
              <a:gd name="T23" fmla="*/ 365 h 731"/>
              <a:gd name="T24" fmla="*/ 0 w 728"/>
              <a:gd name="T25" fmla="*/ 347 h 731"/>
              <a:gd name="T26" fmla="*/ 5 w 728"/>
              <a:gd name="T27" fmla="*/ 309 h 731"/>
              <a:gd name="T28" fmla="*/ 12 w 728"/>
              <a:gd name="T29" fmla="*/ 275 h 731"/>
              <a:gd name="T30" fmla="*/ 29 w 728"/>
              <a:gd name="T31" fmla="*/ 224 h 731"/>
              <a:gd name="T32" fmla="*/ 62 w 728"/>
              <a:gd name="T33" fmla="*/ 161 h 731"/>
              <a:gd name="T34" fmla="*/ 106 w 728"/>
              <a:gd name="T35" fmla="*/ 107 h 731"/>
              <a:gd name="T36" fmla="*/ 160 w 728"/>
              <a:gd name="T37" fmla="*/ 63 h 731"/>
              <a:gd name="T38" fmla="*/ 222 w 728"/>
              <a:gd name="T39" fmla="*/ 29 h 731"/>
              <a:gd name="T40" fmla="*/ 273 w 728"/>
              <a:gd name="T41" fmla="*/ 12 h 731"/>
              <a:gd name="T42" fmla="*/ 309 w 728"/>
              <a:gd name="T43" fmla="*/ 5 h 731"/>
              <a:gd name="T44" fmla="*/ 346 w 728"/>
              <a:gd name="T45" fmla="*/ 0 h 731"/>
              <a:gd name="T46" fmla="*/ 364 w 728"/>
              <a:gd name="T47" fmla="*/ 0 h 731"/>
              <a:gd name="T48" fmla="*/ 402 w 728"/>
              <a:gd name="T49" fmla="*/ 2 h 731"/>
              <a:gd name="T50" fmla="*/ 438 w 728"/>
              <a:gd name="T51" fmla="*/ 8 h 731"/>
              <a:gd name="T52" fmla="*/ 473 w 728"/>
              <a:gd name="T53" fmla="*/ 17 h 731"/>
              <a:gd name="T54" fmla="*/ 538 w 728"/>
              <a:gd name="T55" fmla="*/ 44 h 731"/>
              <a:gd name="T56" fmla="*/ 596 w 728"/>
              <a:gd name="T57" fmla="*/ 84 h 731"/>
              <a:gd name="T58" fmla="*/ 646 w 728"/>
              <a:gd name="T59" fmla="*/ 134 h 731"/>
              <a:gd name="T60" fmla="*/ 685 w 728"/>
              <a:gd name="T61" fmla="*/ 191 h 731"/>
              <a:gd name="T62" fmla="*/ 712 w 728"/>
              <a:gd name="T63" fmla="*/ 257 h 731"/>
              <a:gd name="T64" fmla="*/ 721 w 728"/>
              <a:gd name="T65" fmla="*/ 291 h 731"/>
              <a:gd name="T66" fmla="*/ 727 w 728"/>
              <a:gd name="T67" fmla="*/ 329 h 731"/>
              <a:gd name="T68" fmla="*/ 728 w 728"/>
              <a:gd name="T69" fmla="*/ 365 h 731"/>
              <a:gd name="T70" fmla="*/ 728 w 728"/>
              <a:gd name="T71" fmla="*/ 384 h 731"/>
              <a:gd name="T72" fmla="*/ 725 w 728"/>
              <a:gd name="T73" fmla="*/ 420 h 731"/>
              <a:gd name="T74" fmla="*/ 718 w 728"/>
              <a:gd name="T75" fmla="*/ 456 h 731"/>
              <a:gd name="T76" fmla="*/ 700 w 728"/>
              <a:gd name="T77" fmla="*/ 507 h 731"/>
              <a:gd name="T78" fmla="*/ 667 w 728"/>
              <a:gd name="T79" fmla="*/ 569 h 731"/>
              <a:gd name="T80" fmla="*/ 622 w 728"/>
              <a:gd name="T81" fmla="*/ 623 h 731"/>
              <a:gd name="T82" fmla="*/ 568 w 728"/>
              <a:gd name="T83" fmla="*/ 668 h 731"/>
              <a:gd name="T84" fmla="*/ 506 w 728"/>
              <a:gd name="T85" fmla="*/ 702 h 731"/>
              <a:gd name="T86" fmla="*/ 456 w 728"/>
              <a:gd name="T87" fmla="*/ 719 h 731"/>
              <a:gd name="T88" fmla="*/ 420 w 728"/>
              <a:gd name="T89" fmla="*/ 726 h 731"/>
              <a:gd name="T90" fmla="*/ 384 w 728"/>
              <a:gd name="T91" fmla="*/ 729 h 731"/>
              <a:gd name="T92" fmla="*/ 364 w 728"/>
              <a:gd name="T93" fmla="*/ 731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8" h="731">
                <a:moveTo>
                  <a:pt x="364" y="731"/>
                </a:moveTo>
                <a:lnTo>
                  <a:pt x="364" y="731"/>
                </a:lnTo>
                <a:lnTo>
                  <a:pt x="346" y="729"/>
                </a:lnTo>
                <a:lnTo>
                  <a:pt x="327" y="728"/>
                </a:lnTo>
                <a:lnTo>
                  <a:pt x="309" y="726"/>
                </a:lnTo>
                <a:lnTo>
                  <a:pt x="291" y="723"/>
                </a:lnTo>
                <a:lnTo>
                  <a:pt x="273" y="719"/>
                </a:lnTo>
                <a:lnTo>
                  <a:pt x="256" y="714"/>
                </a:lnTo>
                <a:lnTo>
                  <a:pt x="222" y="702"/>
                </a:lnTo>
                <a:lnTo>
                  <a:pt x="190" y="686"/>
                </a:lnTo>
                <a:lnTo>
                  <a:pt x="160" y="668"/>
                </a:lnTo>
                <a:lnTo>
                  <a:pt x="132" y="647"/>
                </a:lnTo>
                <a:lnTo>
                  <a:pt x="106" y="623"/>
                </a:lnTo>
                <a:lnTo>
                  <a:pt x="83" y="597"/>
                </a:lnTo>
                <a:lnTo>
                  <a:pt x="62" y="569"/>
                </a:lnTo>
                <a:lnTo>
                  <a:pt x="44" y="539"/>
                </a:lnTo>
                <a:lnTo>
                  <a:pt x="29" y="507"/>
                </a:lnTo>
                <a:lnTo>
                  <a:pt x="17" y="474"/>
                </a:lnTo>
                <a:lnTo>
                  <a:pt x="12" y="456"/>
                </a:lnTo>
                <a:lnTo>
                  <a:pt x="8" y="438"/>
                </a:lnTo>
                <a:lnTo>
                  <a:pt x="5" y="420"/>
                </a:lnTo>
                <a:lnTo>
                  <a:pt x="2" y="402"/>
                </a:lnTo>
                <a:lnTo>
                  <a:pt x="0" y="384"/>
                </a:lnTo>
                <a:lnTo>
                  <a:pt x="0" y="365"/>
                </a:lnTo>
                <a:lnTo>
                  <a:pt x="0" y="365"/>
                </a:lnTo>
                <a:lnTo>
                  <a:pt x="0" y="347"/>
                </a:lnTo>
                <a:lnTo>
                  <a:pt x="2" y="329"/>
                </a:lnTo>
                <a:lnTo>
                  <a:pt x="5" y="309"/>
                </a:lnTo>
                <a:lnTo>
                  <a:pt x="8" y="291"/>
                </a:lnTo>
                <a:lnTo>
                  <a:pt x="12" y="275"/>
                </a:lnTo>
                <a:lnTo>
                  <a:pt x="17" y="257"/>
                </a:lnTo>
                <a:lnTo>
                  <a:pt x="29" y="224"/>
                </a:lnTo>
                <a:lnTo>
                  <a:pt x="44" y="191"/>
                </a:lnTo>
                <a:lnTo>
                  <a:pt x="62" y="161"/>
                </a:lnTo>
                <a:lnTo>
                  <a:pt x="83" y="134"/>
                </a:lnTo>
                <a:lnTo>
                  <a:pt x="106" y="107"/>
                </a:lnTo>
                <a:lnTo>
                  <a:pt x="132" y="84"/>
                </a:lnTo>
                <a:lnTo>
                  <a:pt x="160" y="63"/>
                </a:lnTo>
                <a:lnTo>
                  <a:pt x="190" y="44"/>
                </a:lnTo>
                <a:lnTo>
                  <a:pt x="222" y="29"/>
                </a:lnTo>
                <a:lnTo>
                  <a:pt x="256" y="17"/>
                </a:lnTo>
                <a:lnTo>
                  <a:pt x="273" y="12"/>
                </a:lnTo>
                <a:lnTo>
                  <a:pt x="291" y="8"/>
                </a:lnTo>
                <a:lnTo>
                  <a:pt x="309" y="5"/>
                </a:lnTo>
                <a:lnTo>
                  <a:pt x="327" y="2"/>
                </a:lnTo>
                <a:lnTo>
                  <a:pt x="346" y="0"/>
                </a:lnTo>
                <a:lnTo>
                  <a:pt x="364" y="0"/>
                </a:lnTo>
                <a:lnTo>
                  <a:pt x="364" y="0"/>
                </a:lnTo>
                <a:lnTo>
                  <a:pt x="384" y="0"/>
                </a:lnTo>
                <a:lnTo>
                  <a:pt x="402" y="2"/>
                </a:lnTo>
                <a:lnTo>
                  <a:pt x="420" y="5"/>
                </a:lnTo>
                <a:lnTo>
                  <a:pt x="438" y="8"/>
                </a:lnTo>
                <a:lnTo>
                  <a:pt x="456" y="12"/>
                </a:lnTo>
                <a:lnTo>
                  <a:pt x="473" y="17"/>
                </a:lnTo>
                <a:lnTo>
                  <a:pt x="506" y="29"/>
                </a:lnTo>
                <a:lnTo>
                  <a:pt x="538" y="44"/>
                </a:lnTo>
                <a:lnTo>
                  <a:pt x="568" y="63"/>
                </a:lnTo>
                <a:lnTo>
                  <a:pt x="596" y="84"/>
                </a:lnTo>
                <a:lnTo>
                  <a:pt x="622" y="107"/>
                </a:lnTo>
                <a:lnTo>
                  <a:pt x="646" y="134"/>
                </a:lnTo>
                <a:lnTo>
                  <a:pt x="667" y="161"/>
                </a:lnTo>
                <a:lnTo>
                  <a:pt x="685" y="191"/>
                </a:lnTo>
                <a:lnTo>
                  <a:pt x="700" y="224"/>
                </a:lnTo>
                <a:lnTo>
                  <a:pt x="712" y="257"/>
                </a:lnTo>
                <a:lnTo>
                  <a:pt x="718" y="275"/>
                </a:lnTo>
                <a:lnTo>
                  <a:pt x="721" y="291"/>
                </a:lnTo>
                <a:lnTo>
                  <a:pt x="725" y="309"/>
                </a:lnTo>
                <a:lnTo>
                  <a:pt x="727" y="329"/>
                </a:lnTo>
                <a:lnTo>
                  <a:pt x="728" y="347"/>
                </a:lnTo>
                <a:lnTo>
                  <a:pt x="728" y="365"/>
                </a:lnTo>
                <a:lnTo>
                  <a:pt x="728" y="365"/>
                </a:lnTo>
                <a:lnTo>
                  <a:pt x="728" y="384"/>
                </a:lnTo>
                <a:lnTo>
                  <a:pt x="727" y="402"/>
                </a:lnTo>
                <a:lnTo>
                  <a:pt x="725" y="420"/>
                </a:lnTo>
                <a:lnTo>
                  <a:pt x="721" y="438"/>
                </a:lnTo>
                <a:lnTo>
                  <a:pt x="718" y="456"/>
                </a:lnTo>
                <a:lnTo>
                  <a:pt x="712" y="474"/>
                </a:lnTo>
                <a:lnTo>
                  <a:pt x="700" y="507"/>
                </a:lnTo>
                <a:lnTo>
                  <a:pt x="685" y="539"/>
                </a:lnTo>
                <a:lnTo>
                  <a:pt x="667" y="569"/>
                </a:lnTo>
                <a:lnTo>
                  <a:pt x="646" y="597"/>
                </a:lnTo>
                <a:lnTo>
                  <a:pt x="622" y="623"/>
                </a:lnTo>
                <a:lnTo>
                  <a:pt x="596" y="647"/>
                </a:lnTo>
                <a:lnTo>
                  <a:pt x="568" y="668"/>
                </a:lnTo>
                <a:lnTo>
                  <a:pt x="538" y="686"/>
                </a:lnTo>
                <a:lnTo>
                  <a:pt x="506" y="702"/>
                </a:lnTo>
                <a:lnTo>
                  <a:pt x="473" y="714"/>
                </a:lnTo>
                <a:lnTo>
                  <a:pt x="456" y="719"/>
                </a:lnTo>
                <a:lnTo>
                  <a:pt x="438" y="723"/>
                </a:lnTo>
                <a:lnTo>
                  <a:pt x="420" y="726"/>
                </a:lnTo>
                <a:lnTo>
                  <a:pt x="402" y="728"/>
                </a:lnTo>
                <a:lnTo>
                  <a:pt x="384" y="729"/>
                </a:lnTo>
                <a:lnTo>
                  <a:pt x="364" y="731"/>
                </a:lnTo>
                <a:lnTo>
                  <a:pt x="364" y="731"/>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4" name="Freeform 13"/>
          <p:cNvSpPr>
            <a:spLocks/>
          </p:cNvSpPr>
          <p:nvPr/>
        </p:nvSpPr>
        <p:spPr bwMode="auto">
          <a:xfrm>
            <a:off x="6946901" y="2346960"/>
            <a:ext cx="2194560" cy="2672080"/>
          </a:xfrm>
          <a:custGeom>
            <a:avLst/>
            <a:gdLst>
              <a:gd name="T0" fmla="*/ 304 w 1729"/>
              <a:gd name="T1" fmla="*/ 2024 h 2105"/>
              <a:gd name="T2" fmla="*/ 228 w 1729"/>
              <a:gd name="T3" fmla="*/ 1971 h 2105"/>
              <a:gd name="T4" fmla="*/ 162 w 1729"/>
              <a:gd name="T5" fmla="*/ 1910 h 2105"/>
              <a:gd name="T6" fmla="*/ 107 w 1729"/>
              <a:gd name="T7" fmla="*/ 1841 h 2105"/>
              <a:gd name="T8" fmla="*/ 63 w 1729"/>
              <a:gd name="T9" fmla="*/ 1764 h 2105"/>
              <a:gd name="T10" fmla="*/ 30 w 1729"/>
              <a:gd name="T11" fmla="*/ 1682 h 2105"/>
              <a:gd name="T12" fmla="*/ 9 w 1729"/>
              <a:gd name="T13" fmla="*/ 1596 h 2105"/>
              <a:gd name="T14" fmla="*/ 0 w 1729"/>
              <a:gd name="T15" fmla="*/ 1509 h 2105"/>
              <a:gd name="T16" fmla="*/ 5 w 1729"/>
              <a:gd name="T17" fmla="*/ 1421 h 2105"/>
              <a:gd name="T18" fmla="*/ 23 w 1729"/>
              <a:gd name="T19" fmla="*/ 1332 h 2105"/>
              <a:gd name="T20" fmla="*/ 54 w 1729"/>
              <a:gd name="T21" fmla="*/ 1247 h 2105"/>
              <a:gd name="T22" fmla="*/ 594 w 1729"/>
              <a:gd name="T23" fmla="*/ 305 h 2105"/>
              <a:gd name="T24" fmla="*/ 627 w 1729"/>
              <a:gd name="T25" fmla="*/ 252 h 2105"/>
              <a:gd name="T26" fmla="*/ 686 w 1729"/>
              <a:gd name="T27" fmla="*/ 183 h 2105"/>
              <a:gd name="T28" fmla="*/ 754 w 1729"/>
              <a:gd name="T29" fmla="*/ 123 h 2105"/>
              <a:gd name="T30" fmla="*/ 827 w 1729"/>
              <a:gd name="T31" fmla="*/ 75 h 2105"/>
              <a:gd name="T32" fmla="*/ 908 w 1729"/>
              <a:gd name="T33" fmla="*/ 39 h 2105"/>
              <a:gd name="T34" fmla="*/ 992 w 1729"/>
              <a:gd name="T35" fmla="*/ 14 h 2105"/>
              <a:gd name="T36" fmla="*/ 1079 w 1729"/>
              <a:gd name="T37" fmla="*/ 2 h 2105"/>
              <a:gd name="T38" fmla="*/ 1167 w 1729"/>
              <a:gd name="T39" fmla="*/ 2 h 2105"/>
              <a:gd name="T40" fmla="*/ 1256 w 1729"/>
              <a:gd name="T41" fmla="*/ 15 h 2105"/>
              <a:gd name="T42" fmla="*/ 1341 w 1729"/>
              <a:gd name="T43" fmla="*/ 41 h 2105"/>
              <a:gd name="T44" fmla="*/ 1425 w 1729"/>
              <a:gd name="T45" fmla="*/ 81 h 2105"/>
              <a:gd name="T46" fmla="*/ 1452 w 1729"/>
              <a:gd name="T47" fmla="*/ 98 h 2105"/>
              <a:gd name="T48" fmla="*/ 1525 w 1729"/>
              <a:gd name="T49" fmla="*/ 153 h 2105"/>
              <a:gd name="T50" fmla="*/ 1587 w 1729"/>
              <a:gd name="T51" fmla="*/ 218 h 2105"/>
              <a:gd name="T52" fmla="*/ 1639 w 1729"/>
              <a:gd name="T53" fmla="*/ 290 h 2105"/>
              <a:gd name="T54" fmla="*/ 1680 w 1729"/>
              <a:gd name="T55" fmla="*/ 369 h 2105"/>
              <a:gd name="T56" fmla="*/ 1708 w 1729"/>
              <a:gd name="T57" fmla="*/ 452 h 2105"/>
              <a:gd name="T58" fmla="*/ 1725 w 1729"/>
              <a:gd name="T59" fmla="*/ 539 h 2105"/>
              <a:gd name="T60" fmla="*/ 1729 w 1729"/>
              <a:gd name="T61" fmla="*/ 626 h 2105"/>
              <a:gd name="T62" fmla="*/ 1720 w 1729"/>
              <a:gd name="T63" fmla="*/ 714 h 2105"/>
              <a:gd name="T64" fmla="*/ 1699 w 1729"/>
              <a:gd name="T65" fmla="*/ 801 h 2105"/>
              <a:gd name="T66" fmla="*/ 1663 w 1729"/>
              <a:gd name="T67" fmla="*/ 887 h 2105"/>
              <a:gd name="T68" fmla="*/ 1137 w 1729"/>
              <a:gd name="T69" fmla="*/ 1802 h 2105"/>
              <a:gd name="T70" fmla="*/ 1085 w 1729"/>
              <a:gd name="T71" fmla="*/ 1878 h 2105"/>
              <a:gd name="T72" fmla="*/ 1022 w 1729"/>
              <a:gd name="T73" fmla="*/ 1944 h 2105"/>
              <a:gd name="T74" fmla="*/ 953 w 1729"/>
              <a:gd name="T75" fmla="*/ 2000 h 2105"/>
              <a:gd name="T76" fmla="*/ 877 w 1729"/>
              <a:gd name="T77" fmla="*/ 2043 h 2105"/>
              <a:gd name="T78" fmla="*/ 794 w 1729"/>
              <a:gd name="T79" fmla="*/ 2076 h 2105"/>
              <a:gd name="T80" fmla="*/ 709 w 1729"/>
              <a:gd name="T81" fmla="*/ 2097 h 2105"/>
              <a:gd name="T82" fmla="*/ 622 w 1729"/>
              <a:gd name="T83" fmla="*/ 2105 h 2105"/>
              <a:gd name="T84" fmla="*/ 534 w 1729"/>
              <a:gd name="T85" fmla="*/ 2100 h 2105"/>
              <a:gd name="T86" fmla="*/ 445 w 1729"/>
              <a:gd name="T87" fmla="*/ 2084 h 2105"/>
              <a:gd name="T88" fmla="*/ 360 w 1729"/>
              <a:gd name="T89" fmla="*/ 2052 h 2105"/>
              <a:gd name="T90" fmla="*/ 304 w 1729"/>
              <a:gd name="T91" fmla="*/ 2024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9" h="2105">
                <a:moveTo>
                  <a:pt x="304" y="2024"/>
                </a:moveTo>
                <a:lnTo>
                  <a:pt x="304" y="2024"/>
                </a:lnTo>
                <a:lnTo>
                  <a:pt x="304" y="2024"/>
                </a:lnTo>
                <a:lnTo>
                  <a:pt x="279" y="2007"/>
                </a:lnTo>
                <a:lnTo>
                  <a:pt x="252" y="1991"/>
                </a:lnTo>
                <a:lnTo>
                  <a:pt x="228" y="1971"/>
                </a:lnTo>
                <a:lnTo>
                  <a:pt x="206" y="1952"/>
                </a:lnTo>
                <a:lnTo>
                  <a:pt x="183" y="1932"/>
                </a:lnTo>
                <a:lnTo>
                  <a:pt x="162" y="1910"/>
                </a:lnTo>
                <a:lnTo>
                  <a:pt x="143" y="1887"/>
                </a:lnTo>
                <a:lnTo>
                  <a:pt x="125" y="1865"/>
                </a:lnTo>
                <a:lnTo>
                  <a:pt x="107" y="1841"/>
                </a:lnTo>
                <a:lnTo>
                  <a:pt x="90" y="1815"/>
                </a:lnTo>
                <a:lnTo>
                  <a:pt x="77" y="1790"/>
                </a:lnTo>
                <a:lnTo>
                  <a:pt x="63" y="1764"/>
                </a:lnTo>
                <a:lnTo>
                  <a:pt x="51" y="1737"/>
                </a:lnTo>
                <a:lnTo>
                  <a:pt x="39" y="1710"/>
                </a:lnTo>
                <a:lnTo>
                  <a:pt x="30" y="1682"/>
                </a:lnTo>
                <a:lnTo>
                  <a:pt x="21" y="1653"/>
                </a:lnTo>
                <a:lnTo>
                  <a:pt x="15" y="1625"/>
                </a:lnTo>
                <a:lnTo>
                  <a:pt x="9" y="1596"/>
                </a:lnTo>
                <a:lnTo>
                  <a:pt x="5" y="1568"/>
                </a:lnTo>
                <a:lnTo>
                  <a:pt x="2" y="1538"/>
                </a:lnTo>
                <a:lnTo>
                  <a:pt x="0" y="1509"/>
                </a:lnTo>
                <a:lnTo>
                  <a:pt x="0" y="1479"/>
                </a:lnTo>
                <a:lnTo>
                  <a:pt x="2" y="1449"/>
                </a:lnTo>
                <a:lnTo>
                  <a:pt x="5" y="1421"/>
                </a:lnTo>
                <a:lnTo>
                  <a:pt x="9" y="1391"/>
                </a:lnTo>
                <a:lnTo>
                  <a:pt x="15" y="1362"/>
                </a:lnTo>
                <a:lnTo>
                  <a:pt x="23" y="1332"/>
                </a:lnTo>
                <a:lnTo>
                  <a:pt x="32" y="1304"/>
                </a:lnTo>
                <a:lnTo>
                  <a:pt x="42" y="1275"/>
                </a:lnTo>
                <a:lnTo>
                  <a:pt x="54" y="1247"/>
                </a:lnTo>
                <a:lnTo>
                  <a:pt x="68" y="1218"/>
                </a:lnTo>
                <a:lnTo>
                  <a:pt x="81" y="1191"/>
                </a:lnTo>
                <a:lnTo>
                  <a:pt x="594" y="305"/>
                </a:lnTo>
                <a:lnTo>
                  <a:pt x="594" y="305"/>
                </a:lnTo>
                <a:lnTo>
                  <a:pt x="610" y="278"/>
                </a:lnTo>
                <a:lnTo>
                  <a:pt x="627" y="252"/>
                </a:lnTo>
                <a:lnTo>
                  <a:pt x="646" y="228"/>
                </a:lnTo>
                <a:lnTo>
                  <a:pt x="665" y="204"/>
                </a:lnTo>
                <a:lnTo>
                  <a:pt x="686" y="183"/>
                </a:lnTo>
                <a:lnTo>
                  <a:pt x="707" y="162"/>
                </a:lnTo>
                <a:lnTo>
                  <a:pt x="730" y="141"/>
                </a:lnTo>
                <a:lnTo>
                  <a:pt x="754" y="123"/>
                </a:lnTo>
                <a:lnTo>
                  <a:pt x="778" y="107"/>
                </a:lnTo>
                <a:lnTo>
                  <a:pt x="802" y="90"/>
                </a:lnTo>
                <a:lnTo>
                  <a:pt x="827" y="75"/>
                </a:lnTo>
                <a:lnTo>
                  <a:pt x="854" y="62"/>
                </a:lnTo>
                <a:lnTo>
                  <a:pt x="880" y="50"/>
                </a:lnTo>
                <a:lnTo>
                  <a:pt x="908" y="39"/>
                </a:lnTo>
                <a:lnTo>
                  <a:pt x="935" y="29"/>
                </a:lnTo>
                <a:lnTo>
                  <a:pt x="964" y="21"/>
                </a:lnTo>
                <a:lnTo>
                  <a:pt x="992" y="14"/>
                </a:lnTo>
                <a:lnTo>
                  <a:pt x="1020" y="9"/>
                </a:lnTo>
                <a:lnTo>
                  <a:pt x="1049" y="5"/>
                </a:lnTo>
                <a:lnTo>
                  <a:pt x="1079" y="2"/>
                </a:lnTo>
                <a:lnTo>
                  <a:pt x="1107" y="0"/>
                </a:lnTo>
                <a:lnTo>
                  <a:pt x="1137" y="0"/>
                </a:lnTo>
                <a:lnTo>
                  <a:pt x="1167" y="2"/>
                </a:lnTo>
                <a:lnTo>
                  <a:pt x="1196" y="5"/>
                </a:lnTo>
                <a:lnTo>
                  <a:pt x="1226" y="9"/>
                </a:lnTo>
                <a:lnTo>
                  <a:pt x="1256" y="15"/>
                </a:lnTo>
                <a:lnTo>
                  <a:pt x="1284" y="21"/>
                </a:lnTo>
                <a:lnTo>
                  <a:pt x="1313" y="30"/>
                </a:lnTo>
                <a:lnTo>
                  <a:pt x="1341" y="41"/>
                </a:lnTo>
                <a:lnTo>
                  <a:pt x="1370" y="53"/>
                </a:lnTo>
                <a:lnTo>
                  <a:pt x="1398" y="66"/>
                </a:lnTo>
                <a:lnTo>
                  <a:pt x="1425" y="81"/>
                </a:lnTo>
                <a:lnTo>
                  <a:pt x="1425" y="81"/>
                </a:lnTo>
                <a:lnTo>
                  <a:pt x="1425" y="81"/>
                </a:lnTo>
                <a:lnTo>
                  <a:pt x="1452" y="98"/>
                </a:lnTo>
                <a:lnTo>
                  <a:pt x="1477" y="116"/>
                </a:lnTo>
                <a:lnTo>
                  <a:pt x="1501" y="134"/>
                </a:lnTo>
                <a:lnTo>
                  <a:pt x="1525" y="153"/>
                </a:lnTo>
                <a:lnTo>
                  <a:pt x="1546" y="174"/>
                </a:lnTo>
                <a:lnTo>
                  <a:pt x="1567" y="195"/>
                </a:lnTo>
                <a:lnTo>
                  <a:pt x="1587" y="218"/>
                </a:lnTo>
                <a:lnTo>
                  <a:pt x="1606" y="242"/>
                </a:lnTo>
                <a:lnTo>
                  <a:pt x="1623" y="266"/>
                </a:lnTo>
                <a:lnTo>
                  <a:pt x="1639" y="290"/>
                </a:lnTo>
                <a:lnTo>
                  <a:pt x="1654" y="315"/>
                </a:lnTo>
                <a:lnTo>
                  <a:pt x="1668" y="342"/>
                </a:lnTo>
                <a:lnTo>
                  <a:pt x="1680" y="369"/>
                </a:lnTo>
                <a:lnTo>
                  <a:pt x="1690" y="396"/>
                </a:lnTo>
                <a:lnTo>
                  <a:pt x="1701" y="423"/>
                </a:lnTo>
                <a:lnTo>
                  <a:pt x="1708" y="452"/>
                </a:lnTo>
                <a:lnTo>
                  <a:pt x="1716" y="480"/>
                </a:lnTo>
                <a:lnTo>
                  <a:pt x="1720" y="509"/>
                </a:lnTo>
                <a:lnTo>
                  <a:pt x="1725" y="539"/>
                </a:lnTo>
                <a:lnTo>
                  <a:pt x="1728" y="567"/>
                </a:lnTo>
                <a:lnTo>
                  <a:pt x="1729" y="597"/>
                </a:lnTo>
                <a:lnTo>
                  <a:pt x="1729" y="626"/>
                </a:lnTo>
                <a:lnTo>
                  <a:pt x="1728" y="656"/>
                </a:lnTo>
                <a:lnTo>
                  <a:pt x="1725" y="686"/>
                </a:lnTo>
                <a:lnTo>
                  <a:pt x="1720" y="714"/>
                </a:lnTo>
                <a:lnTo>
                  <a:pt x="1714" y="744"/>
                </a:lnTo>
                <a:lnTo>
                  <a:pt x="1707" y="773"/>
                </a:lnTo>
                <a:lnTo>
                  <a:pt x="1699" y="801"/>
                </a:lnTo>
                <a:lnTo>
                  <a:pt x="1689" y="831"/>
                </a:lnTo>
                <a:lnTo>
                  <a:pt x="1677" y="858"/>
                </a:lnTo>
                <a:lnTo>
                  <a:pt x="1663" y="887"/>
                </a:lnTo>
                <a:lnTo>
                  <a:pt x="1648" y="914"/>
                </a:lnTo>
                <a:lnTo>
                  <a:pt x="1137" y="1802"/>
                </a:lnTo>
                <a:lnTo>
                  <a:pt x="1137" y="1802"/>
                </a:lnTo>
                <a:lnTo>
                  <a:pt x="1121" y="1827"/>
                </a:lnTo>
                <a:lnTo>
                  <a:pt x="1103" y="1853"/>
                </a:lnTo>
                <a:lnTo>
                  <a:pt x="1085" y="1878"/>
                </a:lnTo>
                <a:lnTo>
                  <a:pt x="1065" y="1901"/>
                </a:lnTo>
                <a:lnTo>
                  <a:pt x="1044" y="1923"/>
                </a:lnTo>
                <a:lnTo>
                  <a:pt x="1022" y="1944"/>
                </a:lnTo>
                <a:lnTo>
                  <a:pt x="1000" y="1964"/>
                </a:lnTo>
                <a:lnTo>
                  <a:pt x="977" y="1982"/>
                </a:lnTo>
                <a:lnTo>
                  <a:pt x="953" y="2000"/>
                </a:lnTo>
                <a:lnTo>
                  <a:pt x="928" y="2015"/>
                </a:lnTo>
                <a:lnTo>
                  <a:pt x="902" y="2030"/>
                </a:lnTo>
                <a:lnTo>
                  <a:pt x="877" y="2043"/>
                </a:lnTo>
                <a:lnTo>
                  <a:pt x="850" y="2055"/>
                </a:lnTo>
                <a:lnTo>
                  <a:pt x="823" y="2067"/>
                </a:lnTo>
                <a:lnTo>
                  <a:pt x="794" y="2076"/>
                </a:lnTo>
                <a:lnTo>
                  <a:pt x="767" y="2084"/>
                </a:lnTo>
                <a:lnTo>
                  <a:pt x="739" y="2091"/>
                </a:lnTo>
                <a:lnTo>
                  <a:pt x="709" y="2097"/>
                </a:lnTo>
                <a:lnTo>
                  <a:pt x="680" y="2102"/>
                </a:lnTo>
                <a:lnTo>
                  <a:pt x="652" y="2103"/>
                </a:lnTo>
                <a:lnTo>
                  <a:pt x="622" y="2105"/>
                </a:lnTo>
                <a:lnTo>
                  <a:pt x="592" y="2105"/>
                </a:lnTo>
                <a:lnTo>
                  <a:pt x="564" y="2103"/>
                </a:lnTo>
                <a:lnTo>
                  <a:pt x="534" y="2100"/>
                </a:lnTo>
                <a:lnTo>
                  <a:pt x="504" y="2097"/>
                </a:lnTo>
                <a:lnTo>
                  <a:pt x="475" y="2091"/>
                </a:lnTo>
                <a:lnTo>
                  <a:pt x="445" y="2084"/>
                </a:lnTo>
                <a:lnTo>
                  <a:pt x="417" y="2075"/>
                </a:lnTo>
                <a:lnTo>
                  <a:pt x="388" y="2064"/>
                </a:lnTo>
                <a:lnTo>
                  <a:pt x="360" y="2052"/>
                </a:lnTo>
                <a:lnTo>
                  <a:pt x="333" y="2039"/>
                </a:lnTo>
                <a:lnTo>
                  <a:pt x="304" y="2024"/>
                </a:lnTo>
                <a:lnTo>
                  <a:pt x="304" y="2024"/>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5" name="Freeform 14"/>
          <p:cNvSpPr>
            <a:spLocks/>
          </p:cNvSpPr>
          <p:nvPr/>
        </p:nvSpPr>
        <p:spPr bwMode="auto">
          <a:xfrm>
            <a:off x="7932422" y="2611121"/>
            <a:ext cx="924560" cy="929640"/>
          </a:xfrm>
          <a:custGeom>
            <a:avLst/>
            <a:gdLst>
              <a:gd name="T0" fmla="*/ 680 w 730"/>
              <a:gd name="T1" fmla="*/ 547 h 730"/>
              <a:gd name="T2" fmla="*/ 661 w 730"/>
              <a:gd name="T3" fmla="*/ 579 h 730"/>
              <a:gd name="T4" fmla="*/ 637 w 730"/>
              <a:gd name="T5" fmla="*/ 607 h 730"/>
              <a:gd name="T6" fmla="*/ 613 w 730"/>
              <a:gd name="T7" fmla="*/ 633 h 730"/>
              <a:gd name="T8" fmla="*/ 556 w 730"/>
              <a:gd name="T9" fmla="*/ 676 h 730"/>
              <a:gd name="T10" fmla="*/ 493 w 730"/>
              <a:gd name="T11" fmla="*/ 706 h 730"/>
              <a:gd name="T12" fmla="*/ 426 w 730"/>
              <a:gd name="T13" fmla="*/ 724 h 730"/>
              <a:gd name="T14" fmla="*/ 355 w 730"/>
              <a:gd name="T15" fmla="*/ 730 h 730"/>
              <a:gd name="T16" fmla="*/ 285 w 730"/>
              <a:gd name="T17" fmla="*/ 721 h 730"/>
              <a:gd name="T18" fmla="*/ 250 w 730"/>
              <a:gd name="T19" fmla="*/ 711 h 730"/>
              <a:gd name="T20" fmla="*/ 216 w 730"/>
              <a:gd name="T21" fmla="*/ 697 h 730"/>
              <a:gd name="T22" fmla="*/ 183 w 730"/>
              <a:gd name="T23" fmla="*/ 681 h 730"/>
              <a:gd name="T24" fmla="*/ 167 w 730"/>
              <a:gd name="T25" fmla="*/ 670 h 730"/>
              <a:gd name="T26" fmla="*/ 137 w 730"/>
              <a:gd name="T27" fmla="*/ 649 h 730"/>
              <a:gd name="T28" fmla="*/ 110 w 730"/>
              <a:gd name="T29" fmla="*/ 625 h 730"/>
              <a:gd name="T30" fmla="*/ 75 w 730"/>
              <a:gd name="T31" fmla="*/ 585 h 730"/>
              <a:gd name="T32" fmla="*/ 38 w 730"/>
              <a:gd name="T33" fmla="*/ 525 h 730"/>
              <a:gd name="T34" fmla="*/ 14 w 730"/>
              <a:gd name="T35" fmla="*/ 459 h 730"/>
              <a:gd name="T36" fmla="*/ 2 w 730"/>
              <a:gd name="T37" fmla="*/ 390 h 730"/>
              <a:gd name="T38" fmla="*/ 3 w 730"/>
              <a:gd name="T39" fmla="*/ 319 h 730"/>
              <a:gd name="T40" fmla="*/ 14 w 730"/>
              <a:gd name="T41" fmla="*/ 267 h 730"/>
              <a:gd name="T42" fmla="*/ 26 w 730"/>
              <a:gd name="T43" fmla="*/ 232 h 730"/>
              <a:gd name="T44" fmla="*/ 41 w 730"/>
              <a:gd name="T45" fmla="*/ 199 h 730"/>
              <a:gd name="T46" fmla="*/ 50 w 730"/>
              <a:gd name="T47" fmla="*/ 183 h 730"/>
              <a:gd name="T48" fmla="*/ 69 w 730"/>
              <a:gd name="T49" fmla="*/ 151 h 730"/>
              <a:gd name="T50" fmla="*/ 93 w 730"/>
              <a:gd name="T51" fmla="*/ 123 h 730"/>
              <a:gd name="T52" fmla="*/ 119 w 730"/>
              <a:gd name="T53" fmla="*/ 97 h 730"/>
              <a:gd name="T54" fmla="*/ 174 w 730"/>
              <a:gd name="T55" fmla="*/ 54 h 730"/>
              <a:gd name="T56" fmla="*/ 237 w 730"/>
              <a:gd name="T57" fmla="*/ 22 h 730"/>
              <a:gd name="T58" fmla="*/ 304 w 730"/>
              <a:gd name="T59" fmla="*/ 4 h 730"/>
              <a:gd name="T60" fmla="*/ 375 w 730"/>
              <a:gd name="T61" fmla="*/ 0 h 730"/>
              <a:gd name="T62" fmla="*/ 445 w 730"/>
              <a:gd name="T63" fmla="*/ 9 h 730"/>
              <a:gd name="T64" fmla="*/ 480 w 730"/>
              <a:gd name="T65" fmla="*/ 18 h 730"/>
              <a:gd name="T66" fmla="*/ 514 w 730"/>
              <a:gd name="T67" fmla="*/ 31 h 730"/>
              <a:gd name="T68" fmla="*/ 547 w 730"/>
              <a:gd name="T69" fmla="*/ 49 h 730"/>
              <a:gd name="T70" fmla="*/ 564 w 730"/>
              <a:gd name="T71" fmla="*/ 58 h 730"/>
              <a:gd name="T72" fmla="*/ 594 w 730"/>
              <a:gd name="T73" fmla="*/ 81 h 730"/>
              <a:gd name="T74" fmla="*/ 620 w 730"/>
              <a:gd name="T75" fmla="*/ 105 h 730"/>
              <a:gd name="T76" fmla="*/ 656 w 730"/>
              <a:gd name="T77" fmla="*/ 145 h 730"/>
              <a:gd name="T78" fmla="*/ 692 w 730"/>
              <a:gd name="T79" fmla="*/ 205 h 730"/>
              <a:gd name="T80" fmla="*/ 718 w 730"/>
              <a:gd name="T81" fmla="*/ 270 h 730"/>
              <a:gd name="T82" fmla="*/ 728 w 730"/>
              <a:gd name="T83" fmla="*/ 339 h 730"/>
              <a:gd name="T84" fmla="*/ 727 w 730"/>
              <a:gd name="T85" fmla="*/ 409 h 730"/>
              <a:gd name="T86" fmla="*/ 716 w 730"/>
              <a:gd name="T87" fmla="*/ 462 h 730"/>
              <a:gd name="T88" fmla="*/ 704 w 730"/>
              <a:gd name="T89" fmla="*/ 496 h 730"/>
              <a:gd name="T90" fmla="*/ 689 w 730"/>
              <a:gd name="T91" fmla="*/ 531 h 730"/>
              <a:gd name="T92" fmla="*/ 680 w 730"/>
              <a:gd name="T93" fmla="*/ 547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0" h="730">
                <a:moveTo>
                  <a:pt x="680" y="547"/>
                </a:moveTo>
                <a:lnTo>
                  <a:pt x="680" y="547"/>
                </a:lnTo>
                <a:lnTo>
                  <a:pt x="671" y="564"/>
                </a:lnTo>
                <a:lnTo>
                  <a:pt x="661" y="579"/>
                </a:lnTo>
                <a:lnTo>
                  <a:pt x="649" y="594"/>
                </a:lnTo>
                <a:lnTo>
                  <a:pt x="637" y="607"/>
                </a:lnTo>
                <a:lnTo>
                  <a:pt x="625" y="621"/>
                </a:lnTo>
                <a:lnTo>
                  <a:pt x="613" y="633"/>
                </a:lnTo>
                <a:lnTo>
                  <a:pt x="585" y="655"/>
                </a:lnTo>
                <a:lnTo>
                  <a:pt x="556" y="676"/>
                </a:lnTo>
                <a:lnTo>
                  <a:pt x="525" y="693"/>
                </a:lnTo>
                <a:lnTo>
                  <a:pt x="493" y="706"/>
                </a:lnTo>
                <a:lnTo>
                  <a:pt x="460" y="717"/>
                </a:lnTo>
                <a:lnTo>
                  <a:pt x="426" y="724"/>
                </a:lnTo>
                <a:lnTo>
                  <a:pt x="391" y="729"/>
                </a:lnTo>
                <a:lnTo>
                  <a:pt x="355" y="730"/>
                </a:lnTo>
                <a:lnTo>
                  <a:pt x="321" y="727"/>
                </a:lnTo>
                <a:lnTo>
                  <a:pt x="285" y="721"/>
                </a:lnTo>
                <a:lnTo>
                  <a:pt x="267" y="717"/>
                </a:lnTo>
                <a:lnTo>
                  <a:pt x="250" y="711"/>
                </a:lnTo>
                <a:lnTo>
                  <a:pt x="233" y="705"/>
                </a:lnTo>
                <a:lnTo>
                  <a:pt x="216" y="697"/>
                </a:lnTo>
                <a:lnTo>
                  <a:pt x="200" y="690"/>
                </a:lnTo>
                <a:lnTo>
                  <a:pt x="183" y="681"/>
                </a:lnTo>
                <a:lnTo>
                  <a:pt x="183" y="681"/>
                </a:lnTo>
                <a:lnTo>
                  <a:pt x="167" y="670"/>
                </a:lnTo>
                <a:lnTo>
                  <a:pt x="152" y="660"/>
                </a:lnTo>
                <a:lnTo>
                  <a:pt x="137" y="649"/>
                </a:lnTo>
                <a:lnTo>
                  <a:pt x="123" y="637"/>
                </a:lnTo>
                <a:lnTo>
                  <a:pt x="110" y="625"/>
                </a:lnTo>
                <a:lnTo>
                  <a:pt x="98" y="612"/>
                </a:lnTo>
                <a:lnTo>
                  <a:pt x="75" y="585"/>
                </a:lnTo>
                <a:lnTo>
                  <a:pt x="54" y="556"/>
                </a:lnTo>
                <a:lnTo>
                  <a:pt x="38" y="525"/>
                </a:lnTo>
                <a:lnTo>
                  <a:pt x="24" y="493"/>
                </a:lnTo>
                <a:lnTo>
                  <a:pt x="14" y="459"/>
                </a:lnTo>
                <a:lnTo>
                  <a:pt x="6" y="424"/>
                </a:lnTo>
                <a:lnTo>
                  <a:pt x="2" y="390"/>
                </a:lnTo>
                <a:lnTo>
                  <a:pt x="0" y="355"/>
                </a:lnTo>
                <a:lnTo>
                  <a:pt x="3" y="319"/>
                </a:lnTo>
                <a:lnTo>
                  <a:pt x="9" y="285"/>
                </a:lnTo>
                <a:lnTo>
                  <a:pt x="14" y="267"/>
                </a:lnTo>
                <a:lnTo>
                  <a:pt x="20" y="250"/>
                </a:lnTo>
                <a:lnTo>
                  <a:pt x="26" y="232"/>
                </a:lnTo>
                <a:lnTo>
                  <a:pt x="33" y="216"/>
                </a:lnTo>
                <a:lnTo>
                  <a:pt x="41" y="199"/>
                </a:lnTo>
                <a:lnTo>
                  <a:pt x="50" y="183"/>
                </a:lnTo>
                <a:lnTo>
                  <a:pt x="50" y="183"/>
                </a:lnTo>
                <a:lnTo>
                  <a:pt x="59" y="166"/>
                </a:lnTo>
                <a:lnTo>
                  <a:pt x="69" y="151"/>
                </a:lnTo>
                <a:lnTo>
                  <a:pt x="81" y="136"/>
                </a:lnTo>
                <a:lnTo>
                  <a:pt x="93" y="123"/>
                </a:lnTo>
                <a:lnTo>
                  <a:pt x="105" y="109"/>
                </a:lnTo>
                <a:lnTo>
                  <a:pt x="119" y="97"/>
                </a:lnTo>
                <a:lnTo>
                  <a:pt x="146" y="73"/>
                </a:lnTo>
                <a:lnTo>
                  <a:pt x="174" y="54"/>
                </a:lnTo>
                <a:lnTo>
                  <a:pt x="206" y="37"/>
                </a:lnTo>
                <a:lnTo>
                  <a:pt x="237" y="22"/>
                </a:lnTo>
                <a:lnTo>
                  <a:pt x="271" y="12"/>
                </a:lnTo>
                <a:lnTo>
                  <a:pt x="304" y="4"/>
                </a:lnTo>
                <a:lnTo>
                  <a:pt x="340" y="1"/>
                </a:lnTo>
                <a:lnTo>
                  <a:pt x="375" y="0"/>
                </a:lnTo>
                <a:lnTo>
                  <a:pt x="411" y="3"/>
                </a:lnTo>
                <a:lnTo>
                  <a:pt x="445" y="9"/>
                </a:lnTo>
                <a:lnTo>
                  <a:pt x="463" y="13"/>
                </a:lnTo>
                <a:lnTo>
                  <a:pt x="480" y="18"/>
                </a:lnTo>
                <a:lnTo>
                  <a:pt x="498" y="25"/>
                </a:lnTo>
                <a:lnTo>
                  <a:pt x="514" y="31"/>
                </a:lnTo>
                <a:lnTo>
                  <a:pt x="531" y="40"/>
                </a:lnTo>
                <a:lnTo>
                  <a:pt x="547" y="49"/>
                </a:lnTo>
                <a:lnTo>
                  <a:pt x="547" y="49"/>
                </a:lnTo>
                <a:lnTo>
                  <a:pt x="564" y="58"/>
                </a:lnTo>
                <a:lnTo>
                  <a:pt x="579" y="69"/>
                </a:lnTo>
                <a:lnTo>
                  <a:pt x="594" y="81"/>
                </a:lnTo>
                <a:lnTo>
                  <a:pt x="607" y="91"/>
                </a:lnTo>
                <a:lnTo>
                  <a:pt x="620" y="105"/>
                </a:lnTo>
                <a:lnTo>
                  <a:pt x="632" y="117"/>
                </a:lnTo>
                <a:lnTo>
                  <a:pt x="656" y="145"/>
                </a:lnTo>
                <a:lnTo>
                  <a:pt x="676" y="174"/>
                </a:lnTo>
                <a:lnTo>
                  <a:pt x="692" y="205"/>
                </a:lnTo>
                <a:lnTo>
                  <a:pt x="706" y="237"/>
                </a:lnTo>
                <a:lnTo>
                  <a:pt x="718" y="270"/>
                </a:lnTo>
                <a:lnTo>
                  <a:pt x="725" y="304"/>
                </a:lnTo>
                <a:lnTo>
                  <a:pt x="728" y="339"/>
                </a:lnTo>
                <a:lnTo>
                  <a:pt x="730" y="375"/>
                </a:lnTo>
                <a:lnTo>
                  <a:pt x="727" y="409"/>
                </a:lnTo>
                <a:lnTo>
                  <a:pt x="721" y="445"/>
                </a:lnTo>
                <a:lnTo>
                  <a:pt x="716" y="462"/>
                </a:lnTo>
                <a:lnTo>
                  <a:pt x="710" y="480"/>
                </a:lnTo>
                <a:lnTo>
                  <a:pt x="704" y="496"/>
                </a:lnTo>
                <a:lnTo>
                  <a:pt x="698" y="514"/>
                </a:lnTo>
                <a:lnTo>
                  <a:pt x="689" y="531"/>
                </a:lnTo>
                <a:lnTo>
                  <a:pt x="680" y="547"/>
                </a:lnTo>
                <a:lnTo>
                  <a:pt x="680" y="547"/>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6" name="Freeform 15"/>
          <p:cNvSpPr>
            <a:spLocks/>
          </p:cNvSpPr>
          <p:nvPr/>
        </p:nvSpPr>
        <p:spPr bwMode="auto">
          <a:xfrm>
            <a:off x="5488940" y="2346960"/>
            <a:ext cx="2194560" cy="2580640"/>
          </a:xfrm>
          <a:custGeom>
            <a:avLst/>
            <a:gdLst>
              <a:gd name="T0" fmla="*/ 1135 w 1729"/>
              <a:gd name="T1" fmla="*/ 305 h 2033"/>
              <a:gd name="T2" fmla="*/ 1083 w 1729"/>
              <a:gd name="T3" fmla="*/ 228 h 2033"/>
              <a:gd name="T4" fmla="*/ 1022 w 1729"/>
              <a:gd name="T5" fmla="*/ 162 h 2033"/>
              <a:gd name="T6" fmla="*/ 951 w 1729"/>
              <a:gd name="T7" fmla="*/ 107 h 2033"/>
              <a:gd name="T8" fmla="*/ 875 w 1729"/>
              <a:gd name="T9" fmla="*/ 62 h 2033"/>
              <a:gd name="T10" fmla="*/ 794 w 1729"/>
              <a:gd name="T11" fmla="*/ 29 h 2033"/>
              <a:gd name="T12" fmla="*/ 709 w 1729"/>
              <a:gd name="T13" fmla="*/ 9 h 2033"/>
              <a:gd name="T14" fmla="*/ 622 w 1729"/>
              <a:gd name="T15" fmla="*/ 0 h 2033"/>
              <a:gd name="T16" fmla="*/ 533 w 1729"/>
              <a:gd name="T17" fmla="*/ 5 h 2033"/>
              <a:gd name="T18" fmla="*/ 445 w 1729"/>
              <a:gd name="T19" fmla="*/ 21 h 2033"/>
              <a:gd name="T20" fmla="*/ 360 w 1729"/>
              <a:gd name="T21" fmla="*/ 53 h 2033"/>
              <a:gd name="T22" fmla="*/ 304 w 1729"/>
              <a:gd name="T23" fmla="*/ 81 h 2033"/>
              <a:gd name="T24" fmla="*/ 252 w 1729"/>
              <a:gd name="T25" fmla="*/ 116 h 2033"/>
              <a:gd name="T26" fmla="*/ 183 w 1729"/>
              <a:gd name="T27" fmla="*/ 174 h 2033"/>
              <a:gd name="T28" fmla="*/ 123 w 1729"/>
              <a:gd name="T29" fmla="*/ 242 h 2033"/>
              <a:gd name="T30" fmla="*/ 75 w 1729"/>
              <a:gd name="T31" fmla="*/ 315 h 2033"/>
              <a:gd name="T32" fmla="*/ 39 w 1729"/>
              <a:gd name="T33" fmla="*/ 396 h 2033"/>
              <a:gd name="T34" fmla="*/ 13 w 1729"/>
              <a:gd name="T35" fmla="*/ 480 h 2033"/>
              <a:gd name="T36" fmla="*/ 1 w 1729"/>
              <a:gd name="T37" fmla="*/ 567 h 2033"/>
              <a:gd name="T38" fmla="*/ 1 w 1729"/>
              <a:gd name="T39" fmla="*/ 656 h 2033"/>
              <a:gd name="T40" fmla="*/ 15 w 1729"/>
              <a:gd name="T41" fmla="*/ 744 h 2033"/>
              <a:gd name="T42" fmla="*/ 40 w 1729"/>
              <a:gd name="T43" fmla="*/ 831 h 2033"/>
              <a:gd name="T44" fmla="*/ 81 w 1729"/>
              <a:gd name="T45" fmla="*/ 914 h 2033"/>
              <a:gd name="T46" fmla="*/ 801 w 1729"/>
              <a:gd name="T47" fmla="*/ 1439 h 2033"/>
              <a:gd name="T48" fmla="*/ 893 w 1729"/>
              <a:gd name="T49" fmla="*/ 1445 h 2033"/>
              <a:gd name="T50" fmla="*/ 980 w 1729"/>
              <a:gd name="T51" fmla="*/ 1466 h 2033"/>
              <a:gd name="T52" fmla="*/ 1061 w 1729"/>
              <a:gd name="T53" fmla="*/ 1497 h 2033"/>
              <a:gd name="T54" fmla="*/ 1137 w 1729"/>
              <a:gd name="T55" fmla="*/ 1539 h 2033"/>
              <a:gd name="T56" fmla="*/ 1204 w 1729"/>
              <a:gd name="T57" fmla="*/ 1593 h 2033"/>
              <a:gd name="T58" fmla="*/ 1266 w 1729"/>
              <a:gd name="T59" fmla="*/ 1655 h 2033"/>
              <a:gd name="T60" fmla="*/ 1317 w 1729"/>
              <a:gd name="T61" fmla="*/ 1724 h 2033"/>
              <a:gd name="T62" fmla="*/ 1357 w 1729"/>
              <a:gd name="T63" fmla="*/ 1802 h 2033"/>
              <a:gd name="T64" fmla="*/ 1387 w 1729"/>
              <a:gd name="T65" fmla="*/ 1884 h 2033"/>
              <a:gd name="T66" fmla="*/ 1405 w 1729"/>
              <a:gd name="T67" fmla="*/ 1971 h 2033"/>
              <a:gd name="T68" fmla="*/ 1410 w 1729"/>
              <a:gd name="T69" fmla="*/ 2033 h 2033"/>
              <a:gd name="T70" fmla="*/ 1425 w 1729"/>
              <a:gd name="T71" fmla="*/ 2024 h 2033"/>
              <a:gd name="T72" fmla="*/ 1501 w 1729"/>
              <a:gd name="T73" fmla="*/ 1971 h 2033"/>
              <a:gd name="T74" fmla="*/ 1567 w 1729"/>
              <a:gd name="T75" fmla="*/ 1910 h 2033"/>
              <a:gd name="T76" fmla="*/ 1622 w 1729"/>
              <a:gd name="T77" fmla="*/ 1841 h 2033"/>
              <a:gd name="T78" fmla="*/ 1666 w 1729"/>
              <a:gd name="T79" fmla="*/ 1764 h 2033"/>
              <a:gd name="T80" fmla="*/ 1699 w 1729"/>
              <a:gd name="T81" fmla="*/ 1682 h 2033"/>
              <a:gd name="T82" fmla="*/ 1720 w 1729"/>
              <a:gd name="T83" fmla="*/ 1596 h 2033"/>
              <a:gd name="T84" fmla="*/ 1729 w 1729"/>
              <a:gd name="T85" fmla="*/ 1509 h 2033"/>
              <a:gd name="T86" fmla="*/ 1724 w 1729"/>
              <a:gd name="T87" fmla="*/ 1421 h 2033"/>
              <a:gd name="T88" fmla="*/ 1706 w 1729"/>
              <a:gd name="T89" fmla="*/ 1332 h 2033"/>
              <a:gd name="T90" fmla="*/ 1675 w 1729"/>
              <a:gd name="T91" fmla="*/ 1247 h 2033"/>
              <a:gd name="T92" fmla="*/ 1648 w 1729"/>
              <a:gd name="T93" fmla="*/ 1191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9" h="2033">
                <a:moveTo>
                  <a:pt x="1648" y="1191"/>
                </a:moveTo>
                <a:lnTo>
                  <a:pt x="1135" y="305"/>
                </a:lnTo>
                <a:lnTo>
                  <a:pt x="1135" y="305"/>
                </a:lnTo>
                <a:lnTo>
                  <a:pt x="1119" y="278"/>
                </a:lnTo>
                <a:lnTo>
                  <a:pt x="1102" y="252"/>
                </a:lnTo>
                <a:lnTo>
                  <a:pt x="1083" y="228"/>
                </a:lnTo>
                <a:lnTo>
                  <a:pt x="1064" y="204"/>
                </a:lnTo>
                <a:lnTo>
                  <a:pt x="1043" y="183"/>
                </a:lnTo>
                <a:lnTo>
                  <a:pt x="1022" y="162"/>
                </a:lnTo>
                <a:lnTo>
                  <a:pt x="999" y="141"/>
                </a:lnTo>
                <a:lnTo>
                  <a:pt x="975" y="123"/>
                </a:lnTo>
                <a:lnTo>
                  <a:pt x="951" y="107"/>
                </a:lnTo>
                <a:lnTo>
                  <a:pt x="927" y="90"/>
                </a:lnTo>
                <a:lnTo>
                  <a:pt x="902" y="75"/>
                </a:lnTo>
                <a:lnTo>
                  <a:pt x="875" y="62"/>
                </a:lnTo>
                <a:lnTo>
                  <a:pt x="849" y="50"/>
                </a:lnTo>
                <a:lnTo>
                  <a:pt x="821" y="39"/>
                </a:lnTo>
                <a:lnTo>
                  <a:pt x="794" y="29"/>
                </a:lnTo>
                <a:lnTo>
                  <a:pt x="765" y="21"/>
                </a:lnTo>
                <a:lnTo>
                  <a:pt x="737" y="14"/>
                </a:lnTo>
                <a:lnTo>
                  <a:pt x="709" y="9"/>
                </a:lnTo>
                <a:lnTo>
                  <a:pt x="680" y="5"/>
                </a:lnTo>
                <a:lnTo>
                  <a:pt x="650" y="2"/>
                </a:lnTo>
                <a:lnTo>
                  <a:pt x="622" y="0"/>
                </a:lnTo>
                <a:lnTo>
                  <a:pt x="592" y="0"/>
                </a:lnTo>
                <a:lnTo>
                  <a:pt x="562" y="2"/>
                </a:lnTo>
                <a:lnTo>
                  <a:pt x="533" y="5"/>
                </a:lnTo>
                <a:lnTo>
                  <a:pt x="503" y="9"/>
                </a:lnTo>
                <a:lnTo>
                  <a:pt x="473" y="15"/>
                </a:lnTo>
                <a:lnTo>
                  <a:pt x="445" y="21"/>
                </a:lnTo>
                <a:lnTo>
                  <a:pt x="416" y="30"/>
                </a:lnTo>
                <a:lnTo>
                  <a:pt x="388" y="41"/>
                </a:lnTo>
                <a:lnTo>
                  <a:pt x="360" y="53"/>
                </a:lnTo>
                <a:lnTo>
                  <a:pt x="331" y="66"/>
                </a:lnTo>
                <a:lnTo>
                  <a:pt x="304" y="81"/>
                </a:lnTo>
                <a:lnTo>
                  <a:pt x="304" y="81"/>
                </a:lnTo>
                <a:lnTo>
                  <a:pt x="304" y="81"/>
                </a:lnTo>
                <a:lnTo>
                  <a:pt x="277" y="98"/>
                </a:lnTo>
                <a:lnTo>
                  <a:pt x="252" y="116"/>
                </a:lnTo>
                <a:lnTo>
                  <a:pt x="228" y="134"/>
                </a:lnTo>
                <a:lnTo>
                  <a:pt x="204" y="153"/>
                </a:lnTo>
                <a:lnTo>
                  <a:pt x="183" y="174"/>
                </a:lnTo>
                <a:lnTo>
                  <a:pt x="162" y="195"/>
                </a:lnTo>
                <a:lnTo>
                  <a:pt x="142" y="218"/>
                </a:lnTo>
                <a:lnTo>
                  <a:pt x="123" y="242"/>
                </a:lnTo>
                <a:lnTo>
                  <a:pt x="106" y="266"/>
                </a:lnTo>
                <a:lnTo>
                  <a:pt x="90" y="290"/>
                </a:lnTo>
                <a:lnTo>
                  <a:pt x="75" y="315"/>
                </a:lnTo>
                <a:lnTo>
                  <a:pt x="61" y="342"/>
                </a:lnTo>
                <a:lnTo>
                  <a:pt x="49" y="369"/>
                </a:lnTo>
                <a:lnTo>
                  <a:pt x="39" y="396"/>
                </a:lnTo>
                <a:lnTo>
                  <a:pt x="28" y="423"/>
                </a:lnTo>
                <a:lnTo>
                  <a:pt x="21" y="452"/>
                </a:lnTo>
                <a:lnTo>
                  <a:pt x="13" y="480"/>
                </a:lnTo>
                <a:lnTo>
                  <a:pt x="9" y="509"/>
                </a:lnTo>
                <a:lnTo>
                  <a:pt x="4" y="539"/>
                </a:lnTo>
                <a:lnTo>
                  <a:pt x="1" y="567"/>
                </a:lnTo>
                <a:lnTo>
                  <a:pt x="0" y="597"/>
                </a:lnTo>
                <a:lnTo>
                  <a:pt x="0" y="626"/>
                </a:lnTo>
                <a:lnTo>
                  <a:pt x="1" y="656"/>
                </a:lnTo>
                <a:lnTo>
                  <a:pt x="4" y="686"/>
                </a:lnTo>
                <a:lnTo>
                  <a:pt x="9" y="714"/>
                </a:lnTo>
                <a:lnTo>
                  <a:pt x="15" y="744"/>
                </a:lnTo>
                <a:lnTo>
                  <a:pt x="22" y="773"/>
                </a:lnTo>
                <a:lnTo>
                  <a:pt x="30" y="801"/>
                </a:lnTo>
                <a:lnTo>
                  <a:pt x="40" y="831"/>
                </a:lnTo>
                <a:lnTo>
                  <a:pt x="52" y="858"/>
                </a:lnTo>
                <a:lnTo>
                  <a:pt x="66" y="887"/>
                </a:lnTo>
                <a:lnTo>
                  <a:pt x="81" y="914"/>
                </a:lnTo>
                <a:lnTo>
                  <a:pt x="383" y="1439"/>
                </a:lnTo>
                <a:lnTo>
                  <a:pt x="801" y="1439"/>
                </a:lnTo>
                <a:lnTo>
                  <a:pt x="801" y="1439"/>
                </a:lnTo>
                <a:lnTo>
                  <a:pt x="831" y="1439"/>
                </a:lnTo>
                <a:lnTo>
                  <a:pt x="863" y="1442"/>
                </a:lnTo>
                <a:lnTo>
                  <a:pt x="893" y="1445"/>
                </a:lnTo>
                <a:lnTo>
                  <a:pt x="921" y="1451"/>
                </a:lnTo>
                <a:lnTo>
                  <a:pt x="951" y="1457"/>
                </a:lnTo>
                <a:lnTo>
                  <a:pt x="980" y="1466"/>
                </a:lnTo>
                <a:lnTo>
                  <a:pt x="1007" y="1475"/>
                </a:lnTo>
                <a:lnTo>
                  <a:pt x="1034" y="1485"/>
                </a:lnTo>
                <a:lnTo>
                  <a:pt x="1061" y="1497"/>
                </a:lnTo>
                <a:lnTo>
                  <a:pt x="1086" y="1511"/>
                </a:lnTo>
                <a:lnTo>
                  <a:pt x="1111" y="1524"/>
                </a:lnTo>
                <a:lnTo>
                  <a:pt x="1137" y="1539"/>
                </a:lnTo>
                <a:lnTo>
                  <a:pt x="1159" y="1556"/>
                </a:lnTo>
                <a:lnTo>
                  <a:pt x="1183" y="1574"/>
                </a:lnTo>
                <a:lnTo>
                  <a:pt x="1204" y="1593"/>
                </a:lnTo>
                <a:lnTo>
                  <a:pt x="1225" y="1613"/>
                </a:lnTo>
                <a:lnTo>
                  <a:pt x="1246" y="1632"/>
                </a:lnTo>
                <a:lnTo>
                  <a:pt x="1266" y="1655"/>
                </a:lnTo>
                <a:lnTo>
                  <a:pt x="1284" y="1677"/>
                </a:lnTo>
                <a:lnTo>
                  <a:pt x="1300" y="1700"/>
                </a:lnTo>
                <a:lnTo>
                  <a:pt x="1317" y="1724"/>
                </a:lnTo>
                <a:lnTo>
                  <a:pt x="1332" y="1749"/>
                </a:lnTo>
                <a:lnTo>
                  <a:pt x="1345" y="1775"/>
                </a:lnTo>
                <a:lnTo>
                  <a:pt x="1357" y="1802"/>
                </a:lnTo>
                <a:lnTo>
                  <a:pt x="1369" y="1827"/>
                </a:lnTo>
                <a:lnTo>
                  <a:pt x="1378" y="1856"/>
                </a:lnTo>
                <a:lnTo>
                  <a:pt x="1387" y="1884"/>
                </a:lnTo>
                <a:lnTo>
                  <a:pt x="1395" y="1913"/>
                </a:lnTo>
                <a:lnTo>
                  <a:pt x="1401" y="1941"/>
                </a:lnTo>
                <a:lnTo>
                  <a:pt x="1405" y="1971"/>
                </a:lnTo>
                <a:lnTo>
                  <a:pt x="1408" y="2001"/>
                </a:lnTo>
                <a:lnTo>
                  <a:pt x="1410" y="2033"/>
                </a:lnTo>
                <a:lnTo>
                  <a:pt x="1410" y="2033"/>
                </a:lnTo>
                <a:lnTo>
                  <a:pt x="1425" y="2024"/>
                </a:lnTo>
                <a:lnTo>
                  <a:pt x="1425" y="2024"/>
                </a:lnTo>
                <a:lnTo>
                  <a:pt x="1425" y="2024"/>
                </a:lnTo>
                <a:lnTo>
                  <a:pt x="1450" y="2007"/>
                </a:lnTo>
                <a:lnTo>
                  <a:pt x="1477" y="1991"/>
                </a:lnTo>
                <a:lnTo>
                  <a:pt x="1501" y="1971"/>
                </a:lnTo>
                <a:lnTo>
                  <a:pt x="1523" y="1952"/>
                </a:lnTo>
                <a:lnTo>
                  <a:pt x="1546" y="1932"/>
                </a:lnTo>
                <a:lnTo>
                  <a:pt x="1567" y="1910"/>
                </a:lnTo>
                <a:lnTo>
                  <a:pt x="1586" y="1887"/>
                </a:lnTo>
                <a:lnTo>
                  <a:pt x="1604" y="1865"/>
                </a:lnTo>
                <a:lnTo>
                  <a:pt x="1622" y="1841"/>
                </a:lnTo>
                <a:lnTo>
                  <a:pt x="1639" y="1815"/>
                </a:lnTo>
                <a:lnTo>
                  <a:pt x="1652" y="1790"/>
                </a:lnTo>
                <a:lnTo>
                  <a:pt x="1666" y="1764"/>
                </a:lnTo>
                <a:lnTo>
                  <a:pt x="1678" y="1737"/>
                </a:lnTo>
                <a:lnTo>
                  <a:pt x="1690" y="1710"/>
                </a:lnTo>
                <a:lnTo>
                  <a:pt x="1699" y="1682"/>
                </a:lnTo>
                <a:lnTo>
                  <a:pt x="1708" y="1653"/>
                </a:lnTo>
                <a:lnTo>
                  <a:pt x="1714" y="1625"/>
                </a:lnTo>
                <a:lnTo>
                  <a:pt x="1720" y="1596"/>
                </a:lnTo>
                <a:lnTo>
                  <a:pt x="1724" y="1568"/>
                </a:lnTo>
                <a:lnTo>
                  <a:pt x="1727" y="1538"/>
                </a:lnTo>
                <a:lnTo>
                  <a:pt x="1729" y="1509"/>
                </a:lnTo>
                <a:lnTo>
                  <a:pt x="1729" y="1479"/>
                </a:lnTo>
                <a:lnTo>
                  <a:pt x="1727" y="1449"/>
                </a:lnTo>
                <a:lnTo>
                  <a:pt x="1724" y="1421"/>
                </a:lnTo>
                <a:lnTo>
                  <a:pt x="1720" y="1391"/>
                </a:lnTo>
                <a:lnTo>
                  <a:pt x="1714" y="1362"/>
                </a:lnTo>
                <a:lnTo>
                  <a:pt x="1706" y="1332"/>
                </a:lnTo>
                <a:lnTo>
                  <a:pt x="1697" y="1304"/>
                </a:lnTo>
                <a:lnTo>
                  <a:pt x="1687" y="1275"/>
                </a:lnTo>
                <a:lnTo>
                  <a:pt x="1675" y="1247"/>
                </a:lnTo>
                <a:lnTo>
                  <a:pt x="1661" y="1218"/>
                </a:lnTo>
                <a:lnTo>
                  <a:pt x="1648" y="1191"/>
                </a:lnTo>
                <a:lnTo>
                  <a:pt x="1648" y="1191"/>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7" name="Freeform 16"/>
          <p:cNvSpPr>
            <a:spLocks/>
          </p:cNvSpPr>
          <p:nvPr/>
        </p:nvSpPr>
        <p:spPr bwMode="auto">
          <a:xfrm>
            <a:off x="5976621" y="4173222"/>
            <a:ext cx="1303021" cy="845821"/>
          </a:xfrm>
          <a:custGeom>
            <a:avLst/>
            <a:gdLst>
              <a:gd name="T0" fmla="*/ 0 w 1027"/>
              <a:gd name="T1" fmla="*/ 0 h 666"/>
              <a:gd name="T2" fmla="*/ 209 w 1027"/>
              <a:gd name="T3" fmla="*/ 363 h 666"/>
              <a:gd name="T4" fmla="*/ 243 w 1027"/>
              <a:gd name="T5" fmla="*/ 414 h 666"/>
              <a:gd name="T6" fmla="*/ 281 w 1027"/>
              <a:gd name="T7" fmla="*/ 460 h 666"/>
              <a:gd name="T8" fmla="*/ 321 w 1027"/>
              <a:gd name="T9" fmla="*/ 502 h 666"/>
              <a:gd name="T10" fmla="*/ 366 w 1027"/>
              <a:gd name="T11" fmla="*/ 541 h 666"/>
              <a:gd name="T12" fmla="*/ 414 w 1027"/>
              <a:gd name="T13" fmla="*/ 574 h 666"/>
              <a:gd name="T14" fmla="*/ 465 w 1027"/>
              <a:gd name="T15" fmla="*/ 601 h 666"/>
              <a:gd name="T16" fmla="*/ 517 w 1027"/>
              <a:gd name="T17" fmla="*/ 625 h 666"/>
              <a:gd name="T18" fmla="*/ 571 w 1027"/>
              <a:gd name="T19" fmla="*/ 643 h 666"/>
              <a:gd name="T20" fmla="*/ 628 w 1027"/>
              <a:gd name="T21" fmla="*/ 657 h 666"/>
              <a:gd name="T22" fmla="*/ 685 w 1027"/>
              <a:gd name="T23" fmla="*/ 664 h 666"/>
              <a:gd name="T24" fmla="*/ 743 w 1027"/>
              <a:gd name="T25" fmla="*/ 666 h 666"/>
              <a:gd name="T26" fmla="*/ 800 w 1027"/>
              <a:gd name="T27" fmla="*/ 663 h 666"/>
              <a:gd name="T28" fmla="*/ 859 w 1027"/>
              <a:gd name="T29" fmla="*/ 654 h 666"/>
              <a:gd name="T30" fmla="*/ 916 w 1027"/>
              <a:gd name="T31" fmla="*/ 640 h 666"/>
              <a:gd name="T32" fmla="*/ 973 w 1027"/>
              <a:gd name="T33" fmla="*/ 619 h 666"/>
              <a:gd name="T34" fmla="*/ 1027 w 1027"/>
              <a:gd name="T35" fmla="*/ 594 h 666"/>
              <a:gd name="T36" fmla="*/ 1025 w 1027"/>
              <a:gd name="T37" fmla="*/ 562 h 666"/>
              <a:gd name="T38" fmla="*/ 1018 w 1027"/>
              <a:gd name="T39" fmla="*/ 502 h 666"/>
              <a:gd name="T40" fmla="*/ 1004 w 1027"/>
              <a:gd name="T41" fmla="*/ 445 h 666"/>
              <a:gd name="T42" fmla="*/ 986 w 1027"/>
              <a:gd name="T43" fmla="*/ 388 h 666"/>
              <a:gd name="T44" fmla="*/ 962 w 1027"/>
              <a:gd name="T45" fmla="*/ 336 h 666"/>
              <a:gd name="T46" fmla="*/ 934 w 1027"/>
              <a:gd name="T47" fmla="*/ 285 h 666"/>
              <a:gd name="T48" fmla="*/ 901 w 1027"/>
              <a:gd name="T49" fmla="*/ 238 h 666"/>
              <a:gd name="T50" fmla="*/ 863 w 1027"/>
              <a:gd name="T51" fmla="*/ 193 h 666"/>
              <a:gd name="T52" fmla="*/ 821 w 1027"/>
              <a:gd name="T53" fmla="*/ 154 h 666"/>
              <a:gd name="T54" fmla="*/ 776 w 1027"/>
              <a:gd name="T55" fmla="*/ 117 h 666"/>
              <a:gd name="T56" fmla="*/ 728 w 1027"/>
              <a:gd name="T57" fmla="*/ 85 h 666"/>
              <a:gd name="T58" fmla="*/ 678 w 1027"/>
              <a:gd name="T59" fmla="*/ 58 h 666"/>
              <a:gd name="T60" fmla="*/ 624 w 1027"/>
              <a:gd name="T61" fmla="*/ 36 h 666"/>
              <a:gd name="T62" fmla="*/ 568 w 1027"/>
              <a:gd name="T63" fmla="*/ 18 h 666"/>
              <a:gd name="T64" fmla="*/ 510 w 1027"/>
              <a:gd name="T65" fmla="*/ 6 h 666"/>
              <a:gd name="T66" fmla="*/ 448 w 1027"/>
              <a:gd name="T67" fmla="*/ 0 h 666"/>
              <a:gd name="T68" fmla="*/ 418 w 1027"/>
              <a:gd name="T6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7" h="666">
                <a:moveTo>
                  <a:pt x="418" y="0"/>
                </a:moveTo>
                <a:lnTo>
                  <a:pt x="0" y="0"/>
                </a:lnTo>
                <a:lnTo>
                  <a:pt x="209" y="363"/>
                </a:lnTo>
                <a:lnTo>
                  <a:pt x="209" y="363"/>
                </a:lnTo>
                <a:lnTo>
                  <a:pt x="225" y="388"/>
                </a:lnTo>
                <a:lnTo>
                  <a:pt x="243" y="414"/>
                </a:lnTo>
                <a:lnTo>
                  <a:pt x="261" y="438"/>
                </a:lnTo>
                <a:lnTo>
                  <a:pt x="281" y="460"/>
                </a:lnTo>
                <a:lnTo>
                  <a:pt x="300" y="483"/>
                </a:lnTo>
                <a:lnTo>
                  <a:pt x="321" y="502"/>
                </a:lnTo>
                <a:lnTo>
                  <a:pt x="343" y="522"/>
                </a:lnTo>
                <a:lnTo>
                  <a:pt x="366" y="541"/>
                </a:lnTo>
                <a:lnTo>
                  <a:pt x="390" y="558"/>
                </a:lnTo>
                <a:lnTo>
                  <a:pt x="414" y="574"/>
                </a:lnTo>
                <a:lnTo>
                  <a:pt x="439" y="588"/>
                </a:lnTo>
                <a:lnTo>
                  <a:pt x="465" y="601"/>
                </a:lnTo>
                <a:lnTo>
                  <a:pt x="490" y="615"/>
                </a:lnTo>
                <a:lnTo>
                  <a:pt x="517" y="625"/>
                </a:lnTo>
                <a:lnTo>
                  <a:pt x="544" y="634"/>
                </a:lnTo>
                <a:lnTo>
                  <a:pt x="571" y="643"/>
                </a:lnTo>
                <a:lnTo>
                  <a:pt x="600" y="651"/>
                </a:lnTo>
                <a:lnTo>
                  <a:pt x="628" y="657"/>
                </a:lnTo>
                <a:lnTo>
                  <a:pt x="657" y="661"/>
                </a:lnTo>
                <a:lnTo>
                  <a:pt x="685" y="664"/>
                </a:lnTo>
                <a:lnTo>
                  <a:pt x="713" y="666"/>
                </a:lnTo>
                <a:lnTo>
                  <a:pt x="743" y="666"/>
                </a:lnTo>
                <a:lnTo>
                  <a:pt x="772" y="666"/>
                </a:lnTo>
                <a:lnTo>
                  <a:pt x="800" y="663"/>
                </a:lnTo>
                <a:lnTo>
                  <a:pt x="830" y="660"/>
                </a:lnTo>
                <a:lnTo>
                  <a:pt x="859" y="654"/>
                </a:lnTo>
                <a:lnTo>
                  <a:pt x="887" y="648"/>
                </a:lnTo>
                <a:lnTo>
                  <a:pt x="916" y="640"/>
                </a:lnTo>
                <a:lnTo>
                  <a:pt x="944" y="630"/>
                </a:lnTo>
                <a:lnTo>
                  <a:pt x="973" y="619"/>
                </a:lnTo>
                <a:lnTo>
                  <a:pt x="1000" y="607"/>
                </a:lnTo>
                <a:lnTo>
                  <a:pt x="1027" y="594"/>
                </a:lnTo>
                <a:lnTo>
                  <a:pt x="1027" y="594"/>
                </a:lnTo>
                <a:lnTo>
                  <a:pt x="1025" y="562"/>
                </a:lnTo>
                <a:lnTo>
                  <a:pt x="1022" y="532"/>
                </a:lnTo>
                <a:lnTo>
                  <a:pt x="1018" y="502"/>
                </a:lnTo>
                <a:lnTo>
                  <a:pt x="1012" y="474"/>
                </a:lnTo>
                <a:lnTo>
                  <a:pt x="1004" y="445"/>
                </a:lnTo>
                <a:lnTo>
                  <a:pt x="995" y="417"/>
                </a:lnTo>
                <a:lnTo>
                  <a:pt x="986" y="388"/>
                </a:lnTo>
                <a:lnTo>
                  <a:pt x="974" y="363"/>
                </a:lnTo>
                <a:lnTo>
                  <a:pt x="962" y="336"/>
                </a:lnTo>
                <a:lnTo>
                  <a:pt x="949" y="310"/>
                </a:lnTo>
                <a:lnTo>
                  <a:pt x="934" y="285"/>
                </a:lnTo>
                <a:lnTo>
                  <a:pt x="917" y="261"/>
                </a:lnTo>
                <a:lnTo>
                  <a:pt x="901" y="238"/>
                </a:lnTo>
                <a:lnTo>
                  <a:pt x="883" y="216"/>
                </a:lnTo>
                <a:lnTo>
                  <a:pt x="863" y="193"/>
                </a:lnTo>
                <a:lnTo>
                  <a:pt x="842" y="174"/>
                </a:lnTo>
                <a:lnTo>
                  <a:pt x="821" y="154"/>
                </a:lnTo>
                <a:lnTo>
                  <a:pt x="800" y="135"/>
                </a:lnTo>
                <a:lnTo>
                  <a:pt x="776" y="117"/>
                </a:lnTo>
                <a:lnTo>
                  <a:pt x="754" y="100"/>
                </a:lnTo>
                <a:lnTo>
                  <a:pt x="728" y="85"/>
                </a:lnTo>
                <a:lnTo>
                  <a:pt x="703" y="72"/>
                </a:lnTo>
                <a:lnTo>
                  <a:pt x="678" y="58"/>
                </a:lnTo>
                <a:lnTo>
                  <a:pt x="651" y="46"/>
                </a:lnTo>
                <a:lnTo>
                  <a:pt x="624" y="36"/>
                </a:lnTo>
                <a:lnTo>
                  <a:pt x="597" y="27"/>
                </a:lnTo>
                <a:lnTo>
                  <a:pt x="568" y="18"/>
                </a:lnTo>
                <a:lnTo>
                  <a:pt x="538" y="12"/>
                </a:lnTo>
                <a:lnTo>
                  <a:pt x="510" y="6"/>
                </a:lnTo>
                <a:lnTo>
                  <a:pt x="480" y="3"/>
                </a:lnTo>
                <a:lnTo>
                  <a:pt x="448" y="0"/>
                </a:lnTo>
                <a:lnTo>
                  <a:pt x="418" y="0"/>
                </a:lnTo>
                <a:lnTo>
                  <a:pt x="418" y="0"/>
                </a:lnTo>
                <a:close/>
              </a:path>
            </a:pathLst>
          </a:custGeom>
          <a:solidFill>
            <a:schemeClr val="accent6"/>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8" name="Freeform 17"/>
          <p:cNvSpPr>
            <a:spLocks/>
          </p:cNvSpPr>
          <p:nvPr/>
        </p:nvSpPr>
        <p:spPr bwMode="auto">
          <a:xfrm>
            <a:off x="5773422" y="2611121"/>
            <a:ext cx="924560" cy="929640"/>
          </a:xfrm>
          <a:custGeom>
            <a:avLst/>
            <a:gdLst>
              <a:gd name="T0" fmla="*/ 680 w 730"/>
              <a:gd name="T1" fmla="*/ 183 h 730"/>
              <a:gd name="T2" fmla="*/ 697 w 730"/>
              <a:gd name="T3" fmla="*/ 216 h 730"/>
              <a:gd name="T4" fmla="*/ 710 w 730"/>
              <a:gd name="T5" fmla="*/ 250 h 730"/>
              <a:gd name="T6" fmla="*/ 721 w 730"/>
              <a:gd name="T7" fmla="*/ 285 h 730"/>
              <a:gd name="T8" fmla="*/ 730 w 730"/>
              <a:gd name="T9" fmla="*/ 355 h 730"/>
              <a:gd name="T10" fmla="*/ 724 w 730"/>
              <a:gd name="T11" fmla="*/ 424 h 730"/>
              <a:gd name="T12" fmla="*/ 706 w 730"/>
              <a:gd name="T13" fmla="*/ 493 h 730"/>
              <a:gd name="T14" fmla="*/ 676 w 730"/>
              <a:gd name="T15" fmla="*/ 556 h 730"/>
              <a:gd name="T16" fmla="*/ 632 w 730"/>
              <a:gd name="T17" fmla="*/ 612 h 730"/>
              <a:gd name="T18" fmla="*/ 607 w 730"/>
              <a:gd name="T19" fmla="*/ 637 h 730"/>
              <a:gd name="T20" fmla="*/ 578 w 730"/>
              <a:gd name="T21" fmla="*/ 660 h 730"/>
              <a:gd name="T22" fmla="*/ 547 w 730"/>
              <a:gd name="T23" fmla="*/ 681 h 730"/>
              <a:gd name="T24" fmla="*/ 530 w 730"/>
              <a:gd name="T25" fmla="*/ 690 h 730"/>
              <a:gd name="T26" fmla="*/ 497 w 730"/>
              <a:gd name="T27" fmla="*/ 705 h 730"/>
              <a:gd name="T28" fmla="*/ 463 w 730"/>
              <a:gd name="T29" fmla="*/ 717 h 730"/>
              <a:gd name="T30" fmla="*/ 409 w 730"/>
              <a:gd name="T31" fmla="*/ 727 h 730"/>
              <a:gd name="T32" fmla="*/ 339 w 730"/>
              <a:gd name="T33" fmla="*/ 729 h 730"/>
              <a:gd name="T34" fmla="*/ 270 w 730"/>
              <a:gd name="T35" fmla="*/ 717 h 730"/>
              <a:gd name="T36" fmla="*/ 205 w 730"/>
              <a:gd name="T37" fmla="*/ 693 h 730"/>
              <a:gd name="T38" fmla="*/ 145 w 730"/>
              <a:gd name="T39" fmla="*/ 655 h 730"/>
              <a:gd name="T40" fmla="*/ 105 w 730"/>
              <a:gd name="T41" fmla="*/ 621 h 730"/>
              <a:gd name="T42" fmla="*/ 81 w 730"/>
              <a:gd name="T43" fmla="*/ 594 h 730"/>
              <a:gd name="T44" fmla="*/ 59 w 730"/>
              <a:gd name="T45" fmla="*/ 564 h 730"/>
              <a:gd name="T46" fmla="*/ 50 w 730"/>
              <a:gd name="T47" fmla="*/ 547 h 730"/>
              <a:gd name="T48" fmla="*/ 32 w 730"/>
              <a:gd name="T49" fmla="*/ 514 h 730"/>
              <a:gd name="T50" fmla="*/ 20 w 730"/>
              <a:gd name="T51" fmla="*/ 480 h 730"/>
              <a:gd name="T52" fmla="*/ 9 w 730"/>
              <a:gd name="T53" fmla="*/ 445 h 730"/>
              <a:gd name="T54" fmla="*/ 0 w 730"/>
              <a:gd name="T55" fmla="*/ 375 h 730"/>
              <a:gd name="T56" fmla="*/ 5 w 730"/>
              <a:gd name="T57" fmla="*/ 304 h 730"/>
              <a:gd name="T58" fmla="*/ 24 w 730"/>
              <a:gd name="T59" fmla="*/ 237 h 730"/>
              <a:gd name="T60" fmla="*/ 54 w 730"/>
              <a:gd name="T61" fmla="*/ 174 h 730"/>
              <a:gd name="T62" fmla="*/ 98 w 730"/>
              <a:gd name="T63" fmla="*/ 117 h 730"/>
              <a:gd name="T64" fmla="*/ 123 w 730"/>
              <a:gd name="T65" fmla="*/ 91 h 730"/>
              <a:gd name="T66" fmla="*/ 151 w 730"/>
              <a:gd name="T67" fmla="*/ 69 h 730"/>
              <a:gd name="T68" fmla="*/ 183 w 730"/>
              <a:gd name="T69" fmla="*/ 49 h 730"/>
              <a:gd name="T70" fmla="*/ 199 w 730"/>
              <a:gd name="T71" fmla="*/ 40 h 730"/>
              <a:gd name="T72" fmla="*/ 232 w 730"/>
              <a:gd name="T73" fmla="*/ 25 h 730"/>
              <a:gd name="T74" fmla="*/ 267 w 730"/>
              <a:gd name="T75" fmla="*/ 13 h 730"/>
              <a:gd name="T76" fmla="*/ 319 w 730"/>
              <a:gd name="T77" fmla="*/ 3 h 730"/>
              <a:gd name="T78" fmla="*/ 390 w 730"/>
              <a:gd name="T79" fmla="*/ 1 h 730"/>
              <a:gd name="T80" fmla="*/ 459 w 730"/>
              <a:gd name="T81" fmla="*/ 12 h 730"/>
              <a:gd name="T82" fmla="*/ 524 w 730"/>
              <a:gd name="T83" fmla="*/ 37 h 730"/>
              <a:gd name="T84" fmla="*/ 584 w 730"/>
              <a:gd name="T85" fmla="*/ 73 h 730"/>
              <a:gd name="T86" fmla="*/ 625 w 730"/>
              <a:gd name="T87" fmla="*/ 109 h 730"/>
              <a:gd name="T88" fmla="*/ 649 w 730"/>
              <a:gd name="T89" fmla="*/ 136 h 730"/>
              <a:gd name="T90" fmla="*/ 671 w 730"/>
              <a:gd name="T91" fmla="*/ 166 h 730"/>
              <a:gd name="T92" fmla="*/ 680 w 730"/>
              <a:gd name="T93" fmla="*/ 18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30" h="730">
                <a:moveTo>
                  <a:pt x="680" y="183"/>
                </a:moveTo>
                <a:lnTo>
                  <a:pt x="680" y="183"/>
                </a:lnTo>
                <a:lnTo>
                  <a:pt x="689" y="199"/>
                </a:lnTo>
                <a:lnTo>
                  <a:pt x="697" y="216"/>
                </a:lnTo>
                <a:lnTo>
                  <a:pt x="704" y="232"/>
                </a:lnTo>
                <a:lnTo>
                  <a:pt x="710" y="250"/>
                </a:lnTo>
                <a:lnTo>
                  <a:pt x="716" y="267"/>
                </a:lnTo>
                <a:lnTo>
                  <a:pt x="721" y="285"/>
                </a:lnTo>
                <a:lnTo>
                  <a:pt x="727" y="319"/>
                </a:lnTo>
                <a:lnTo>
                  <a:pt x="730" y="355"/>
                </a:lnTo>
                <a:lnTo>
                  <a:pt x="728" y="390"/>
                </a:lnTo>
                <a:lnTo>
                  <a:pt x="724" y="424"/>
                </a:lnTo>
                <a:lnTo>
                  <a:pt x="716" y="459"/>
                </a:lnTo>
                <a:lnTo>
                  <a:pt x="706" y="493"/>
                </a:lnTo>
                <a:lnTo>
                  <a:pt x="692" y="525"/>
                </a:lnTo>
                <a:lnTo>
                  <a:pt x="676" y="556"/>
                </a:lnTo>
                <a:lnTo>
                  <a:pt x="655" y="585"/>
                </a:lnTo>
                <a:lnTo>
                  <a:pt x="632" y="612"/>
                </a:lnTo>
                <a:lnTo>
                  <a:pt x="620" y="625"/>
                </a:lnTo>
                <a:lnTo>
                  <a:pt x="607" y="637"/>
                </a:lnTo>
                <a:lnTo>
                  <a:pt x="593" y="649"/>
                </a:lnTo>
                <a:lnTo>
                  <a:pt x="578" y="660"/>
                </a:lnTo>
                <a:lnTo>
                  <a:pt x="563" y="670"/>
                </a:lnTo>
                <a:lnTo>
                  <a:pt x="547" y="681"/>
                </a:lnTo>
                <a:lnTo>
                  <a:pt x="547" y="681"/>
                </a:lnTo>
                <a:lnTo>
                  <a:pt x="530" y="690"/>
                </a:lnTo>
                <a:lnTo>
                  <a:pt x="514" y="697"/>
                </a:lnTo>
                <a:lnTo>
                  <a:pt x="497" y="705"/>
                </a:lnTo>
                <a:lnTo>
                  <a:pt x="480" y="711"/>
                </a:lnTo>
                <a:lnTo>
                  <a:pt x="463" y="717"/>
                </a:lnTo>
                <a:lnTo>
                  <a:pt x="445" y="721"/>
                </a:lnTo>
                <a:lnTo>
                  <a:pt x="409" y="727"/>
                </a:lnTo>
                <a:lnTo>
                  <a:pt x="375" y="730"/>
                </a:lnTo>
                <a:lnTo>
                  <a:pt x="339" y="729"/>
                </a:lnTo>
                <a:lnTo>
                  <a:pt x="304" y="724"/>
                </a:lnTo>
                <a:lnTo>
                  <a:pt x="270" y="717"/>
                </a:lnTo>
                <a:lnTo>
                  <a:pt x="237" y="706"/>
                </a:lnTo>
                <a:lnTo>
                  <a:pt x="205" y="693"/>
                </a:lnTo>
                <a:lnTo>
                  <a:pt x="174" y="676"/>
                </a:lnTo>
                <a:lnTo>
                  <a:pt x="145" y="655"/>
                </a:lnTo>
                <a:lnTo>
                  <a:pt x="117" y="633"/>
                </a:lnTo>
                <a:lnTo>
                  <a:pt x="105" y="621"/>
                </a:lnTo>
                <a:lnTo>
                  <a:pt x="93" y="607"/>
                </a:lnTo>
                <a:lnTo>
                  <a:pt x="81" y="594"/>
                </a:lnTo>
                <a:lnTo>
                  <a:pt x="69" y="579"/>
                </a:lnTo>
                <a:lnTo>
                  <a:pt x="59" y="564"/>
                </a:lnTo>
                <a:lnTo>
                  <a:pt x="50" y="547"/>
                </a:lnTo>
                <a:lnTo>
                  <a:pt x="50" y="547"/>
                </a:lnTo>
                <a:lnTo>
                  <a:pt x="41" y="531"/>
                </a:lnTo>
                <a:lnTo>
                  <a:pt x="32" y="514"/>
                </a:lnTo>
                <a:lnTo>
                  <a:pt x="26" y="496"/>
                </a:lnTo>
                <a:lnTo>
                  <a:pt x="20" y="480"/>
                </a:lnTo>
                <a:lnTo>
                  <a:pt x="14" y="462"/>
                </a:lnTo>
                <a:lnTo>
                  <a:pt x="9" y="445"/>
                </a:lnTo>
                <a:lnTo>
                  <a:pt x="3" y="409"/>
                </a:lnTo>
                <a:lnTo>
                  <a:pt x="0" y="375"/>
                </a:lnTo>
                <a:lnTo>
                  <a:pt x="2" y="339"/>
                </a:lnTo>
                <a:lnTo>
                  <a:pt x="5" y="304"/>
                </a:lnTo>
                <a:lnTo>
                  <a:pt x="12" y="270"/>
                </a:lnTo>
                <a:lnTo>
                  <a:pt x="24" y="237"/>
                </a:lnTo>
                <a:lnTo>
                  <a:pt x="38" y="205"/>
                </a:lnTo>
                <a:lnTo>
                  <a:pt x="54" y="174"/>
                </a:lnTo>
                <a:lnTo>
                  <a:pt x="74" y="145"/>
                </a:lnTo>
                <a:lnTo>
                  <a:pt x="98" y="117"/>
                </a:lnTo>
                <a:lnTo>
                  <a:pt x="110" y="105"/>
                </a:lnTo>
                <a:lnTo>
                  <a:pt x="123" y="91"/>
                </a:lnTo>
                <a:lnTo>
                  <a:pt x="137" y="81"/>
                </a:lnTo>
                <a:lnTo>
                  <a:pt x="151" y="69"/>
                </a:lnTo>
                <a:lnTo>
                  <a:pt x="166" y="58"/>
                </a:lnTo>
                <a:lnTo>
                  <a:pt x="183" y="49"/>
                </a:lnTo>
                <a:lnTo>
                  <a:pt x="183" y="49"/>
                </a:lnTo>
                <a:lnTo>
                  <a:pt x="199" y="40"/>
                </a:lnTo>
                <a:lnTo>
                  <a:pt x="216" y="31"/>
                </a:lnTo>
                <a:lnTo>
                  <a:pt x="232" y="25"/>
                </a:lnTo>
                <a:lnTo>
                  <a:pt x="250" y="18"/>
                </a:lnTo>
                <a:lnTo>
                  <a:pt x="267" y="13"/>
                </a:lnTo>
                <a:lnTo>
                  <a:pt x="285" y="9"/>
                </a:lnTo>
                <a:lnTo>
                  <a:pt x="319" y="3"/>
                </a:lnTo>
                <a:lnTo>
                  <a:pt x="355" y="0"/>
                </a:lnTo>
                <a:lnTo>
                  <a:pt x="390" y="1"/>
                </a:lnTo>
                <a:lnTo>
                  <a:pt x="426" y="4"/>
                </a:lnTo>
                <a:lnTo>
                  <a:pt x="459" y="12"/>
                </a:lnTo>
                <a:lnTo>
                  <a:pt x="493" y="22"/>
                </a:lnTo>
                <a:lnTo>
                  <a:pt x="524" y="37"/>
                </a:lnTo>
                <a:lnTo>
                  <a:pt x="556" y="54"/>
                </a:lnTo>
                <a:lnTo>
                  <a:pt x="584" y="73"/>
                </a:lnTo>
                <a:lnTo>
                  <a:pt x="611" y="97"/>
                </a:lnTo>
                <a:lnTo>
                  <a:pt x="625" y="109"/>
                </a:lnTo>
                <a:lnTo>
                  <a:pt x="637" y="123"/>
                </a:lnTo>
                <a:lnTo>
                  <a:pt x="649" y="136"/>
                </a:lnTo>
                <a:lnTo>
                  <a:pt x="661" y="151"/>
                </a:lnTo>
                <a:lnTo>
                  <a:pt x="671" y="166"/>
                </a:lnTo>
                <a:lnTo>
                  <a:pt x="680" y="183"/>
                </a:lnTo>
                <a:lnTo>
                  <a:pt x="680" y="183"/>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9" name="Freeform 18"/>
          <p:cNvSpPr>
            <a:spLocks/>
          </p:cNvSpPr>
          <p:nvPr/>
        </p:nvSpPr>
        <p:spPr bwMode="auto">
          <a:xfrm>
            <a:off x="6164581" y="3794760"/>
            <a:ext cx="2301240" cy="2306320"/>
          </a:xfrm>
          <a:custGeom>
            <a:avLst/>
            <a:gdLst>
              <a:gd name="T0" fmla="*/ 1811 w 1812"/>
              <a:gd name="T1" fmla="*/ 956 h 1817"/>
              <a:gd name="T2" fmla="*/ 1794 w 1812"/>
              <a:gd name="T3" fmla="*/ 1091 h 1817"/>
              <a:gd name="T4" fmla="*/ 1757 w 1812"/>
              <a:gd name="T5" fmla="*/ 1220 h 1817"/>
              <a:gd name="T6" fmla="*/ 1703 w 1812"/>
              <a:gd name="T7" fmla="*/ 1341 h 1817"/>
              <a:gd name="T8" fmla="*/ 1632 w 1812"/>
              <a:gd name="T9" fmla="*/ 1451 h 1817"/>
              <a:gd name="T10" fmla="*/ 1547 w 1812"/>
              <a:gd name="T11" fmla="*/ 1550 h 1817"/>
              <a:gd name="T12" fmla="*/ 1448 w 1812"/>
              <a:gd name="T13" fmla="*/ 1635 h 1817"/>
              <a:gd name="T14" fmla="*/ 1337 w 1812"/>
              <a:gd name="T15" fmla="*/ 1706 h 1817"/>
              <a:gd name="T16" fmla="*/ 1218 w 1812"/>
              <a:gd name="T17" fmla="*/ 1761 h 1817"/>
              <a:gd name="T18" fmla="*/ 1089 w 1812"/>
              <a:gd name="T19" fmla="*/ 1797 h 1817"/>
              <a:gd name="T20" fmla="*/ 952 w 1812"/>
              <a:gd name="T21" fmla="*/ 1815 h 1817"/>
              <a:gd name="T22" fmla="*/ 860 w 1812"/>
              <a:gd name="T23" fmla="*/ 1815 h 1817"/>
              <a:gd name="T24" fmla="*/ 723 w 1812"/>
              <a:gd name="T25" fmla="*/ 1797 h 1817"/>
              <a:gd name="T26" fmla="*/ 594 w 1812"/>
              <a:gd name="T27" fmla="*/ 1761 h 1817"/>
              <a:gd name="T28" fmla="*/ 475 w 1812"/>
              <a:gd name="T29" fmla="*/ 1706 h 1817"/>
              <a:gd name="T30" fmla="*/ 364 w 1812"/>
              <a:gd name="T31" fmla="*/ 1635 h 1817"/>
              <a:gd name="T32" fmla="*/ 265 w 1812"/>
              <a:gd name="T33" fmla="*/ 1550 h 1817"/>
              <a:gd name="T34" fmla="*/ 180 w 1812"/>
              <a:gd name="T35" fmla="*/ 1451 h 1817"/>
              <a:gd name="T36" fmla="*/ 109 w 1812"/>
              <a:gd name="T37" fmla="*/ 1341 h 1817"/>
              <a:gd name="T38" fmla="*/ 55 w 1812"/>
              <a:gd name="T39" fmla="*/ 1220 h 1817"/>
              <a:gd name="T40" fmla="*/ 18 w 1812"/>
              <a:gd name="T41" fmla="*/ 1091 h 1817"/>
              <a:gd name="T42" fmla="*/ 1 w 1812"/>
              <a:gd name="T43" fmla="*/ 956 h 1817"/>
              <a:gd name="T44" fmla="*/ 1 w 1812"/>
              <a:gd name="T45" fmla="*/ 861 h 1817"/>
              <a:gd name="T46" fmla="*/ 18 w 1812"/>
              <a:gd name="T47" fmla="*/ 725 h 1817"/>
              <a:gd name="T48" fmla="*/ 55 w 1812"/>
              <a:gd name="T49" fmla="*/ 596 h 1817"/>
              <a:gd name="T50" fmla="*/ 109 w 1812"/>
              <a:gd name="T51" fmla="*/ 476 h 1817"/>
              <a:gd name="T52" fmla="*/ 180 w 1812"/>
              <a:gd name="T53" fmla="*/ 365 h 1817"/>
              <a:gd name="T54" fmla="*/ 265 w 1812"/>
              <a:gd name="T55" fmla="*/ 267 h 1817"/>
              <a:gd name="T56" fmla="*/ 364 w 1812"/>
              <a:gd name="T57" fmla="*/ 180 h 1817"/>
              <a:gd name="T58" fmla="*/ 475 w 1812"/>
              <a:gd name="T59" fmla="*/ 110 h 1817"/>
              <a:gd name="T60" fmla="*/ 594 w 1812"/>
              <a:gd name="T61" fmla="*/ 56 h 1817"/>
              <a:gd name="T62" fmla="*/ 723 w 1812"/>
              <a:gd name="T63" fmla="*/ 20 h 1817"/>
              <a:gd name="T64" fmla="*/ 860 w 1812"/>
              <a:gd name="T65" fmla="*/ 2 h 1817"/>
              <a:gd name="T66" fmla="*/ 952 w 1812"/>
              <a:gd name="T67" fmla="*/ 2 h 1817"/>
              <a:gd name="T68" fmla="*/ 1089 w 1812"/>
              <a:gd name="T69" fmla="*/ 20 h 1817"/>
              <a:gd name="T70" fmla="*/ 1218 w 1812"/>
              <a:gd name="T71" fmla="*/ 56 h 1817"/>
              <a:gd name="T72" fmla="*/ 1337 w 1812"/>
              <a:gd name="T73" fmla="*/ 110 h 1817"/>
              <a:gd name="T74" fmla="*/ 1448 w 1812"/>
              <a:gd name="T75" fmla="*/ 180 h 1817"/>
              <a:gd name="T76" fmla="*/ 1547 w 1812"/>
              <a:gd name="T77" fmla="*/ 267 h 1817"/>
              <a:gd name="T78" fmla="*/ 1632 w 1812"/>
              <a:gd name="T79" fmla="*/ 365 h 1817"/>
              <a:gd name="T80" fmla="*/ 1703 w 1812"/>
              <a:gd name="T81" fmla="*/ 476 h 1817"/>
              <a:gd name="T82" fmla="*/ 1757 w 1812"/>
              <a:gd name="T83" fmla="*/ 596 h 1817"/>
              <a:gd name="T84" fmla="*/ 1794 w 1812"/>
              <a:gd name="T85" fmla="*/ 725 h 1817"/>
              <a:gd name="T86" fmla="*/ 1811 w 1812"/>
              <a:gd name="T87" fmla="*/ 861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2" h="1817">
                <a:moveTo>
                  <a:pt x="1812" y="908"/>
                </a:moveTo>
                <a:lnTo>
                  <a:pt x="1812" y="908"/>
                </a:lnTo>
                <a:lnTo>
                  <a:pt x="1811" y="956"/>
                </a:lnTo>
                <a:lnTo>
                  <a:pt x="1808" y="1001"/>
                </a:lnTo>
                <a:lnTo>
                  <a:pt x="1802" y="1047"/>
                </a:lnTo>
                <a:lnTo>
                  <a:pt x="1794" y="1091"/>
                </a:lnTo>
                <a:lnTo>
                  <a:pt x="1784" y="1136"/>
                </a:lnTo>
                <a:lnTo>
                  <a:pt x="1772" y="1178"/>
                </a:lnTo>
                <a:lnTo>
                  <a:pt x="1757" y="1220"/>
                </a:lnTo>
                <a:lnTo>
                  <a:pt x="1742" y="1262"/>
                </a:lnTo>
                <a:lnTo>
                  <a:pt x="1722" y="1302"/>
                </a:lnTo>
                <a:lnTo>
                  <a:pt x="1703" y="1341"/>
                </a:lnTo>
                <a:lnTo>
                  <a:pt x="1682" y="1379"/>
                </a:lnTo>
                <a:lnTo>
                  <a:pt x="1658" y="1416"/>
                </a:lnTo>
                <a:lnTo>
                  <a:pt x="1632" y="1451"/>
                </a:lnTo>
                <a:lnTo>
                  <a:pt x="1606" y="1485"/>
                </a:lnTo>
                <a:lnTo>
                  <a:pt x="1577" y="1518"/>
                </a:lnTo>
                <a:lnTo>
                  <a:pt x="1547" y="1550"/>
                </a:lnTo>
                <a:lnTo>
                  <a:pt x="1516" y="1580"/>
                </a:lnTo>
                <a:lnTo>
                  <a:pt x="1483" y="1608"/>
                </a:lnTo>
                <a:lnTo>
                  <a:pt x="1448" y="1635"/>
                </a:lnTo>
                <a:lnTo>
                  <a:pt x="1412" y="1661"/>
                </a:lnTo>
                <a:lnTo>
                  <a:pt x="1376" y="1685"/>
                </a:lnTo>
                <a:lnTo>
                  <a:pt x="1337" y="1706"/>
                </a:lnTo>
                <a:lnTo>
                  <a:pt x="1298" y="1727"/>
                </a:lnTo>
                <a:lnTo>
                  <a:pt x="1260" y="1745"/>
                </a:lnTo>
                <a:lnTo>
                  <a:pt x="1218" y="1761"/>
                </a:lnTo>
                <a:lnTo>
                  <a:pt x="1176" y="1775"/>
                </a:lnTo>
                <a:lnTo>
                  <a:pt x="1132" y="1787"/>
                </a:lnTo>
                <a:lnTo>
                  <a:pt x="1089" y="1797"/>
                </a:lnTo>
                <a:lnTo>
                  <a:pt x="1044" y="1806"/>
                </a:lnTo>
                <a:lnTo>
                  <a:pt x="999" y="1811"/>
                </a:lnTo>
                <a:lnTo>
                  <a:pt x="952" y="1815"/>
                </a:lnTo>
                <a:lnTo>
                  <a:pt x="906" y="1817"/>
                </a:lnTo>
                <a:lnTo>
                  <a:pt x="906" y="1817"/>
                </a:lnTo>
                <a:lnTo>
                  <a:pt x="860" y="1815"/>
                </a:lnTo>
                <a:lnTo>
                  <a:pt x="813" y="1811"/>
                </a:lnTo>
                <a:lnTo>
                  <a:pt x="768" y="1806"/>
                </a:lnTo>
                <a:lnTo>
                  <a:pt x="723" y="1797"/>
                </a:lnTo>
                <a:lnTo>
                  <a:pt x="680" y="1787"/>
                </a:lnTo>
                <a:lnTo>
                  <a:pt x="636" y="1775"/>
                </a:lnTo>
                <a:lnTo>
                  <a:pt x="594" y="1761"/>
                </a:lnTo>
                <a:lnTo>
                  <a:pt x="552" y="1745"/>
                </a:lnTo>
                <a:lnTo>
                  <a:pt x="514" y="1727"/>
                </a:lnTo>
                <a:lnTo>
                  <a:pt x="475" y="1706"/>
                </a:lnTo>
                <a:lnTo>
                  <a:pt x="436" y="1685"/>
                </a:lnTo>
                <a:lnTo>
                  <a:pt x="400" y="1661"/>
                </a:lnTo>
                <a:lnTo>
                  <a:pt x="364" y="1635"/>
                </a:lnTo>
                <a:lnTo>
                  <a:pt x="329" y="1608"/>
                </a:lnTo>
                <a:lnTo>
                  <a:pt x="296" y="1580"/>
                </a:lnTo>
                <a:lnTo>
                  <a:pt x="265" y="1550"/>
                </a:lnTo>
                <a:lnTo>
                  <a:pt x="235" y="1518"/>
                </a:lnTo>
                <a:lnTo>
                  <a:pt x="206" y="1485"/>
                </a:lnTo>
                <a:lnTo>
                  <a:pt x="180" y="1451"/>
                </a:lnTo>
                <a:lnTo>
                  <a:pt x="154" y="1416"/>
                </a:lnTo>
                <a:lnTo>
                  <a:pt x="130" y="1379"/>
                </a:lnTo>
                <a:lnTo>
                  <a:pt x="109" y="1341"/>
                </a:lnTo>
                <a:lnTo>
                  <a:pt x="90" y="1302"/>
                </a:lnTo>
                <a:lnTo>
                  <a:pt x="70" y="1262"/>
                </a:lnTo>
                <a:lnTo>
                  <a:pt x="55" y="1220"/>
                </a:lnTo>
                <a:lnTo>
                  <a:pt x="40" y="1178"/>
                </a:lnTo>
                <a:lnTo>
                  <a:pt x="28" y="1136"/>
                </a:lnTo>
                <a:lnTo>
                  <a:pt x="18" y="1091"/>
                </a:lnTo>
                <a:lnTo>
                  <a:pt x="10" y="1047"/>
                </a:lnTo>
                <a:lnTo>
                  <a:pt x="4" y="1001"/>
                </a:lnTo>
                <a:lnTo>
                  <a:pt x="1" y="956"/>
                </a:lnTo>
                <a:lnTo>
                  <a:pt x="0" y="908"/>
                </a:lnTo>
                <a:lnTo>
                  <a:pt x="0" y="908"/>
                </a:lnTo>
                <a:lnTo>
                  <a:pt x="1" y="861"/>
                </a:lnTo>
                <a:lnTo>
                  <a:pt x="4" y="816"/>
                </a:lnTo>
                <a:lnTo>
                  <a:pt x="10" y="770"/>
                </a:lnTo>
                <a:lnTo>
                  <a:pt x="18" y="725"/>
                </a:lnTo>
                <a:lnTo>
                  <a:pt x="28" y="681"/>
                </a:lnTo>
                <a:lnTo>
                  <a:pt x="40" y="638"/>
                </a:lnTo>
                <a:lnTo>
                  <a:pt x="55" y="596"/>
                </a:lnTo>
                <a:lnTo>
                  <a:pt x="70" y="555"/>
                </a:lnTo>
                <a:lnTo>
                  <a:pt x="90" y="515"/>
                </a:lnTo>
                <a:lnTo>
                  <a:pt x="109" y="476"/>
                </a:lnTo>
                <a:lnTo>
                  <a:pt x="130" y="438"/>
                </a:lnTo>
                <a:lnTo>
                  <a:pt x="154" y="401"/>
                </a:lnTo>
                <a:lnTo>
                  <a:pt x="180" y="365"/>
                </a:lnTo>
                <a:lnTo>
                  <a:pt x="206" y="330"/>
                </a:lnTo>
                <a:lnTo>
                  <a:pt x="235" y="299"/>
                </a:lnTo>
                <a:lnTo>
                  <a:pt x="265" y="267"/>
                </a:lnTo>
                <a:lnTo>
                  <a:pt x="296" y="236"/>
                </a:lnTo>
                <a:lnTo>
                  <a:pt x="329" y="207"/>
                </a:lnTo>
                <a:lnTo>
                  <a:pt x="364" y="180"/>
                </a:lnTo>
                <a:lnTo>
                  <a:pt x="400" y="156"/>
                </a:lnTo>
                <a:lnTo>
                  <a:pt x="436" y="132"/>
                </a:lnTo>
                <a:lnTo>
                  <a:pt x="475" y="110"/>
                </a:lnTo>
                <a:lnTo>
                  <a:pt x="514" y="90"/>
                </a:lnTo>
                <a:lnTo>
                  <a:pt x="552" y="72"/>
                </a:lnTo>
                <a:lnTo>
                  <a:pt x="594" y="56"/>
                </a:lnTo>
                <a:lnTo>
                  <a:pt x="636" y="41"/>
                </a:lnTo>
                <a:lnTo>
                  <a:pt x="680" y="29"/>
                </a:lnTo>
                <a:lnTo>
                  <a:pt x="723" y="20"/>
                </a:lnTo>
                <a:lnTo>
                  <a:pt x="768" y="11"/>
                </a:lnTo>
                <a:lnTo>
                  <a:pt x="813" y="5"/>
                </a:lnTo>
                <a:lnTo>
                  <a:pt x="860" y="2"/>
                </a:lnTo>
                <a:lnTo>
                  <a:pt x="906" y="0"/>
                </a:lnTo>
                <a:lnTo>
                  <a:pt x="906" y="0"/>
                </a:lnTo>
                <a:lnTo>
                  <a:pt x="952" y="2"/>
                </a:lnTo>
                <a:lnTo>
                  <a:pt x="999" y="5"/>
                </a:lnTo>
                <a:lnTo>
                  <a:pt x="1044" y="11"/>
                </a:lnTo>
                <a:lnTo>
                  <a:pt x="1089" y="20"/>
                </a:lnTo>
                <a:lnTo>
                  <a:pt x="1132" y="29"/>
                </a:lnTo>
                <a:lnTo>
                  <a:pt x="1176" y="41"/>
                </a:lnTo>
                <a:lnTo>
                  <a:pt x="1218" y="56"/>
                </a:lnTo>
                <a:lnTo>
                  <a:pt x="1260" y="72"/>
                </a:lnTo>
                <a:lnTo>
                  <a:pt x="1298" y="90"/>
                </a:lnTo>
                <a:lnTo>
                  <a:pt x="1337" y="110"/>
                </a:lnTo>
                <a:lnTo>
                  <a:pt x="1376" y="132"/>
                </a:lnTo>
                <a:lnTo>
                  <a:pt x="1412" y="156"/>
                </a:lnTo>
                <a:lnTo>
                  <a:pt x="1448" y="180"/>
                </a:lnTo>
                <a:lnTo>
                  <a:pt x="1483" y="207"/>
                </a:lnTo>
                <a:lnTo>
                  <a:pt x="1516" y="236"/>
                </a:lnTo>
                <a:lnTo>
                  <a:pt x="1547" y="267"/>
                </a:lnTo>
                <a:lnTo>
                  <a:pt x="1577" y="299"/>
                </a:lnTo>
                <a:lnTo>
                  <a:pt x="1606" y="330"/>
                </a:lnTo>
                <a:lnTo>
                  <a:pt x="1632" y="365"/>
                </a:lnTo>
                <a:lnTo>
                  <a:pt x="1658" y="401"/>
                </a:lnTo>
                <a:lnTo>
                  <a:pt x="1682" y="438"/>
                </a:lnTo>
                <a:lnTo>
                  <a:pt x="1703" y="476"/>
                </a:lnTo>
                <a:lnTo>
                  <a:pt x="1722" y="515"/>
                </a:lnTo>
                <a:lnTo>
                  <a:pt x="1742" y="555"/>
                </a:lnTo>
                <a:lnTo>
                  <a:pt x="1757" y="596"/>
                </a:lnTo>
                <a:lnTo>
                  <a:pt x="1772" y="638"/>
                </a:lnTo>
                <a:lnTo>
                  <a:pt x="1784" y="681"/>
                </a:lnTo>
                <a:lnTo>
                  <a:pt x="1794" y="725"/>
                </a:lnTo>
                <a:lnTo>
                  <a:pt x="1802" y="770"/>
                </a:lnTo>
                <a:lnTo>
                  <a:pt x="1808" y="816"/>
                </a:lnTo>
                <a:lnTo>
                  <a:pt x="1811" y="861"/>
                </a:lnTo>
                <a:lnTo>
                  <a:pt x="1812" y="908"/>
                </a:lnTo>
                <a:lnTo>
                  <a:pt x="1812" y="908"/>
                </a:lnTo>
                <a:close/>
              </a:path>
            </a:pathLst>
          </a:custGeom>
          <a:solidFill>
            <a:schemeClr val="bg1"/>
          </a:solidFill>
          <a:ln>
            <a:noFill/>
          </a:ln>
          <a:effectLst>
            <a:outerShdw blurRad="63500" dist="12700" dir="5400000" algn="ctr" rotWithShape="0">
              <a:srgbClr val="000000">
                <a:alpha val="70000"/>
              </a:srgbClr>
            </a:outerShdw>
          </a:effectLst>
        </p:spPr>
        <p:txBody>
          <a:bodyPr vert="horz" wrap="square" lIns="146304" tIns="73152" rIns="146304" bIns="73152" numCol="1" anchor="t" anchorCtr="0" compatLnSpc="1">
            <a:prstTxWarp prst="textNoShape">
              <a:avLst/>
            </a:prstTxWarp>
          </a:bodyPr>
          <a:lstStyle/>
          <a:p>
            <a:endParaRPr lang="en-US" sz="2880"/>
          </a:p>
        </p:txBody>
      </p:sp>
      <p:sp>
        <p:nvSpPr>
          <p:cNvPr id="20" name="Freeform 19"/>
          <p:cNvSpPr>
            <a:spLocks/>
          </p:cNvSpPr>
          <p:nvPr/>
        </p:nvSpPr>
        <p:spPr bwMode="auto">
          <a:xfrm>
            <a:off x="7315200" y="3276601"/>
            <a:ext cx="243840" cy="546101"/>
          </a:xfrm>
          <a:custGeom>
            <a:avLst/>
            <a:gdLst>
              <a:gd name="T0" fmla="*/ 192 w 192"/>
              <a:gd name="T1" fmla="*/ 429 h 429"/>
              <a:gd name="T2" fmla="*/ 0 w 192"/>
              <a:gd name="T3" fmla="*/ 96 h 429"/>
              <a:gd name="T4" fmla="*/ 55 w 192"/>
              <a:gd name="T5" fmla="*/ 0 h 429"/>
              <a:gd name="T6" fmla="*/ 192 w 192"/>
              <a:gd name="T7" fmla="*/ 429 h 429"/>
            </a:gdLst>
            <a:ahLst/>
            <a:cxnLst>
              <a:cxn ang="0">
                <a:pos x="T0" y="T1"/>
              </a:cxn>
              <a:cxn ang="0">
                <a:pos x="T2" y="T3"/>
              </a:cxn>
              <a:cxn ang="0">
                <a:pos x="T4" y="T5"/>
              </a:cxn>
              <a:cxn ang="0">
                <a:pos x="T6" y="T7"/>
              </a:cxn>
            </a:cxnLst>
            <a:rect l="0" t="0" r="r" b="b"/>
            <a:pathLst>
              <a:path w="192" h="429">
                <a:moveTo>
                  <a:pt x="192" y="429"/>
                </a:moveTo>
                <a:lnTo>
                  <a:pt x="0" y="96"/>
                </a:lnTo>
                <a:lnTo>
                  <a:pt x="55" y="0"/>
                </a:lnTo>
                <a:lnTo>
                  <a:pt x="192" y="429"/>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1" name="Freeform 20"/>
          <p:cNvSpPr>
            <a:spLocks/>
          </p:cNvSpPr>
          <p:nvPr/>
        </p:nvSpPr>
        <p:spPr bwMode="auto">
          <a:xfrm>
            <a:off x="8409941" y="4173223"/>
            <a:ext cx="386080" cy="421640"/>
          </a:xfrm>
          <a:custGeom>
            <a:avLst/>
            <a:gdLst>
              <a:gd name="T0" fmla="*/ 0 w 302"/>
              <a:gd name="T1" fmla="*/ 331 h 331"/>
              <a:gd name="T2" fmla="*/ 192 w 302"/>
              <a:gd name="T3" fmla="*/ 0 h 331"/>
              <a:gd name="T4" fmla="*/ 302 w 302"/>
              <a:gd name="T5" fmla="*/ 0 h 331"/>
              <a:gd name="T6" fmla="*/ 0 w 302"/>
              <a:gd name="T7" fmla="*/ 331 h 331"/>
            </a:gdLst>
            <a:ahLst/>
            <a:cxnLst>
              <a:cxn ang="0">
                <a:pos x="T0" y="T1"/>
              </a:cxn>
              <a:cxn ang="0">
                <a:pos x="T2" y="T3"/>
              </a:cxn>
              <a:cxn ang="0">
                <a:pos x="T4" y="T5"/>
              </a:cxn>
              <a:cxn ang="0">
                <a:pos x="T6" y="T7"/>
              </a:cxn>
            </a:cxnLst>
            <a:rect l="0" t="0" r="r" b="b"/>
            <a:pathLst>
              <a:path w="302" h="331">
                <a:moveTo>
                  <a:pt x="0" y="331"/>
                </a:moveTo>
                <a:lnTo>
                  <a:pt x="192" y="0"/>
                </a:lnTo>
                <a:lnTo>
                  <a:pt x="302" y="0"/>
                </a:lnTo>
                <a:lnTo>
                  <a:pt x="0" y="331"/>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2" name="Freeform 21"/>
          <p:cNvSpPr>
            <a:spLocks/>
          </p:cNvSpPr>
          <p:nvPr/>
        </p:nvSpPr>
        <p:spPr bwMode="auto">
          <a:xfrm>
            <a:off x="8168642" y="5722621"/>
            <a:ext cx="556261" cy="121920"/>
          </a:xfrm>
          <a:custGeom>
            <a:avLst/>
            <a:gdLst>
              <a:gd name="T0" fmla="*/ 0 w 439"/>
              <a:gd name="T1" fmla="*/ 0 h 96"/>
              <a:gd name="T2" fmla="*/ 384 w 439"/>
              <a:gd name="T3" fmla="*/ 0 h 96"/>
              <a:gd name="T4" fmla="*/ 439 w 439"/>
              <a:gd name="T5" fmla="*/ 96 h 96"/>
              <a:gd name="T6" fmla="*/ 0 w 439"/>
              <a:gd name="T7" fmla="*/ 0 h 96"/>
            </a:gdLst>
            <a:ahLst/>
            <a:cxnLst>
              <a:cxn ang="0">
                <a:pos x="T0" y="T1"/>
              </a:cxn>
              <a:cxn ang="0">
                <a:pos x="T2" y="T3"/>
              </a:cxn>
              <a:cxn ang="0">
                <a:pos x="T4" y="T5"/>
              </a:cxn>
              <a:cxn ang="0">
                <a:pos x="T6" y="T7"/>
              </a:cxn>
            </a:cxnLst>
            <a:rect l="0" t="0" r="r" b="b"/>
            <a:pathLst>
              <a:path w="439" h="96">
                <a:moveTo>
                  <a:pt x="0" y="0"/>
                </a:moveTo>
                <a:lnTo>
                  <a:pt x="384" y="0"/>
                </a:lnTo>
                <a:lnTo>
                  <a:pt x="439" y="96"/>
                </a:lnTo>
                <a:lnTo>
                  <a:pt x="0" y="0"/>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3" name="Freeform 22"/>
          <p:cNvSpPr>
            <a:spLocks/>
          </p:cNvSpPr>
          <p:nvPr/>
        </p:nvSpPr>
        <p:spPr bwMode="auto">
          <a:xfrm>
            <a:off x="7071360" y="6075681"/>
            <a:ext cx="243840" cy="543560"/>
          </a:xfrm>
          <a:custGeom>
            <a:avLst/>
            <a:gdLst>
              <a:gd name="T0" fmla="*/ 0 w 192"/>
              <a:gd name="T1" fmla="*/ 0 h 429"/>
              <a:gd name="T2" fmla="*/ 192 w 192"/>
              <a:gd name="T3" fmla="*/ 331 h 429"/>
              <a:gd name="T4" fmla="*/ 137 w 192"/>
              <a:gd name="T5" fmla="*/ 429 h 429"/>
              <a:gd name="T6" fmla="*/ 0 w 192"/>
              <a:gd name="T7" fmla="*/ 0 h 429"/>
            </a:gdLst>
            <a:ahLst/>
            <a:cxnLst>
              <a:cxn ang="0">
                <a:pos x="T0" y="T1"/>
              </a:cxn>
              <a:cxn ang="0">
                <a:pos x="T2" y="T3"/>
              </a:cxn>
              <a:cxn ang="0">
                <a:pos x="T4" y="T5"/>
              </a:cxn>
              <a:cxn ang="0">
                <a:pos x="T6" y="T7"/>
              </a:cxn>
            </a:cxnLst>
            <a:rect l="0" t="0" r="r" b="b"/>
            <a:pathLst>
              <a:path w="192" h="429">
                <a:moveTo>
                  <a:pt x="0" y="0"/>
                </a:moveTo>
                <a:lnTo>
                  <a:pt x="192" y="331"/>
                </a:lnTo>
                <a:lnTo>
                  <a:pt x="137" y="429"/>
                </a:lnTo>
                <a:lnTo>
                  <a:pt x="0" y="0"/>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4" name="Freeform 23"/>
          <p:cNvSpPr>
            <a:spLocks/>
          </p:cNvSpPr>
          <p:nvPr/>
        </p:nvSpPr>
        <p:spPr bwMode="auto">
          <a:xfrm>
            <a:off x="5834381" y="5300983"/>
            <a:ext cx="386080" cy="421640"/>
          </a:xfrm>
          <a:custGeom>
            <a:avLst/>
            <a:gdLst>
              <a:gd name="T0" fmla="*/ 302 w 302"/>
              <a:gd name="T1" fmla="*/ 0 h 333"/>
              <a:gd name="T2" fmla="*/ 110 w 302"/>
              <a:gd name="T3" fmla="*/ 333 h 333"/>
              <a:gd name="T4" fmla="*/ 0 w 302"/>
              <a:gd name="T5" fmla="*/ 333 h 333"/>
              <a:gd name="T6" fmla="*/ 302 w 302"/>
              <a:gd name="T7" fmla="*/ 0 h 333"/>
            </a:gdLst>
            <a:ahLst/>
            <a:cxnLst>
              <a:cxn ang="0">
                <a:pos x="T0" y="T1"/>
              </a:cxn>
              <a:cxn ang="0">
                <a:pos x="T2" y="T3"/>
              </a:cxn>
              <a:cxn ang="0">
                <a:pos x="T4" y="T5"/>
              </a:cxn>
              <a:cxn ang="0">
                <a:pos x="T6" y="T7"/>
              </a:cxn>
            </a:cxnLst>
            <a:rect l="0" t="0" r="r" b="b"/>
            <a:pathLst>
              <a:path w="302" h="333">
                <a:moveTo>
                  <a:pt x="302" y="0"/>
                </a:moveTo>
                <a:lnTo>
                  <a:pt x="110" y="333"/>
                </a:lnTo>
                <a:lnTo>
                  <a:pt x="0" y="333"/>
                </a:lnTo>
                <a:lnTo>
                  <a:pt x="302" y="0"/>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5" name="Freeform 24"/>
          <p:cNvSpPr>
            <a:spLocks/>
          </p:cNvSpPr>
          <p:nvPr/>
        </p:nvSpPr>
        <p:spPr bwMode="auto">
          <a:xfrm>
            <a:off x="5905502" y="4051301"/>
            <a:ext cx="556261" cy="121920"/>
          </a:xfrm>
          <a:custGeom>
            <a:avLst/>
            <a:gdLst>
              <a:gd name="T0" fmla="*/ 439 w 439"/>
              <a:gd name="T1" fmla="*/ 98 h 98"/>
              <a:gd name="T2" fmla="*/ 55 w 439"/>
              <a:gd name="T3" fmla="*/ 98 h 98"/>
              <a:gd name="T4" fmla="*/ 0 w 439"/>
              <a:gd name="T5" fmla="*/ 0 h 98"/>
              <a:gd name="T6" fmla="*/ 439 w 439"/>
              <a:gd name="T7" fmla="*/ 98 h 98"/>
            </a:gdLst>
            <a:ahLst/>
            <a:cxnLst>
              <a:cxn ang="0">
                <a:pos x="T0" y="T1"/>
              </a:cxn>
              <a:cxn ang="0">
                <a:pos x="T2" y="T3"/>
              </a:cxn>
              <a:cxn ang="0">
                <a:pos x="T4" y="T5"/>
              </a:cxn>
              <a:cxn ang="0">
                <a:pos x="T6" y="T7"/>
              </a:cxn>
            </a:cxnLst>
            <a:rect l="0" t="0" r="r" b="b"/>
            <a:pathLst>
              <a:path w="439" h="98">
                <a:moveTo>
                  <a:pt x="439" y="98"/>
                </a:moveTo>
                <a:lnTo>
                  <a:pt x="55" y="98"/>
                </a:lnTo>
                <a:lnTo>
                  <a:pt x="0" y="0"/>
                </a:lnTo>
                <a:lnTo>
                  <a:pt x="439" y="98"/>
                </a:lnTo>
                <a:close/>
              </a:path>
            </a:pathLst>
          </a:custGeom>
          <a:solidFill>
            <a:schemeClr val="tx1">
              <a:alpha val="50000"/>
            </a:schemeClr>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6" name="Freeform 25"/>
          <p:cNvSpPr>
            <a:spLocks/>
          </p:cNvSpPr>
          <p:nvPr/>
        </p:nvSpPr>
        <p:spPr bwMode="auto">
          <a:xfrm>
            <a:off x="4693921" y="4485640"/>
            <a:ext cx="924560" cy="927101"/>
          </a:xfrm>
          <a:custGeom>
            <a:avLst/>
            <a:gdLst>
              <a:gd name="T0" fmla="*/ 364 w 728"/>
              <a:gd name="T1" fmla="*/ 0 h 731"/>
              <a:gd name="T2" fmla="*/ 401 w 728"/>
              <a:gd name="T3" fmla="*/ 2 h 731"/>
              <a:gd name="T4" fmla="*/ 437 w 728"/>
              <a:gd name="T5" fmla="*/ 8 h 731"/>
              <a:gd name="T6" fmla="*/ 472 w 728"/>
              <a:gd name="T7" fmla="*/ 17 h 731"/>
              <a:gd name="T8" fmla="*/ 538 w 728"/>
              <a:gd name="T9" fmla="*/ 44 h 731"/>
              <a:gd name="T10" fmla="*/ 596 w 728"/>
              <a:gd name="T11" fmla="*/ 84 h 731"/>
              <a:gd name="T12" fmla="*/ 645 w 728"/>
              <a:gd name="T13" fmla="*/ 134 h 731"/>
              <a:gd name="T14" fmla="*/ 684 w 728"/>
              <a:gd name="T15" fmla="*/ 191 h 731"/>
              <a:gd name="T16" fmla="*/ 711 w 728"/>
              <a:gd name="T17" fmla="*/ 257 h 731"/>
              <a:gd name="T18" fmla="*/ 720 w 728"/>
              <a:gd name="T19" fmla="*/ 291 h 731"/>
              <a:gd name="T20" fmla="*/ 726 w 728"/>
              <a:gd name="T21" fmla="*/ 329 h 731"/>
              <a:gd name="T22" fmla="*/ 728 w 728"/>
              <a:gd name="T23" fmla="*/ 365 h 731"/>
              <a:gd name="T24" fmla="*/ 728 w 728"/>
              <a:gd name="T25" fmla="*/ 384 h 731"/>
              <a:gd name="T26" fmla="*/ 723 w 728"/>
              <a:gd name="T27" fmla="*/ 420 h 731"/>
              <a:gd name="T28" fmla="*/ 716 w 728"/>
              <a:gd name="T29" fmla="*/ 456 h 731"/>
              <a:gd name="T30" fmla="*/ 699 w 728"/>
              <a:gd name="T31" fmla="*/ 507 h 731"/>
              <a:gd name="T32" fmla="*/ 666 w 728"/>
              <a:gd name="T33" fmla="*/ 569 h 731"/>
              <a:gd name="T34" fmla="*/ 622 w 728"/>
              <a:gd name="T35" fmla="*/ 623 h 731"/>
              <a:gd name="T36" fmla="*/ 568 w 728"/>
              <a:gd name="T37" fmla="*/ 668 h 731"/>
              <a:gd name="T38" fmla="*/ 506 w 728"/>
              <a:gd name="T39" fmla="*/ 702 h 731"/>
              <a:gd name="T40" fmla="*/ 455 w 728"/>
              <a:gd name="T41" fmla="*/ 719 h 731"/>
              <a:gd name="T42" fmla="*/ 419 w 728"/>
              <a:gd name="T43" fmla="*/ 726 h 731"/>
              <a:gd name="T44" fmla="*/ 382 w 728"/>
              <a:gd name="T45" fmla="*/ 729 h 731"/>
              <a:gd name="T46" fmla="*/ 364 w 728"/>
              <a:gd name="T47" fmla="*/ 731 h 731"/>
              <a:gd name="T48" fmla="*/ 326 w 728"/>
              <a:gd name="T49" fmla="*/ 728 h 731"/>
              <a:gd name="T50" fmla="*/ 290 w 728"/>
              <a:gd name="T51" fmla="*/ 723 h 731"/>
              <a:gd name="T52" fmla="*/ 255 w 728"/>
              <a:gd name="T53" fmla="*/ 714 h 731"/>
              <a:gd name="T54" fmla="*/ 190 w 728"/>
              <a:gd name="T55" fmla="*/ 686 h 731"/>
              <a:gd name="T56" fmla="*/ 132 w 728"/>
              <a:gd name="T57" fmla="*/ 647 h 731"/>
              <a:gd name="T58" fmla="*/ 82 w 728"/>
              <a:gd name="T59" fmla="*/ 597 h 731"/>
              <a:gd name="T60" fmla="*/ 43 w 728"/>
              <a:gd name="T61" fmla="*/ 539 h 731"/>
              <a:gd name="T62" fmla="*/ 16 w 728"/>
              <a:gd name="T63" fmla="*/ 474 h 731"/>
              <a:gd name="T64" fmla="*/ 7 w 728"/>
              <a:gd name="T65" fmla="*/ 438 h 731"/>
              <a:gd name="T66" fmla="*/ 1 w 728"/>
              <a:gd name="T67" fmla="*/ 402 h 731"/>
              <a:gd name="T68" fmla="*/ 0 w 728"/>
              <a:gd name="T69" fmla="*/ 365 h 731"/>
              <a:gd name="T70" fmla="*/ 0 w 728"/>
              <a:gd name="T71" fmla="*/ 347 h 731"/>
              <a:gd name="T72" fmla="*/ 3 w 728"/>
              <a:gd name="T73" fmla="*/ 309 h 731"/>
              <a:gd name="T74" fmla="*/ 10 w 728"/>
              <a:gd name="T75" fmla="*/ 275 h 731"/>
              <a:gd name="T76" fmla="*/ 28 w 728"/>
              <a:gd name="T77" fmla="*/ 224 h 731"/>
              <a:gd name="T78" fmla="*/ 61 w 728"/>
              <a:gd name="T79" fmla="*/ 161 h 731"/>
              <a:gd name="T80" fmla="*/ 106 w 728"/>
              <a:gd name="T81" fmla="*/ 107 h 731"/>
              <a:gd name="T82" fmla="*/ 160 w 728"/>
              <a:gd name="T83" fmla="*/ 63 h 731"/>
              <a:gd name="T84" fmla="*/ 222 w 728"/>
              <a:gd name="T85" fmla="*/ 29 h 731"/>
              <a:gd name="T86" fmla="*/ 272 w 728"/>
              <a:gd name="T87" fmla="*/ 12 h 731"/>
              <a:gd name="T88" fmla="*/ 308 w 728"/>
              <a:gd name="T89" fmla="*/ 5 h 731"/>
              <a:gd name="T90" fmla="*/ 344 w 728"/>
              <a:gd name="T91" fmla="*/ 0 h 731"/>
              <a:gd name="T92" fmla="*/ 364 w 728"/>
              <a:gd name="T93"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8" h="731">
                <a:moveTo>
                  <a:pt x="364" y="0"/>
                </a:moveTo>
                <a:lnTo>
                  <a:pt x="364" y="0"/>
                </a:lnTo>
                <a:lnTo>
                  <a:pt x="382" y="0"/>
                </a:lnTo>
                <a:lnTo>
                  <a:pt x="401" y="2"/>
                </a:lnTo>
                <a:lnTo>
                  <a:pt x="419" y="5"/>
                </a:lnTo>
                <a:lnTo>
                  <a:pt x="437" y="8"/>
                </a:lnTo>
                <a:lnTo>
                  <a:pt x="455" y="12"/>
                </a:lnTo>
                <a:lnTo>
                  <a:pt x="472" y="17"/>
                </a:lnTo>
                <a:lnTo>
                  <a:pt x="506" y="29"/>
                </a:lnTo>
                <a:lnTo>
                  <a:pt x="538" y="44"/>
                </a:lnTo>
                <a:lnTo>
                  <a:pt x="568" y="63"/>
                </a:lnTo>
                <a:lnTo>
                  <a:pt x="596" y="84"/>
                </a:lnTo>
                <a:lnTo>
                  <a:pt x="622" y="107"/>
                </a:lnTo>
                <a:lnTo>
                  <a:pt x="645" y="134"/>
                </a:lnTo>
                <a:lnTo>
                  <a:pt x="666" y="161"/>
                </a:lnTo>
                <a:lnTo>
                  <a:pt x="684" y="191"/>
                </a:lnTo>
                <a:lnTo>
                  <a:pt x="699" y="224"/>
                </a:lnTo>
                <a:lnTo>
                  <a:pt x="711" y="257"/>
                </a:lnTo>
                <a:lnTo>
                  <a:pt x="716" y="275"/>
                </a:lnTo>
                <a:lnTo>
                  <a:pt x="720" y="291"/>
                </a:lnTo>
                <a:lnTo>
                  <a:pt x="723" y="309"/>
                </a:lnTo>
                <a:lnTo>
                  <a:pt x="726" y="329"/>
                </a:lnTo>
                <a:lnTo>
                  <a:pt x="728" y="347"/>
                </a:lnTo>
                <a:lnTo>
                  <a:pt x="728" y="365"/>
                </a:lnTo>
                <a:lnTo>
                  <a:pt x="728" y="365"/>
                </a:lnTo>
                <a:lnTo>
                  <a:pt x="728" y="384"/>
                </a:lnTo>
                <a:lnTo>
                  <a:pt x="726" y="402"/>
                </a:lnTo>
                <a:lnTo>
                  <a:pt x="723" y="420"/>
                </a:lnTo>
                <a:lnTo>
                  <a:pt x="720" y="438"/>
                </a:lnTo>
                <a:lnTo>
                  <a:pt x="716" y="456"/>
                </a:lnTo>
                <a:lnTo>
                  <a:pt x="711" y="474"/>
                </a:lnTo>
                <a:lnTo>
                  <a:pt x="699" y="507"/>
                </a:lnTo>
                <a:lnTo>
                  <a:pt x="684" y="539"/>
                </a:lnTo>
                <a:lnTo>
                  <a:pt x="666" y="569"/>
                </a:lnTo>
                <a:lnTo>
                  <a:pt x="645" y="597"/>
                </a:lnTo>
                <a:lnTo>
                  <a:pt x="622" y="623"/>
                </a:lnTo>
                <a:lnTo>
                  <a:pt x="596" y="647"/>
                </a:lnTo>
                <a:lnTo>
                  <a:pt x="568" y="668"/>
                </a:lnTo>
                <a:lnTo>
                  <a:pt x="538" y="686"/>
                </a:lnTo>
                <a:lnTo>
                  <a:pt x="506" y="702"/>
                </a:lnTo>
                <a:lnTo>
                  <a:pt x="472" y="714"/>
                </a:lnTo>
                <a:lnTo>
                  <a:pt x="455" y="719"/>
                </a:lnTo>
                <a:lnTo>
                  <a:pt x="437" y="723"/>
                </a:lnTo>
                <a:lnTo>
                  <a:pt x="419" y="726"/>
                </a:lnTo>
                <a:lnTo>
                  <a:pt x="401" y="728"/>
                </a:lnTo>
                <a:lnTo>
                  <a:pt x="382" y="729"/>
                </a:lnTo>
                <a:lnTo>
                  <a:pt x="364" y="731"/>
                </a:lnTo>
                <a:lnTo>
                  <a:pt x="364" y="731"/>
                </a:lnTo>
                <a:lnTo>
                  <a:pt x="344" y="729"/>
                </a:lnTo>
                <a:lnTo>
                  <a:pt x="326" y="728"/>
                </a:lnTo>
                <a:lnTo>
                  <a:pt x="308" y="726"/>
                </a:lnTo>
                <a:lnTo>
                  <a:pt x="290" y="723"/>
                </a:lnTo>
                <a:lnTo>
                  <a:pt x="272" y="719"/>
                </a:lnTo>
                <a:lnTo>
                  <a:pt x="255" y="714"/>
                </a:lnTo>
                <a:lnTo>
                  <a:pt x="222" y="702"/>
                </a:lnTo>
                <a:lnTo>
                  <a:pt x="190" y="686"/>
                </a:lnTo>
                <a:lnTo>
                  <a:pt x="160" y="668"/>
                </a:lnTo>
                <a:lnTo>
                  <a:pt x="132" y="647"/>
                </a:lnTo>
                <a:lnTo>
                  <a:pt x="106" y="623"/>
                </a:lnTo>
                <a:lnTo>
                  <a:pt x="82" y="597"/>
                </a:lnTo>
                <a:lnTo>
                  <a:pt x="61" y="569"/>
                </a:lnTo>
                <a:lnTo>
                  <a:pt x="43" y="539"/>
                </a:lnTo>
                <a:lnTo>
                  <a:pt x="28" y="507"/>
                </a:lnTo>
                <a:lnTo>
                  <a:pt x="16" y="474"/>
                </a:lnTo>
                <a:lnTo>
                  <a:pt x="10" y="456"/>
                </a:lnTo>
                <a:lnTo>
                  <a:pt x="7" y="438"/>
                </a:lnTo>
                <a:lnTo>
                  <a:pt x="3" y="420"/>
                </a:lnTo>
                <a:lnTo>
                  <a:pt x="1" y="402"/>
                </a:lnTo>
                <a:lnTo>
                  <a:pt x="0" y="384"/>
                </a:lnTo>
                <a:lnTo>
                  <a:pt x="0" y="365"/>
                </a:lnTo>
                <a:lnTo>
                  <a:pt x="0" y="365"/>
                </a:lnTo>
                <a:lnTo>
                  <a:pt x="0" y="347"/>
                </a:lnTo>
                <a:lnTo>
                  <a:pt x="1" y="329"/>
                </a:lnTo>
                <a:lnTo>
                  <a:pt x="3" y="309"/>
                </a:lnTo>
                <a:lnTo>
                  <a:pt x="7" y="291"/>
                </a:lnTo>
                <a:lnTo>
                  <a:pt x="10" y="275"/>
                </a:lnTo>
                <a:lnTo>
                  <a:pt x="16" y="257"/>
                </a:lnTo>
                <a:lnTo>
                  <a:pt x="28" y="224"/>
                </a:lnTo>
                <a:lnTo>
                  <a:pt x="43" y="191"/>
                </a:lnTo>
                <a:lnTo>
                  <a:pt x="61" y="161"/>
                </a:lnTo>
                <a:lnTo>
                  <a:pt x="82" y="134"/>
                </a:lnTo>
                <a:lnTo>
                  <a:pt x="106" y="107"/>
                </a:lnTo>
                <a:lnTo>
                  <a:pt x="132" y="84"/>
                </a:lnTo>
                <a:lnTo>
                  <a:pt x="160" y="63"/>
                </a:lnTo>
                <a:lnTo>
                  <a:pt x="190" y="44"/>
                </a:lnTo>
                <a:lnTo>
                  <a:pt x="222" y="29"/>
                </a:lnTo>
                <a:lnTo>
                  <a:pt x="255" y="17"/>
                </a:lnTo>
                <a:lnTo>
                  <a:pt x="272" y="12"/>
                </a:lnTo>
                <a:lnTo>
                  <a:pt x="290" y="8"/>
                </a:lnTo>
                <a:lnTo>
                  <a:pt x="308" y="5"/>
                </a:lnTo>
                <a:lnTo>
                  <a:pt x="326" y="2"/>
                </a:lnTo>
                <a:lnTo>
                  <a:pt x="344" y="0"/>
                </a:lnTo>
                <a:lnTo>
                  <a:pt x="364" y="0"/>
                </a:lnTo>
                <a:lnTo>
                  <a:pt x="364" y="0"/>
                </a:lnTo>
                <a:close/>
              </a:path>
            </a:pathLst>
          </a:custGeom>
          <a:solidFill>
            <a:srgbClr val="FFFFFF"/>
          </a:solidFill>
          <a:ln>
            <a:noFill/>
          </a:ln>
          <a:effectLst>
            <a:outerShdw blurRad="63500" dist="12700" dir="5400000" algn="ctr" rotWithShape="0">
              <a:srgbClr val="000000">
                <a:alpha val="7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28" name="TextBox 27">
            <a:extLst>
              <a:ext uri="{FF2B5EF4-FFF2-40B4-BE49-F238E27FC236}">
                <a16:creationId xmlns:a16="http://schemas.microsoft.com/office/drawing/2014/main" id="{83E1E48B-6386-4DDC-A250-B7BF126C4299}"/>
              </a:ext>
            </a:extLst>
          </p:cNvPr>
          <p:cNvSpPr txBox="1"/>
          <p:nvPr/>
        </p:nvSpPr>
        <p:spPr>
          <a:xfrm flipH="1">
            <a:off x="596457" y="2816150"/>
            <a:ext cx="3268393" cy="8863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To identify XYZ's strengths, weaknesses, opportunities, and threats. This will provide a clear picture of the internal and external factors influencing growth</a:t>
            </a:r>
          </a:p>
        </p:txBody>
      </p:sp>
      <p:sp>
        <p:nvSpPr>
          <p:cNvPr id="29" name="TextBox 28">
            <a:extLst>
              <a:ext uri="{FF2B5EF4-FFF2-40B4-BE49-F238E27FC236}">
                <a16:creationId xmlns:a16="http://schemas.microsoft.com/office/drawing/2014/main" id="{01359A79-2A44-4D58-BCE1-2D4C2C59B754}"/>
              </a:ext>
            </a:extLst>
          </p:cNvPr>
          <p:cNvSpPr txBox="1"/>
          <p:nvPr/>
        </p:nvSpPr>
        <p:spPr>
          <a:xfrm flipH="1">
            <a:off x="1648783" y="2468512"/>
            <a:ext cx="2216069" cy="295466"/>
          </a:xfrm>
          <a:prstGeom prst="rect">
            <a:avLst/>
          </a:prstGeom>
          <a:noFill/>
        </p:spPr>
        <p:txBody>
          <a:bodyPr wrap="square" lIns="0" tIns="0" rIns="0" bIns="0" rtlCol="0">
            <a:spAutoFit/>
          </a:bodyPr>
          <a:lstStyle/>
          <a:p>
            <a:pPr algn="r"/>
            <a:r>
              <a:rPr lang="en-US" sz="1920" b="1" dirty="0">
                <a:solidFill>
                  <a:schemeClr val="accent1"/>
                </a:solidFill>
                <a:latin typeface="Poppins Light" panose="00000400000000000000" pitchFamily="2" charset="0"/>
                <a:cs typeface="Poppins Light" panose="00000400000000000000" pitchFamily="2" charset="0"/>
              </a:rPr>
              <a:t>SWOT Analysis</a:t>
            </a:r>
          </a:p>
        </p:txBody>
      </p:sp>
      <p:sp>
        <p:nvSpPr>
          <p:cNvPr id="30" name="Oval 29">
            <a:extLst>
              <a:ext uri="{FF2B5EF4-FFF2-40B4-BE49-F238E27FC236}">
                <a16:creationId xmlns:a16="http://schemas.microsoft.com/office/drawing/2014/main" id="{58A45AB9-0E38-4B46-AEDC-D0D46ADE2C58}"/>
              </a:ext>
            </a:extLst>
          </p:cNvPr>
          <p:cNvSpPr/>
          <p:nvPr/>
        </p:nvSpPr>
        <p:spPr>
          <a:xfrm flipH="1">
            <a:off x="3997366" y="2498964"/>
            <a:ext cx="241637" cy="2416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32" name="TextBox 31">
            <a:extLst>
              <a:ext uri="{FF2B5EF4-FFF2-40B4-BE49-F238E27FC236}">
                <a16:creationId xmlns:a16="http://schemas.microsoft.com/office/drawing/2014/main" id="{642C7CB3-1F42-467E-A197-CF60BEA86E62}"/>
              </a:ext>
            </a:extLst>
          </p:cNvPr>
          <p:cNvSpPr txBox="1"/>
          <p:nvPr/>
        </p:nvSpPr>
        <p:spPr>
          <a:xfrm flipH="1">
            <a:off x="628998" y="5048488"/>
            <a:ext cx="3268393"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 risk management strategy will address potential challenges, including supply chain disruptions and market volatility</a:t>
            </a:r>
          </a:p>
        </p:txBody>
      </p:sp>
      <p:sp>
        <p:nvSpPr>
          <p:cNvPr id="33" name="TextBox 32">
            <a:extLst>
              <a:ext uri="{FF2B5EF4-FFF2-40B4-BE49-F238E27FC236}">
                <a16:creationId xmlns:a16="http://schemas.microsoft.com/office/drawing/2014/main" id="{C58D88D4-A8ED-4EA3-8A99-9BD20C12BE7C}"/>
              </a:ext>
            </a:extLst>
          </p:cNvPr>
          <p:cNvSpPr txBox="1"/>
          <p:nvPr/>
        </p:nvSpPr>
        <p:spPr>
          <a:xfrm flipH="1">
            <a:off x="1620170" y="4436974"/>
            <a:ext cx="2244683" cy="590931"/>
          </a:xfrm>
          <a:prstGeom prst="rect">
            <a:avLst/>
          </a:prstGeom>
          <a:noFill/>
        </p:spPr>
        <p:txBody>
          <a:bodyPr wrap="square" lIns="0" tIns="0" rIns="0" bIns="0" rtlCol="0">
            <a:spAutoFit/>
          </a:bodyPr>
          <a:lstStyle/>
          <a:p>
            <a:pPr algn="r"/>
            <a:r>
              <a:rPr lang="en-US" sz="1920" b="1" dirty="0">
                <a:solidFill>
                  <a:schemeClr val="accent6"/>
                </a:solidFill>
                <a:latin typeface="Poppins Light" panose="00000400000000000000" pitchFamily="2" charset="0"/>
                <a:cs typeface="Poppins Light" panose="00000400000000000000" pitchFamily="2" charset="0"/>
              </a:rPr>
              <a:t>Risk Management Framework</a:t>
            </a:r>
          </a:p>
        </p:txBody>
      </p:sp>
      <p:sp>
        <p:nvSpPr>
          <p:cNvPr id="34" name="Oval 33">
            <a:extLst>
              <a:ext uri="{FF2B5EF4-FFF2-40B4-BE49-F238E27FC236}">
                <a16:creationId xmlns:a16="http://schemas.microsoft.com/office/drawing/2014/main" id="{D533E7B4-8220-4475-8C69-019DD7FC2248}"/>
              </a:ext>
            </a:extLst>
          </p:cNvPr>
          <p:cNvSpPr/>
          <p:nvPr/>
        </p:nvSpPr>
        <p:spPr>
          <a:xfrm flipH="1">
            <a:off x="3997366" y="4470812"/>
            <a:ext cx="241637" cy="241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36" name="TextBox 35">
            <a:extLst>
              <a:ext uri="{FF2B5EF4-FFF2-40B4-BE49-F238E27FC236}">
                <a16:creationId xmlns:a16="http://schemas.microsoft.com/office/drawing/2014/main" id="{DC4A9973-5112-4380-BDAF-CA2FE8924A27}"/>
              </a:ext>
            </a:extLst>
          </p:cNvPr>
          <p:cNvSpPr txBox="1"/>
          <p:nvPr/>
        </p:nvSpPr>
        <p:spPr>
          <a:xfrm flipH="1">
            <a:off x="596457" y="6753075"/>
            <a:ext cx="3268393"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The importance of engaging stakeholders (employees, customers, suppliers) throughout the transformation process helps to foster buy-in and reduce resistance to change</a:t>
            </a:r>
          </a:p>
        </p:txBody>
      </p:sp>
      <p:sp>
        <p:nvSpPr>
          <p:cNvPr id="37" name="TextBox 36">
            <a:extLst>
              <a:ext uri="{FF2B5EF4-FFF2-40B4-BE49-F238E27FC236}">
                <a16:creationId xmlns:a16="http://schemas.microsoft.com/office/drawing/2014/main" id="{BBA4A269-CC31-476C-A5A9-24F6E4C52DB3}"/>
              </a:ext>
            </a:extLst>
          </p:cNvPr>
          <p:cNvSpPr txBox="1"/>
          <p:nvPr/>
        </p:nvSpPr>
        <p:spPr>
          <a:xfrm flipH="1">
            <a:off x="480447" y="6357620"/>
            <a:ext cx="3384404" cy="295466"/>
          </a:xfrm>
          <a:prstGeom prst="rect">
            <a:avLst/>
          </a:prstGeom>
          <a:noFill/>
        </p:spPr>
        <p:txBody>
          <a:bodyPr wrap="square" lIns="0" tIns="0" rIns="0" bIns="0" rtlCol="0">
            <a:spAutoFit/>
          </a:bodyPr>
          <a:lstStyle/>
          <a:p>
            <a:pPr algn="r"/>
            <a:r>
              <a:rPr lang="en-US" sz="1920" b="1" dirty="0">
                <a:solidFill>
                  <a:schemeClr val="accent5"/>
                </a:solidFill>
                <a:latin typeface="Poppins Light" panose="00000400000000000000" pitchFamily="2" charset="0"/>
                <a:cs typeface="Poppins Light" panose="00000400000000000000" pitchFamily="2" charset="0"/>
              </a:rPr>
              <a:t>Stakeholder Engagement</a:t>
            </a:r>
          </a:p>
        </p:txBody>
      </p:sp>
      <p:sp>
        <p:nvSpPr>
          <p:cNvPr id="38" name="Oval 37">
            <a:extLst>
              <a:ext uri="{FF2B5EF4-FFF2-40B4-BE49-F238E27FC236}">
                <a16:creationId xmlns:a16="http://schemas.microsoft.com/office/drawing/2014/main" id="{D7B9297C-CD04-46A6-8311-78455D0D74AD}"/>
              </a:ext>
            </a:extLst>
          </p:cNvPr>
          <p:cNvSpPr/>
          <p:nvPr/>
        </p:nvSpPr>
        <p:spPr>
          <a:xfrm flipH="1">
            <a:off x="3997366" y="6439274"/>
            <a:ext cx="241637" cy="2416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40" name="TextBox 39">
            <a:extLst>
              <a:ext uri="{FF2B5EF4-FFF2-40B4-BE49-F238E27FC236}">
                <a16:creationId xmlns:a16="http://schemas.microsoft.com/office/drawing/2014/main" id="{92580DF5-26EF-4149-94C6-943C9804A61E}"/>
              </a:ext>
            </a:extLst>
          </p:cNvPr>
          <p:cNvSpPr txBox="1"/>
          <p:nvPr/>
        </p:nvSpPr>
        <p:spPr>
          <a:xfrm>
            <a:off x="10765553" y="2816150"/>
            <a:ext cx="3268396" cy="132959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Strategically plan and drive business activities towards the vision and strategy of the organization, improve internal and external communications, and monitor organizational performance against strategic goals.</a:t>
            </a:r>
          </a:p>
        </p:txBody>
      </p:sp>
      <p:sp>
        <p:nvSpPr>
          <p:cNvPr id="41" name="TextBox 40">
            <a:extLst>
              <a:ext uri="{FF2B5EF4-FFF2-40B4-BE49-F238E27FC236}">
                <a16:creationId xmlns:a16="http://schemas.microsoft.com/office/drawing/2014/main" id="{4379A837-4746-40EA-8AB7-CA29538E668C}"/>
              </a:ext>
            </a:extLst>
          </p:cNvPr>
          <p:cNvSpPr txBox="1"/>
          <p:nvPr/>
        </p:nvSpPr>
        <p:spPr>
          <a:xfrm>
            <a:off x="10765553" y="2468512"/>
            <a:ext cx="3728284" cy="295466"/>
          </a:xfrm>
          <a:prstGeom prst="rect">
            <a:avLst/>
          </a:prstGeom>
          <a:noFill/>
        </p:spPr>
        <p:txBody>
          <a:bodyPr wrap="square" lIns="0" tIns="0" rIns="0" bIns="0" rtlCol="0">
            <a:spAutoFit/>
          </a:bodyPr>
          <a:lstStyle/>
          <a:p>
            <a:r>
              <a:rPr lang="en-US" sz="1920" b="1" dirty="0">
                <a:solidFill>
                  <a:schemeClr val="accent2"/>
                </a:solidFill>
                <a:latin typeface="Poppins Light" panose="00000400000000000000" pitchFamily="2" charset="0"/>
                <a:cs typeface="Poppins Light" panose="00000400000000000000" pitchFamily="2" charset="0"/>
              </a:rPr>
              <a:t>Balanced Scorecard (BSC) </a:t>
            </a:r>
          </a:p>
        </p:txBody>
      </p:sp>
      <p:sp>
        <p:nvSpPr>
          <p:cNvPr id="42" name="Oval 41">
            <a:extLst>
              <a:ext uri="{FF2B5EF4-FFF2-40B4-BE49-F238E27FC236}">
                <a16:creationId xmlns:a16="http://schemas.microsoft.com/office/drawing/2014/main" id="{48F613B0-D0AE-4886-ADEF-01A24D39D413}"/>
              </a:ext>
            </a:extLst>
          </p:cNvPr>
          <p:cNvSpPr/>
          <p:nvPr/>
        </p:nvSpPr>
        <p:spPr>
          <a:xfrm>
            <a:off x="10414049" y="2498964"/>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44" name="TextBox 43">
            <a:extLst>
              <a:ext uri="{FF2B5EF4-FFF2-40B4-BE49-F238E27FC236}">
                <a16:creationId xmlns:a16="http://schemas.microsoft.com/office/drawing/2014/main" id="{784FD631-31D1-49BF-86BF-66E6774D7F03}"/>
              </a:ext>
            </a:extLst>
          </p:cNvPr>
          <p:cNvSpPr txBox="1"/>
          <p:nvPr/>
        </p:nvSpPr>
        <p:spPr>
          <a:xfrm>
            <a:off x="10765553" y="4784612"/>
            <a:ext cx="3268396"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Implementing Lean Six Sigma can lead to significant cost savings and improved product quality, which is crucial for maintaining competitiveness in the armored vehicle market.</a:t>
            </a:r>
          </a:p>
        </p:txBody>
      </p:sp>
      <p:sp>
        <p:nvSpPr>
          <p:cNvPr id="45" name="TextBox 44">
            <a:extLst>
              <a:ext uri="{FF2B5EF4-FFF2-40B4-BE49-F238E27FC236}">
                <a16:creationId xmlns:a16="http://schemas.microsoft.com/office/drawing/2014/main" id="{07730009-8476-4581-AE56-3E8C3BF89A56}"/>
              </a:ext>
            </a:extLst>
          </p:cNvPr>
          <p:cNvSpPr txBox="1"/>
          <p:nvPr/>
        </p:nvSpPr>
        <p:spPr>
          <a:xfrm>
            <a:off x="10765552" y="4436974"/>
            <a:ext cx="2078720" cy="295466"/>
          </a:xfrm>
          <a:prstGeom prst="rect">
            <a:avLst/>
          </a:prstGeom>
          <a:noFill/>
        </p:spPr>
        <p:txBody>
          <a:bodyPr wrap="square" lIns="0" tIns="0" rIns="0" bIns="0" rtlCol="0">
            <a:spAutoFit/>
          </a:bodyPr>
          <a:lstStyle/>
          <a:p>
            <a:r>
              <a:rPr lang="en-US" sz="1920" b="1" dirty="0">
                <a:solidFill>
                  <a:schemeClr val="accent3"/>
                </a:solidFill>
                <a:latin typeface="Poppins Light" panose="00000400000000000000" pitchFamily="2" charset="0"/>
                <a:cs typeface="Poppins Light" panose="00000400000000000000" pitchFamily="2" charset="0"/>
              </a:rPr>
              <a:t>Lean Six Sigma</a:t>
            </a:r>
          </a:p>
        </p:txBody>
      </p:sp>
      <p:sp>
        <p:nvSpPr>
          <p:cNvPr id="46" name="Oval 45">
            <a:extLst>
              <a:ext uri="{FF2B5EF4-FFF2-40B4-BE49-F238E27FC236}">
                <a16:creationId xmlns:a16="http://schemas.microsoft.com/office/drawing/2014/main" id="{FB16BC9E-8CF2-43D3-BFA9-2EB72825EC12}"/>
              </a:ext>
            </a:extLst>
          </p:cNvPr>
          <p:cNvSpPr/>
          <p:nvPr/>
        </p:nvSpPr>
        <p:spPr>
          <a:xfrm>
            <a:off x="10414049" y="4463887"/>
            <a:ext cx="241637" cy="2416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48" name="TextBox 47">
            <a:extLst>
              <a:ext uri="{FF2B5EF4-FFF2-40B4-BE49-F238E27FC236}">
                <a16:creationId xmlns:a16="http://schemas.microsoft.com/office/drawing/2014/main" id="{ABDAE132-246A-4789-AB71-A32758D28242}"/>
              </a:ext>
            </a:extLst>
          </p:cNvPr>
          <p:cNvSpPr txBox="1"/>
          <p:nvPr/>
        </p:nvSpPr>
        <p:spPr>
          <a:xfrm>
            <a:off x="10765553" y="6753075"/>
            <a:ext cx="3268396" cy="8863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Agile can help XYZ respond swiftly to market changes and customer needs, enhancing its ability to innovate and adapt</a:t>
            </a:r>
          </a:p>
        </p:txBody>
      </p:sp>
      <p:sp>
        <p:nvSpPr>
          <p:cNvPr id="49" name="TextBox 48">
            <a:extLst>
              <a:ext uri="{FF2B5EF4-FFF2-40B4-BE49-F238E27FC236}">
                <a16:creationId xmlns:a16="http://schemas.microsoft.com/office/drawing/2014/main" id="{729EC4E3-A1EA-42C5-B096-4C4D3D7ED92E}"/>
              </a:ext>
            </a:extLst>
          </p:cNvPr>
          <p:cNvSpPr txBox="1"/>
          <p:nvPr/>
        </p:nvSpPr>
        <p:spPr>
          <a:xfrm>
            <a:off x="10765552" y="6405436"/>
            <a:ext cx="2715745" cy="295466"/>
          </a:xfrm>
          <a:prstGeom prst="rect">
            <a:avLst/>
          </a:prstGeom>
          <a:noFill/>
        </p:spPr>
        <p:txBody>
          <a:bodyPr wrap="square" lIns="0" tIns="0" rIns="0" bIns="0" rtlCol="0">
            <a:spAutoFit/>
          </a:bodyPr>
          <a:lstStyle/>
          <a:p>
            <a:r>
              <a:rPr lang="en-US" sz="1920" b="1" dirty="0">
                <a:solidFill>
                  <a:schemeClr val="accent4"/>
                </a:solidFill>
                <a:latin typeface="Poppins Light" panose="00000400000000000000" pitchFamily="2" charset="0"/>
                <a:cs typeface="Poppins Light" panose="00000400000000000000" pitchFamily="2" charset="0"/>
              </a:rPr>
              <a:t>Agile Methodology</a:t>
            </a:r>
          </a:p>
        </p:txBody>
      </p:sp>
      <p:sp>
        <p:nvSpPr>
          <p:cNvPr id="50" name="Oval 49">
            <a:extLst>
              <a:ext uri="{FF2B5EF4-FFF2-40B4-BE49-F238E27FC236}">
                <a16:creationId xmlns:a16="http://schemas.microsoft.com/office/drawing/2014/main" id="{F32AEAD8-8E3B-44AE-8F1E-0BEE66A4D27D}"/>
              </a:ext>
            </a:extLst>
          </p:cNvPr>
          <p:cNvSpPr/>
          <p:nvPr/>
        </p:nvSpPr>
        <p:spPr>
          <a:xfrm>
            <a:off x="10414049" y="6439274"/>
            <a:ext cx="241637" cy="2416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dirty="0"/>
          </a:p>
        </p:txBody>
      </p:sp>
      <p:grpSp>
        <p:nvGrpSpPr>
          <p:cNvPr id="51" name="Google Shape;13170;p85"/>
          <p:cNvGrpSpPr/>
          <p:nvPr/>
        </p:nvGrpSpPr>
        <p:grpSpPr>
          <a:xfrm>
            <a:off x="8170470" y="6637921"/>
            <a:ext cx="422452" cy="395126"/>
            <a:chOff x="-4118225" y="3990475"/>
            <a:chExt cx="292225" cy="273325"/>
          </a:xfrm>
          <a:solidFill>
            <a:schemeClr val="accent4"/>
          </a:solidFill>
        </p:grpSpPr>
        <p:sp>
          <p:nvSpPr>
            <p:cNvPr id="52" name="Google Shape;1317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grpFill/>
            <a:ln>
              <a:noFill/>
            </a:ln>
          </p:spPr>
          <p:txBody>
            <a:bodyPr spcFirstLastPara="1" wrap="square" lIns="146280" tIns="146280" rIns="146280" bIns="146280" anchor="ctr" anchorCtr="0">
              <a:noAutofit/>
            </a:bodyPr>
            <a:lstStyle/>
            <a:p>
              <a:endParaRPr sz="2880"/>
            </a:p>
          </p:txBody>
        </p:sp>
        <p:sp>
          <p:nvSpPr>
            <p:cNvPr id="53" name="Google Shape;1317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grpFill/>
            <a:ln>
              <a:noFill/>
            </a:ln>
          </p:spPr>
          <p:txBody>
            <a:bodyPr spcFirstLastPara="1" wrap="square" lIns="146280" tIns="146280" rIns="146280" bIns="146280" anchor="ctr" anchorCtr="0">
              <a:noAutofit/>
            </a:bodyPr>
            <a:lstStyle/>
            <a:p>
              <a:endParaRPr sz="2880"/>
            </a:p>
          </p:txBody>
        </p:sp>
        <p:sp>
          <p:nvSpPr>
            <p:cNvPr id="54" name="Google Shape;1317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grpFill/>
            <a:ln>
              <a:noFill/>
            </a:ln>
          </p:spPr>
          <p:txBody>
            <a:bodyPr spcFirstLastPara="1" wrap="square" lIns="146280" tIns="146280" rIns="146280" bIns="146280" anchor="ctr" anchorCtr="0">
              <a:noAutofit/>
            </a:bodyPr>
            <a:lstStyle/>
            <a:p>
              <a:endParaRPr sz="2880"/>
            </a:p>
          </p:txBody>
        </p:sp>
        <p:sp>
          <p:nvSpPr>
            <p:cNvPr id="55" name="Google Shape;1317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56" name="Google Shape;13175;p85"/>
          <p:cNvGrpSpPr/>
          <p:nvPr/>
        </p:nvGrpSpPr>
        <p:grpSpPr>
          <a:xfrm>
            <a:off x="9291214" y="4759462"/>
            <a:ext cx="396284" cy="423606"/>
            <a:chOff x="-2312225" y="3238300"/>
            <a:chExt cx="274125" cy="293025"/>
          </a:xfrm>
          <a:solidFill>
            <a:schemeClr val="accent3"/>
          </a:solidFill>
        </p:grpSpPr>
        <p:sp>
          <p:nvSpPr>
            <p:cNvPr id="57" name="Google Shape;1317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grpFill/>
            <a:ln>
              <a:noFill/>
            </a:ln>
          </p:spPr>
          <p:txBody>
            <a:bodyPr spcFirstLastPara="1" wrap="square" lIns="146280" tIns="146280" rIns="146280" bIns="146280" anchor="ctr" anchorCtr="0">
              <a:noAutofit/>
            </a:bodyPr>
            <a:lstStyle/>
            <a:p>
              <a:endParaRPr sz="2880"/>
            </a:p>
          </p:txBody>
        </p:sp>
        <p:sp>
          <p:nvSpPr>
            <p:cNvPr id="58" name="Google Shape;1317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59" name="Google Shape;13186;p85"/>
          <p:cNvGrpSpPr/>
          <p:nvPr/>
        </p:nvGrpSpPr>
        <p:grpSpPr>
          <a:xfrm>
            <a:off x="6007537" y="2855270"/>
            <a:ext cx="425850" cy="421331"/>
            <a:chOff x="-1182750" y="3962900"/>
            <a:chExt cx="294575" cy="291450"/>
          </a:xfrm>
          <a:solidFill>
            <a:schemeClr val="accent1"/>
          </a:solidFill>
        </p:grpSpPr>
        <p:sp>
          <p:nvSpPr>
            <p:cNvPr id="60" name="Google Shape;13187;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grpFill/>
            <a:ln>
              <a:noFill/>
            </a:ln>
          </p:spPr>
          <p:txBody>
            <a:bodyPr spcFirstLastPara="1" wrap="square" lIns="146280" tIns="146280" rIns="146280" bIns="146280" anchor="ctr" anchorCtr="0">
              <a:noAutofit/>
            </a:bodyPr>
            <a:lstStyle/>
            <a:p>
              <a:endParaRPr sz="2880"/>
            </a:p>
          </p:txBody>
        </p:sp>
        <p:sp>
          <p:nvSpPr>
            <p:cNvPr id="61" name="Google Shape;13188;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46280" tIns="146280" rIns="146280" bIns="146280" anchor="ctr" anchorCtr="0">
              <a:noAutofit/>
            </a:bodyPr>
            <a:lstStyle/>
            <a:p>
              <a:endParaRPr sz="2880"/>
            </a:p>
          </p:txBody>
        </p:sp>
        <p:sp>
          <p:nvSpPr>
            <p:cNvPr id="62" name="Google Shape;13189;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grpFill/>
            <a:ln>
              <a:noFill/>
            </a:ln>
          </p:spPr>
          <p:txBody>
            <a:bodyPr spcFirstLastPara="1" wrap="square" lIns="146280" tIns="146280" rIns="146280" bIns="146280" anchor="ctr" anchorCtr="0">
              <a:noAutofit/>
            </a:bodyPr>
            <a:lstStyle/>
            <a:p>
              <a:endParaRPr sz="2880"/>
            </a:p>
          </p:txBody>
        </p:sp>
        <p:sp>
          <p:nvSpPr>
            <p:cNvPr id="63" name="Google Shape;13190;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grpFill/>
            <a:ln>
              <a:noFill/>
            </a:ln>
          </p:spPr>
          <p:txBody>
            <a:bodyPr spcFirstLastPara="1" wrap="square" lIns="146280" tIns="146280" rIns="146280" bIns="146280" anchor="ctr" anchorCtr="0">
              <a:noAutofit/>
            </a:bodyPr>
            <a:lstStyle/>
            <a:p>
              <a:endParaRPr sz="2880"/>
            </a:p>
          </p:txBody>
        </p:sp>
        <p:sp>
          <p:nvSpPr>
            <p:cNvPr id="64" name="Google Shape;13191;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grpFill/>
            <a:ln>
              <a:noFill/>
            </a:ln>
          </p:spPr>
          <p:txBody>
            <a:bodyPr spcFirstLastPara="1" wrap="square" lIns="146280" tIns="146280" rIns="146280" bIns="146280" anchor="ctr" anchorCtr="0">
              <a:noAutofit/>
            </a:bodyPr>
            <a:lstStyle/>
            <a:p>
              <a:endParaRPr sz="2880"/>
            </a:p>
          </p:txBody>
        </p:sp>
        <p:sp>
          <p:nvSpPr>
            <p:cNvPr id="65" name="Google Shape;13192;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46280" tIns="146280" rIns="146280" bIns="146280" anchor="ctr" anchorCtr="0">
              <a:noAutofit/>
            </a:bodyPr>
            <a:lstStyle/>
            <a:p>
              <a:endParaRPr sz="2880"/>
            </a:p>
          </p:txBody>
        </p:sp>
        <p:sp>
          <p:nvSpPr>
            <p:cNvPr id="66" name="Google Shape;13193;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67" name="Google Shape;13221;p85"/>
          <p:cNvGrpSpPr/>
          <p:nvPr/>
        </p:nvGrpSpPr>
        <p:grpSpPr>
          <a:xfrm>
            <a:off x="6047472" y="6612048"/>
            <a:ext cx="421114" cy="422160"/>
            <a:chOff x="-3771675" y="3971775"/>
            <a:chExt cx="291300" cy="292025"/>
          </a:xfrm>
          <a:solidFill>
            <a:schemeClr val="accent5"/>
          </a:solidFill>
        </p:grpSpPr>
        <p:sp>
          <p:nvSpPr>
            <p:cNvPr id="68" name="Google Shape;1322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146280" tIns="146280" rIns="146280" bIns="146280" anchor="ctr" anchorCtr="0">
              <a:noAutofit/>
            </a:bodyPr>
            <a:lstStyle/>
            <a:p>
              <a:endParaRPr sz="2880"/>
            </a:p>
          </p:txBody>
        </p:sp>
        <p:sp>
          <p:nvSpPr>
            <p:cNvPr id="69" name="Google Shape;1322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146280" tIns="146280" rIns="146280" bIns="146280" anchor="ctr" anchorCtr="0">
              <a:noAutofit/>
            </a:bodyPr>
            <a:lstStyle/>
            <a:p>
              <a:endParaRPr sz="2880"/>
            </a:p>
          </p:txBody>
        </p:sp>
        <p:sp>
          <p:nvSpPr>
            <p:cNvPr id="70" name="Google Shape;1322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146280" tIns="146280" rIns="146280" bIns="146280" anchor="ctr" anchorCtr="0">
              <a:noAutofit/>
            </a:bodyPr>
            <a:lstStyle/>
            <a:p>
              <a:endParaRPr sz="2880"/>
            </a:p>
          </p:txBody>
        </p:sp>
        <p:sp>
          <p:nvSpPr>
            <p:cNvPr id="71" name="Google Shape;1322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146280" tIns="146280" rIns="146280" bIns="146280" anchor="ctr" anchorCtr="0">
              <a:noAutofit/>
            </a:bodyPr>
            <a:lstStyle/>
            <a:p>
              <a:endParaRPr sz="2880"/>
            </a:p>
          </p:txBody>
        </p:sp>
        <p:sp>
          <p:nvSpPr>
            <p:cNvPr id="72" name="Google Shape;1322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73" name="Google Shape;13231;p85"/>
          <p:cNvGrpSpPr/>
          <p:nvPr/>
        </p:nvGrpSpPr>
        <p:grpSpPr>
          <a:xfrm>
            <a:off x="8215743" y="2885835"/>
            <a:ext cx="427004" cy="421331"/>
            <a:chOff x="-1951475" y="3597450"/>
            <a:chExt cx="295375" cy="291450"/>
          </a:xfrm>
          <a:solidFill>
            <a:schemeClr val="accent2"/>
          </a:solidFill>
        </p:grpSpPr>
        <p:sp>
          <p:nvSpPr>
            <p:cNvPr id="74" name="Google Shape;1323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146280" tIns="146280" rIns="146280" bIns="146280" anchor="ctr" anchorCtr="0">
              <a:noAutofit/>
            </a:bodyPr>
            <a:lstStyle/>
            <a:p>
              <a:endParaRPr sz="2880"/>
            </a:p>
          </p:txBody>
        </p:sp>
        <p:sp>
          <p:nvSpPr>
            <p:cNvPr id="75" name="Google Shape;1323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146280" tIns="146280" rIns="146280" bIns="146280" anchor="ctr" anchorCtr="0">
              <a:noAutofit/>
            </a:bodyPr>
            <a:lstStyle/>
            <a:p>
              <a:endParaRPr sz="2880"/>
            </a:p>
          </p:txBody>
        </p:sp>
        <p:sp>
          <p:nvSpPr>
            <p:cNvPr id="76" name="Google Shape;1323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146280" tIns="146280" rIns="146280" bIns="146280" anchor="ctr" anchorCtr="0">
              <a:noAutofit/>
            </a:bodyPr>
            <a:lstStyle/>
            <a:p>
              <a:endParaRPr sz="2880"/>
            </a:p>
          </p:txBody>
        </p:sp>
        <p:sp>
          <p:nvSpPr>
            <p:cNvPr id="77" name="Google Shape;1323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78" name="Google Shape;13236;p85"/>
          <p:cNvGrpSpPr/>
          <p:nvPr/>
        </p:nvGrpSpPr>
        <p:grpSpPr>
          <a:xfrm>
            <a:off x="4915060" y="4779597"/>
            <a:ext cx="446375" cy="421328"/>
            <a:chOff x="-1960150" y="3956600"/>
            <a:chExt cx="308775" cy="291450"/>
          </a:xfrm>
          <a:solidFill>
            <a:schemeClr val="accent6"/>
          </a:solidFill>
        </p:grpSpPr>
        <p:sp>
          <p:nvSpPr>
            <p:cNvPr id="79" name="Google Shape;1323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grpFill/>
            <a:ln>
              <a:noFill/>
            </a:ln>
          </p:spPr>
          <p:txBody>
            <a:bodyPr spcFirstLastPara="1" wrap="square" lIns="146280" tIns="146280" rIns="146280" bIns="146280" anchor="ctr" anchorCtr="0">
              <a:noAutofit/>
            </a:bodyPr>
            <a:lstStyle/>
            <a:p>
              <a:endParaRPr sz="2880"/>
            </a:p>
          </p:txBody>
        </p:sp>
        <p:sp>
          <p:nvSpPr>
            <p:cNvPr id="80" name="Google Shape;1323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81" name="Google Shape;9620;p77"/>
          <p:cNvGrpSpPr/>
          <p:nvPr/>
        </p:nvGrpSpPr>
        <p:grpSpPr>
          <a:xfrm>
            <a:off x="6754368" y="4388861"/>
            <a:ext cx="1121664" cy="1118122"/>
            <a:chOff x="-60987850" y="4100950"/>
            <a:chExt cx="316650" cy="315650"/>
          </a:xfrm>
          <a:solidFill>
            <a:schemeClr val="bg1">
              <a:lumMod val="75000"/>
            </a:schemeClr>
          </a:solidFill>
        </p:grpSpPr>
        <p:sp>
          <p:nvSpPr>
            <p:cNvPr id="82" name="Google Shape;9621;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grpFill/>
            <a:ln>
              <a:noFill/>
            </a:ln>
          </p:spPr>
          <p:txBody>
            <a:bodyPr spcFirstLastPara="1" wrap="square" lIns="146280" tIns="146280" rIns="146280" bIns="146280" anchor="ctr" anchorCtr="0">
              <a:noAutofit/>
            </a:bodyPr>
            <a:lstStyle/>
            <a:p>
              <a:endParaRPr sz="2880"/>
            </a:p>
          </p:txBody>
        </p:sp>
        <p:sp>
          <p:nvSpPr>
            <p:cNvPr id="83" name="Google Shape;9622;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grpFill/>
            <a:ln>
              <a:noFill/>
            </a:ln>
          </p:spPr>
          <p:txBody>
            <a:bodyPr spcFirstLastPara="1" wrap="square" lIns="146280" tIns="146280" rIns="146280" bIns="146280" anchor="ctr" anchorCtr="0">
              <a:noAutofit/>
            </a:bodyPr>
            <a:lstStyle/>
            <a:p>
              <a:endParaRPr sz="2880"/>
            </a:p>
          </p:txBody>
        </p:sp>
        <p:sp>
          <p:nvSpPr>
            <p:cNvPr id="84" name="Google Shape;9623;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grpFill/>
            <a:ln>
              <a:noFill/>
            </a:ln>
          </p:spPr>
          <p:txBody>
            <a:bodyPr spcFirstLastPara="1" wrap="square" lIns="146280" tIns="146280" rIns="146280" bIns="146280" anchor="ctr" anchorCtr="0">
              <a:noAutofit/>
            </a:bodyPr>
            <a:lstStyle/>
            <a:p>
              <a:endParaRPr sz="2880"/>
            </a:p>
          </p:txBody>
        </p:sp>
        <p:sp>
          <p:nvSpPr>
            <p:cNvPr id="85" name="Google Shape;9624;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grpFill/>
            <a:ln>
              <a:noFill/>
            </a:ln>
          </p:spPr>
          <p:txBody>
            <a:bodyPr spcFirstLastPara="1" wrap="square" lIns="146280" tIns="146280" rIns="146280" bIns="146280" anchor="ctr" anchorCtr="0">
              <a:noAutofit/>
            </a:bodyPr>
            <a:lstStyle/>
            <a:p>
              <a:endParaRPr sz="2880"/>
            </a:p>
          </p:txBody>
        </p:sp>
        <p:sp>
          <p:nvSpPr>
            <p:cNvPr id="86" name="Google Shape;9625;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grpFill/>
            <a:ln>
              <a:noFill/>
            </a:ln>
          </p:spPr>
          <p:txBody>
            <a:bodyPr spcFirstLastPara="1" wrap="square" lIns="146280" tIns="146280" rIns="146280" bIns="146280" anchor="ctr" anchorCtr="0">
              <a:noAutofit/>
            </a:bodyPr>
            <a:lstStyle/>
            <a:p>
              <a:endParaRPr sz="2880"/>
            </a:p>
          </p:txBody>
        </p:sp>
      </p:grpSp>
    </p:spTree>
    <p:extLst>
      <p:ext uri="{BB962C8B-B14F-4D97-AF65-F5344CB8AC3E}">
        <p14:creationId xmlns:p14="http://schemas.microsoft.com/office/powerpoint/2010/main" val="1005864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1883980" y="608006"/>
            <a:ext cx="5358051" cy="663893"/>
          </a:xfrm>
          <a:prstGeom prst="rect">
            <a:avLst/>
          </a:prstGeom>
          <a:noFill/>
          <a:ln/>
        </p:spPr>
        <p:txBody>
          <a:bodyPr wrap="none" lIns="0" tIns="0" rIns="0" bIns="0" rtlCol="0" anchor="t"/>
          <a:lstStyle/>
          <a:p>
            <a:pPr marL="0" indent="0">
              <a:lnSpc>
                <a:spcPts val="5200"/>
              </a:lnSpc>
              <a:buNone/>
            </a:pPr>
            <a:r>
              <a:rPr lang="en-US" sz="4150" dirty="0">
                <a:solidFill>
                  <a:srgbClr val="F2F2F3"/>
                </a:solidFill>
                <a:latin typeface="Poppins Light" pitchFamily="34" charset="0"/>
                <a:ea typeface="Poppins Light" pitchFamily="34" charset="-122"/>
                <a:cs typeface="Poppins Light" pitchFamily="34" charset="-120"/>
              </a:rPr>
              <a:t>Financial Projections</a:t>
            </a:r>
            <a:endParaRPr lang="en-US" sz="4150" dirty="0"/>
          </a:p>
        </p:txBody>
      </p:sp>
      <p:sp>
        <p:nvSpPr>
          <p:cNvPr id="4" name="Text 1"/>
          <p:cNvSpPr/>
          <p:nvPr/>
        </p:nvSpPr>
        <p:spPr>
          <a:xfrm>
            <a:off x="743545" y="1842016"/>
            <a:ext cx="3669149" cy="846386"/>
          </a:xfrm>
          <a:prstGeom prst="rect">
            <a:avLst/>
          </a:prstGeom>
          <a:noFill/>
        </p:spPr>
        <p:txBody>
          <a:bodyPr wrap="square" lIns="0" tIns="0" rIns="0" bIns="0" rtlCol="0">
            <a:spAutoFit/>
          </a:bodyPr>
          <a:lstStyle/>
          <a:p>
            <a:pPr algn="ctr"/>
            <a:r>
              <a:rPr lang="en-US" sz="5500" b="1" dirty="0">
                <a:solidFill>
                  <a:schemeClr val="accent1"/>
                </a:solidFill>
                <a:latin typeface="Poppins Light" panose="00000400000000000000" pitchFamily="2" charset="0"/>
                <a:cs typeface="Poppins Light" panose="00000400000000000000" pitchFamily="2" charset="0"/>
              </a:rPr>
              <a:t>22%</a:t>
            </a:r>
          </a:p>
        </p:txBody>
      </p:sp>
      <p:sp>
        <p:nvSpPr>
          <p:cNvPr id="5" name="Text 2"/>
          <p:cNvSpPr/>
          <p:nvPr/>
        </p:nvSpPr>
        <p:spPr>
          <a:xfrm>
            <a:off x="1250156" y="2808565"/>
            <a:ext cx="2655808" cy="295466"/>
          </a:xfrm>
          <a:prstGeom prst="rect">
            <a:avLst/>
          </a:prstGeom>
          <a:noFill/>
        </p:spPr>
        <p:txBody>
          <a:bodyPr wrap="square" lIns="0" tIns="0" rIns="0" bIns="0" rtlCol="0">
            <a:spAutoFit/>
          </a:bodyPr>
          <a:lstStyle/>
          <a:p>
            <a:pPr algn="ctr"/>
            <a:r>
              <a:rPr lang="en-US" sz="1920" b="1" dirty="0">
                <a:solidFill>
                  <a:schemeClr val="accent1"/>
                </a:solidFill>
                <a:latin typeface="Poppins Light" panose="00000400000000000000" pitchFamily="2" charset="0"/>
                <a:cs typeface="Poppins Light" panose="00000400000000000000" pitchFamily="2" charset="0"/>
              </a:rPr>
              <a:t>Revenue Growth</a:t>
            </a:r>
          </a:p>
        </p:txBody>
      </p:sp>
      <p:sp>
        <p:nvSpPr>
          <p:cNvPr id="6" name="Text 3"/>
          <p:cNvSpPr/>
          <p:nvPr/>
        </p:nvSpPr>
        <p:spPr>
          <a:xfrm>
            <a:off x="743545" y="3267908"/>
            <a:ext cx="3669149" cy="679609"/>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Light" pitchFamily="34" charset="0"/>
                <a:ea typeface="Roboto Light" pitchFamily="34" charset="-122"/>
                <a:cs typeface="Roboto Light" pitchFamily="34" charset="-120"/>
              </a:rPr>
              <a:t>Target a CAGR of 22% to achieve $1 billion in valuation.</a:t>
            </a:r>
            <a:endParaRPr lang="en-US" sz="1650" dirty="0"/>
          </a:p>
        </p:txBody>
      </p:sp>
      <p:sp>
        <p:nvSpPr>
          <p:cNvPr id="7" name="Text 4"/>
          <p:cNvSpPr/>
          <p:nvPr/>
        </p:nvSpPr>
        <p:spPr>
          <a:xfrm>
            <a:off x="4731306" y="1842016"/>
            <a:ext cx="3669149" cy="846386"/>
          </a:xfrm>
          <a:prstGeom prst="rect">
            <a:avLst/>
          </a:prstGeom>
          <a:noFill/>
        </p:spPr>
        <p:txBody>
          <a:bodyPr wrap="square" lIns="0" tIns="0" rIns="0" bIns="0" rtlCol="0">
            <a:spAutoFit/>
          </a:bodyPr>
          <a:lstStyle/>
          <a:p>
            <a:pPr algn="ctr"/>
            <a:r>
              <a:rPr lang="en-US" sz="5500" b="1" dirty="0">
                <a:solidFill>
                  <a:schemeClr val="accent2"/>
                </a:solidFill>
                <a:latin typeface="Poppins Light" panose="00000400000000000000" pitchFamily="2" charset="0"/>
                <a:cs typeface="Poppins Light" panose="00000400000000000000" pitchFamily="2" charset="0"/>
              </a:rPr>
              <a:t>25%</a:t>
            </a:r>
          </a:p>
        </p:txBody>
      </p:sp>
      <p:sp>
        <p:nvSpPr>
          <p:cNvPr id="8" name="Text 5"/>
          <p:cNvSpPr/>
          <p:nvPr/>
        </p:nvSpPr>
        <p:spPr>
          <a:xfrm>
            <a:off x="5142309" y="2808565"/>
            <a:ext cx="2847142" cy="295466"/>
          </a:xfrm>
          <a:prstGeom prst="rect">
            <a:avLst/>
          </a:prstGeom>
          <a:noFill/>
        </p:spPr>
        <p:txBody>
          <a:bodyPr wrap="square" lIns="0" tIns="0" rIns="0" bIns="0" rtlCol="0">
            <a:spAutoFit/>
          </a:bodyPr>
          <a:lstStyle/>
          <a:p>
            <a:pPr algn="ctr"/>
            <a:r>
              <a:rPr lang="en-US" sz="1920" b="1" dirty="0">
                <a:solidFill>
                  <a:schemeClr val="accent2"/>
                </a:solidFill>
                <a:latin typeface="Poppins Light" panose="00000400000000000000" pitchFamily="2" charset="0"/>
                <a:cs typeface="Poppins Light" panose="00000400000000000000" pitchFamily="2" charset="0"/>
              </a:rPr>
              <a:t>EBITDA Improvements</a:t>
            </a:r>
          </a:p>
        </p:txBody>
      </p:sp>
      <p:sp>
        <p:nvSpPr>
          <p:cNvPr id="9" name="Text 6"/>
          <p:cNvSpPr/>
          <p:nvPr/>
        </p:nvSpPr>
        <p:spPr>
          <a:xfrm>
            <a:off x="4731306" y="3267908"/>
            <a:ext cx="3669149" cy="1019413"/>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Light" pitchFamily="34" charset="0"/>
                <a:ea typeface="Roboto Light" pitchFamily="34" charset="-122"/>
                <a:cs typeface="Roboto Light" pitchFamily="34" charset="-120"/>
              </a:rPr>
              <a:t>Increase EBITDA from 15% to 25% by year 10 through operational efficiencies and supply chain optimizations.</a:t>
            </a:r>
            <a:endParaRPr lang="en-US" sz="1650" dirty="0"/>
          </a:p>
        </p:txBody>
      </p:sp>
      <p:sp>
        <p:nvSpPr>
          <p:cNvPr id="10" name="Text 7"/>
          <p:cNvSpPr/>
          <p:nvPr/>
        </p:nvSpPr>
        <p:spPr>
          <a:xfrm>
            <a:off x="743545" y="5030867"/>
            <a:ext cx="3669149" cy="846386"/>
          </a:xfrm>
          <a:prstGeom prst="rect">
            <a:avLst/>
          </a:prstGeom>
          <a:noFill/>
        </p:spPr>
        <p:txBody>
          <a:bodyPr wrap="square" lIns="0" tIns="0" rIns="0" bIns="0" rtlCol="0">
            <a:spAutoFit/>
          </a:bodyPr>
          <a:lstStyle/>
          <a:p>
            <a:pPr algn="ctr"/>
            <a:r>
              <a:rPr lang="en-US" sz="5500" b="1" dirty="0">
                <a:solidFill>
                  <a:schemeClr val="accent6"/>
                </a:solidFill>
                <a:latin typeface="Poppins Light" panose="00000400000000000000" pitchFamily="2" charset="0"/>
                <a:cs typeface="Poppins Light" panose="00000400000000000000" pitchFamily="2" charset="0"/>
              </a:rPr>
              <a:t>$50M</a:t>
            </a:r>
          </a:p>
        </p:txBody>
      </p:sp>
      <p:sp>
        <p:nvSpPr>
          <p:cNvPr id="11" name="Text 8"/>
          <p:cNvSpPr/>
          <p:nvPr/>
        </p:nvSpPr>
        <p:spPr>
          <a:xfrm>
            <a:off x="1250156" y="5997416"/>
            <a:ext cx="2655808" cy="295466"/>
          </a:xfrm>
          <a:prstGeom prst="rect">
            <a:avLst/>
          </a:prstGeom>
          <a:noFill/>
        </p:spPr>
        <p:txBody>
          <a:bodyPr wrap="square" lIns="0" tIns="0" rIns="0" bIns="0" rtlCol="0">
            <a:spAutoFit/>
          </a:bodyPr>
          <a:lstStyle/>
          <a:p>
            <a:pPr algn="ctr"/>
            <a:r>
              <a:rPr lang="en-US" sz="1920" b="1" dirty="0">
                <a:solidFill>
                  <a:schemeClr val="accent6"/>
                </a:solidFill>
                <a:latin typeface="Poppins Light" panose="00000400000000000000" pitchFamily="2" charset="0"/>
                <a:cs typeface="Poppins Light" panose="00000400000000000000" pitchFamily="2" charset="0"/>
              </a:rPr>
              <a:t>Market Expansion</a:t>
            </a:r>
          </a:p>
        </p:txBody>
      </p:sp>
      <p:sp>
        <p:nvSpPr>
          <p:cNvPr id="12" name="Text 9"/>
          <p:cNvSpPr/>
          <p:nvPr/>
        </p:nvSpPr>
        <p:spPr>
          <a:xfrm>
            <a:off x="743545" y="6456759"/>
            <a:ext cx="3669149" cy="679609"/>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Light" pitchFamily="34" charset="0"/>
                <a:ea typeface="Roboto Light" pitchFamily="34" charset="-122"/>
                <a:cs typeface="Roboto Light" pitchFamily="34" charset="-120"/>
              </a:rPr>
              <a:t>Dedicate $50 million over five years to enter high-growth regions.</a:t>
            </a:r>
            <a:endParaRPr lang="en-US" sz="1650" dirty="0"/>
          </a:p>
        </p:txBody>
      </p:sp>
      <p:sp>
        <p:nvSpPr>
          <p:cNvPr id="13" name="Text 10"/>
          <p:cNvSpPr/>
          <p:nvPr/>
        </p:nvSpPr>
        <p:spPr>
          <a:xfrm>
            <a:off x="4731306" y="5030867"/>
            <a:ext cx="3669149" cy="846386"/>
          </a:xfrm>
          <a:prstGeom prst="rect">
            <a:avLst/>
          </a:prstGeom>
          <a:noFill/>
        </p:spPr>
        <p:txBody>
          <a:bodyPr wrap="square" lIns="0" tIns="0" rIns="0" bIns="0" rtlCol="0">
            <a:spAutoFit/>
          </a:bodyPr>
          <a:lstStyle/>
          <a:p>
            <a:pPr algn="ctr"/>
            <a:r>
              <a:rPr lang="en-US" sz="5500" b="1" dirty="0">
                <a:solidFill>
                  <a:schemeClr val="accent4"/>
                </a:solidFill>
                <a:latin typeface="Poppins Light" panose="00000400000000000000" pitchFamily="2" charset="0"/>
                <a:cs typeface="Poppins Light" panose="00000400000000000000" pitchFamily="2" charset="0"/>
              </a:rPr>
              <a:t>10%</a:t>
            </a:r>
          </a:p>
        </p:txBody>
      </p:sp>
      <p:sp>
        <p:nvSpPr>
          <p:cNvPr id="14" name="Text 11"/>
          <p:cNvSpPr/>
          <p:nvPr/>
        </p:nvSpPr>
        <p:spPr>
          <a:xfrm>
            <a:off x="5237917" y="5997416"/>
            <a:ext cx="2655808" cy="295466"/>
          </a:xfrm>
          <a:prstGeom prst="rect">
            <a:avLst/>
          </a:prstGeom>
          <a:noFill/>
        </p:spPr>
        <p:txBody>
          <a:bodyPr wrap="square" lIns="0" tIns="0" rIns="0" bIns="0" rtlCol="0">
            <a:spAutoFit/>
          </a:bodyPr>
          <a:lstStyle/>
          <a:p>
            <a:pPr algn="ctr"/>
            <a:r>
              <a:rPr lang="en-US" sz="1920" b="1" dirty="0">
                <a:solidFill>
                  <a:schemeClr val="accent4"/>
                </a:solidFill>
                <a:latin typeface="Poppins Light" panose="00000400000000000000" pitchFamily="2" charset="0"/>
                <a:cs typeface="Poppins Light" panose="00000400000000000000" pitchFamily="2" charset="0"/>
              </a:rPr>
              <a:t>Cost Savings</a:t>
            </a:r>
          </a:p>
        </p:txBody>
      </p:sp>
      <p:sp>
        <p:nvSpPr>
          <p:cNvPr id="15" name="Text 12"/>
          <p:cNvSpPr/>
          <p:nvPr/>
        </p:nvSpPr>
        <p:spPr>
          <a:xfrm>
            <a:off x="4731306" y="6456759"/>
            <a:ext cx="3669149" cy="1019413"/>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Roboto Light" pitchFamily="34" charset="0"/>
                <a:ea typeface="Roboto Light" pitchFamily="34" charset="-122"/>
                <a:cs typeface="Roboto Light" pitchFamily="34" charset="-120"/>
              </a:rPr>
              <a:t>Achieve 10% annual savings through Lean manufacturing and bulk material sourcing.</a:t>
            </a:r>
            <a:endParaRPr lang="en-US" sz="1650" dirty="0"/>
          </a:p>
        </p:txBody>
      </p:sp>
      <p:pic>
        <p:nvPicPr>
          <p:cNvPr id="17" name="Picture 16">
            <a:extLst>
              <a:ext uri="{FF2B5EF4-FFF2-40B4-BE49-F238E27FC236}">
                <a16:creationId xmlns:a16="http://schemas.microsoft.com/office/drawing/2014/main" id="{155863C9-DD8C-43AC-811E-4A34F0A3144F}"/>
              </a:ext>
            </a:extLst>
          </p:cNvPr>
          <p:cNvPicPr>
            <a:picLocks noChangeAspect="1"/>
          </p:cNvPicPr>
          <p:nvPr/>
        </p:nvPicPr>
        <p:blipFill>
          <a:blip r:embed="rId3"/>
          <a:stretch>
            <a:fillRect/>
          </a:stretch>
        </p:blipFill>
        <p:spPr>
          <a:xfrm>
            <a:off x="9144000" y="1"/>
            <a:ext cx="5486400" cy="4282084"/>
          </a:xfrm>
          <a:prstGeom prst="rect">
            <a:avLst/>
          </a:prstGeom>
        </p:spPr>
      </p:pic>
      <p:pic>
        <p:nvPicPr>
          <p:cNvPr id="18" name="Picture 17">
            <a:extLst>
              <a:ext uri="{FF2B5EF4-FFF2-40B4-BE49-F238E27FC236}">
                <a16:creationId xmlns:a16="http://schemas.microsoft.com/office/drawing/2014/main" id="{86FCB6F4-153E-406A-BCEC-24E591618692}"/>
              </a:ext>
            </a:extLst>
          </p:cNvPr>
          <p:cNvPicPr>
            <a:picLocks noChangeAspect="1"/>
          </p:cNvPicPr>
          <p:nvPr/>
        </p:nvPicPr>
        <p:blipFill>
          <a:blip r:embed="rId4"/>
          <a:stretch>
            <a:fillRect/>
          </a:stretch>
        </p:blipFill>
        <p:spPr>
          <a:xfrm>
            <a:off x="9144000" y="4282084"/>
            <a:ext cx="5486400" cy="38650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457" y="1210747"/>
            <a:ext cx="3585619" cy="792613"/>
          </a:xfrm>
        </p:spPr>
        <p:txBody>
          <a:bodyPr>
            <a:normAutofit/>
          </a:bodyPr>
          <a:lstStyle/>
          <a:p>
            <a:r>
              <a:rPr lang="en-US" sz="2000" dirty="0">
                <a:latin typeface="Poppins Light" panose="00000400000000000000" pitchFamily="2" charset="0"/>
                <a:cs typeface="Poppins Light" panose="00000400000000000000" pitchFamily="2" charset="0"/>
              </a:rPr>
              <a:t>Revenue Growth Strategy (22% CAGR)</a:t>
            </a:r>
          </a:p>
        </p:txBody>
      </p:sp>
      <p:sp>
        <p:nvSpPr>
          <p:cNvPr id="7" name="Freeform 6"/>
          <p:cNvSpPr>
            <a:spLocks/>
          </p:cNvSpPr>
          <p:nvPr/>
        </p:nvSpPr>
        <p:spPr bwMode="auto">
          <a:xfrm>
            <a:off x="4777743" y="3192782"/>
            <a:ext cx="889000" cy="1701800"/>
          </a:xfrm>
          <a:custGeom>
            <a:avLst/>
            <a:gdLst>
              <a:gd name="T0" fmla="*/ 206 w 701"/>
              <a:gd name="T1" fmla="*/ 824 h 1340"/>
              <a:gd name="T2" fmla="*/ 206 w 701"/>
              <a:gd name="T3" fmla="*/ 824 h 1340"/>
              <a:gd name="T4" fmla="*/ 206 w 701"/>
              <a:gd name="T5" fmla="*/ 801 h 1340"/>
              <a:gd name="T6" fmla="*/ 207 w 701"/>
              <a:gd name="T7" fmla="*/ 779 h 1340"/>
              <a:gd name="T8" fmla="*/ 210 w 701"/>
              <a:gd name="T9" fmla="*/ 758 h 1340"/>
              <a:gd name="T10" fmla="*/ 215 w 701"/>
              <a:gd name="T11" fmla="*/ 737 h 1340"/>
              <a:gd name="T12" fmla="*/ 219 w 701"/>
              <a:gd name="T13" fmla="*/ 716 h 1340"/>
              <a:gd name="T14" fmla="*/ 225 w 701"/>
              <a:gd name="T15" fmla="*/ 695 h 1340"/>
              <a:gd name="T16" fmla="*/ 231 w 701"/>
              <a:gd name="T17" fmla="*/ 674 h 1340"/>
              <a:gd name="T18" fmla="*/ 239 w 701"/>
              <a:gd name="T19" fmla="*/ 654 h 1340"/>
              <a:gd name="T20" fmla="*/ 248 w 701"/>
              <a:gd name="T21" fmla="*/ 635 h 1340"/>
              <a:gd name="T22" fmla="*/ 258 w 701"/>
              <a:gd name="T23" fmla="*/ 615 h 1340"/>
              <a:gd name="T24" fmla="*/ 269 w 701"/>
              <a:gd name="T25" fmla="*/ 596 h 1340"/>
              <a:gd name="T26" fmla="*/ 281 w 701"/>
              <a:gd name="T27" fmla="*/ 578 h 1340"/>
              <a:gd name="T28" fmla="*/ 293 w 701"/>
              <a:gd name="T29" fmla="*/ 560 h 1340"/>
              <a:gd name="T30" fmla="*/ 306 w 701"/>
              <a:gd name="T31" fmla="*/ 543 h 1340"/>
              <a:gd name="T32" fmla="*/ 320 w 701"/>
              <a:gd name="T33" fmla="*/ 527 h 1340"/>
              <a:gd name="T34" fmla="*/ 335 w 701"/>
              <a:gd name="T35" fmla="*/ 510 h 1340"/>
              <a:gd name="T36" fmla="*/ 701 w 701"/>
              <a:gd name="T37" fmla="*/ 144 h 1340"/>
              <a:gd name="T38" fmla="*/ 557 w 701"/>
              <a:gd name="T39" fmla="*/ 0 h 1340"/>
              <a:gd name="T40" fmla="*/ 131 w 701"/>
              <a:gd name="T41" fmla="*/ 425 h 1340"/>
              <a:gd name="T42" fmla="*/ 131 w 701"/>
              <a:gd name="T43" fmla="*/ 425 h 1340"/>
              <a:gd name="T44" fmla="*/ 116 w 701"/>
              <a:gd name="T45" fmla="*/ 441 h 1340"/>
              <a:gd name="T46" fmla="*/ 101 w 701"/>
              <a:gd name="T47" fmla="*/ 458 h 1340"/>
              <a:gd name="T48" fmla="*/ 87 w 701"/>
              <a:gd name="T49" fmla="*/ 476 h 1340"/>
              <a:gd name="T50" fmla="*/ 75 w 701"/>
              <a:gd name="T51" fmla="*/ 492 h 1340"/>
              <a:gd name="T52" fmla="*/ 63 w 701"/>
              <a:gd name="T53" fmla="*/ 512 h 1340"/>
              <a:gd name="T54" fmla="*/ 53 w 701"/>
              <a:gd name="T55" fmla="*/ 530 h 1340"/>
              <a:gd name="T56" fmla="*/ 44 w 701"/>
              <a:gd name="T57" fmla="*/ 549 h 1340"/>
              <a:gd name="T58" fmla="*/ 35 w 701"/>
              <a:gd name="T59" fmla="*/ 569 h 1340"/>
              <a:gd name="T60" fmla="*/ 27 w 701"/>
              <a:gd name="T61" fmla="*/ 590 h 1340"/>
              <a:gd name="T62" fmla="*/ 20 w 701"/>
              <a:gd name="T63" fmla="*/ 609 h 1340"/>
              <a:gd name="T64" fmla="*/ 14 w 701"/>
              <a:gd name="T65" fmla="*/ 630 h 1340"/>
              <a:gd name="T66" fmla="*/ 9 w 701"/>
              <a:gd name="T67" fmla="*/ 651 h 1340"/>
              <a:gd name="T68" fmla="*/ 6 w 701"/>
              <a:gd name="T69" fmla="*/ 672 h 1340"/>
              <a:gd name="T70" fmla="*/ 3 w 701"/>
              <a:gd name="T71" fmla="*/ 695 h 1340"/>
              <a:gd name="T72" fmla="*/ 2 w 701"/>
              <a:gd name="T73" fmla="*/ 716 h 1340"/>
              <a:gd name="T74" fmla="*/ 0 w 701"/>
              <a:gd name="T75" fmla="*/ 738 h 1340"/>
              <a:gd name="T76" fmla="*/ 0 w 701"/>
              <a:gd name="T77" fmla="*/ 1340 h 1340"/>
              <a:gd name="T78" fmla="*/ 206 w 701"/>
              <a:gd name="T79" fmla="*/ 1340 h 1340"/>
              <a:gd name="T80" fmla="*/ 206 w 701"/>
              <a:gd name="T81" fmla="*/ 824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1" h="1340">
                <a:moveTo>
                  <a:pt x="206" y="824"/>
                </a:moveTo>
                <a:lnTo>
                  <a:pt x="206" y="824"/>
                </a:lnTo>
                <a:lnTo>
                  <a:pt x="206" y="801"/>
                </a:lnTo>
                <a:lnTo>
                  <a:pt x="207" y="779"/>
                </a:lnTo>
                <a:lnTo>
                  <a:pt x="210" y="758"/>
                </a:lnTo>
                <a:lnTo>
                  <a:pt x="215" y="737"/>
                </a:lnTo>
                <a:lnTo>
                  <a:pt x="219" y="716"/>
                </a:lnTo>
                <a:lnTo>
                  <a:pt x="225" y="695"/>
                </a:lnTo>
                <a:lnTo>
                  <a:pt x="231" y="674"/>
                </a:lnTo>
                <a:lnTo>
                  <a:pt x="239" y="654"/>
                </a:lnTo>
                <a:lnTo>
                  <a:pt x="248" y="635"/>
                </a:lnTo>
                <a:lnTo>
                  <a:pt x="258" y="615"/>
                </a:lnTo>
                <a:lnTo>
                  <a:pt x="269" y="596"/>
                </a:lnTo>
                <a:lnTo>
                  <a:pt x="281" y="578"/>
                </a:lnTo>
                <a:lnTo>
                  <a:pt x="293" y="560"/>
                </a:lnTo>
                <a:lnTo>
                  <a:pt x="306" y="543"/>
                </a:lnTo>
                <a:lnTo>
                  <a:pt x="320" y="527"/>
                </a:lnTo>
                <a:lnTo>
                  <a:pt x="335" y="510"/>
                </a:lnTo>
                <a:lnTo>
                  <a:pt x="701" y="144"/>
                </a:lnTo>
                <a:lnTo>
                  <a:pt x="557" y="0"/>
                </a:lnTo>
                <a:lnTo>
                  <a:pt x="131" y="425"/>
                </a:lnTo>
                <a:lnTo>
                  <a:pt x="131" y="425"/>
                </a:lnTo>
                <a:lnTo>
                  <a:pt x="116" y="441"/>
                </a:lnTo>
                <a:lnTo>
                  <a:pt x="101" y="458"/>
                </a:lnTo>
                <a:lnTo>
                  <a:pt x="87" y="476"/>
                </a:lnTo>
                <a:lnTo>
                  <a:pt x="75" y="492"/>
                </a:lnTo>
                <a:lnTo>
                  <a:pt x="63" y="512"/>
                </a:lnTo>
                <a:lnTo>
                  <a:pt x="53" y="530"/>
                </a:lnTo>
                <a:lnTo>
                  <a:pt x="44" y="549"/>
                </a:lnTo>
                <a:lnTo>
                  <a:pt x="35" y="569"/>
                </a:lnTo>
                <a:lnTo>
                  <a:pt x="27" y="590"/>
                </a:lnTo>
                <a:lnTo>
                  <a:pt x="20" y="609"/>
                </a:lnTo>
                <a:lnTo>
                  <a:pt x="14" y="630"/>
                </a:lnTo>
                <a:lnTo>
                  <a:pt x="9" y="651"/>
                </a:lnTo>
                <a:lnTo>
                  <a:pt x="6" y="672"/>
                </a:lnTo>
                <a:lnTo>
                  <a:pt x="3" y="695"/>
                </a:lnTo>
                <a:lnTo>
                  <a:pt x="2" y="716"/>
                </a:lnTo>
                <a:lnTo>
                  <a:pt x="0" y="738"/>
                </a:lnTo>
                <a:lnTo>
                  <a:pt x="0" y="1340"/>
                </a:lnTo>
                <a:lnTo>
                  <a:pt x="206" y="1340"/>
                </a:lnTo>
                <a:lnTo>
                  <a:pt x="206" y="824"/>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8" name="Freeform 7"/>
          <p:cNvSpPr>
            <a:spLocks/>
          </p:cNvSpPr>
          <p:nvPr/>
        </p:nvSpPr>
        <p:spPr bwMode="auto">
          <a:xfrm>
            <a:off x="5560063" y="2413001"/>
            <a:ext cx="1701800" cy="889000"/>
          </a:xfrm>
          <a:custGeom>
            <a:avLst/>
            <a:gdLst>
              <a:gd name="T0" fmla="*/ 512 w 1341"/>
              <a:gd name="T1" fmla="*/ 335 h 701"/>
              <a:gd name="T2" fmla="*/ 512 w 1341"/>
              <a:gd name="T3" fmla="*/ 335 h 701"/>
              <a:gd name="T4" fmla="*/ 527 w 1341"/>
              <a:gd name="T5" fmla="*/ 320 h 701"/>
              <a:gd name="T6" fmla="*/ 543 w 1341"/>
              <a:gd name="T7" fmla="*/ 305 h 701"/>
              <a:gd name="T8" fmla="*/ 561 w 1341"/>
              <a:gd name="T9" fmla="*/ 291 h 701"/>
              <a:gd name="T10" fmla="*/ 579 w 1341"/>
              <a:gd name="T11" fmla="*/ 279 h 701"/>
              <a:gd name="T12" fmla="*/ 597 w 1341"/>
              <a:gd name="T13" fmla="*/ 267 h 701"/>
              <a:gd name="T14" fmla="*/ 615 w 1341"/>
              <a:gd name="T15" fmla="*/ 257 h 701"/>
              <a:gd name="T16" fmla="*/ 635 w 1341"/>
              <a:gd name="T17" fmla="*/ 248 h 701"/>
              <a:gd name="T18" fmla="*/ 654 w 1341"/>
              <a:gd name="T19" fmla="*/ 239 h 701"/>
              <a:gd name="T20" fmla="*/ 675 w 1341"/>
              <a:gd name="T21" fmla="*/ 231 h 701"/>
              <a:gd name="T22" fmla="*/ 695 w 1341"/>
              <a:gd name="T23" fmla="*/ 224 h 701"/>
              <a:gd name="T24" fmla="*/ 716 w 1341"/>
              <a:gd name="T25" fmla="*/ 218 h 701"/>
              <a:gd name="T26" fmla="*/ 737 w 1341"/>
              <a:gd name="T27" fmla="*/ 213 h 701"/>
              <a:gd name="T28" fmla="*/ 759 w 1341"/>
              <a:gd name="T29" fmla="*/ 210 h 701"/>
              <a:gd name="T30" fmla="*/ 780 w 1341"/>
              <a:gd name="T31" fmla="*/ 207 h 701"/>
              <a:gd name="T32" fmla="*/ 803 w 1341"/>
              <a:gd name="T33" fmla="*/ 206 h 701"/>
              <a:gd name="T34" fmla="*/ 824 w 1341"/>
              <a:gd name="T35" fmla="*/ 204 h 701"/>
              <a:gd name="T36" fmla="*/ 1341 w 1341"/>
              <a:gd name="T37" fmla="*/ 204 h 701"/>
              <a:gd name="T38" fmla="*/ 1341 w 1341"/>
              <a:gd name="T39" fmla="*/ 0 h 701"/>
              <a:gd name="T40" fmla="*/ 740 w 1341"/>
              <a:gd name="T41" fmla="*/ 0 h 701"/>
              <a:gd name="T42" fmla="*/ 740 w 1341"/>
              <a:gd name="T43" fmla="*/ 0 h 701"/>
              <a:gd name="T44" fmla="*/ 717 w 1341"/>
              <a:gd name="T45" fmla="*/ 0 h 701"/>
              <a:gd name="T46" fmla="*/ 695 w 1341"/>
              <a:gd name="T47" fmla="*/ 2 h 701"/>
              <a:gd name="T48" fmla="*/ 674 w 1341"/>
              <a:gd name="T49" fmla="*/ 5 h 701"/>
              <a:gd name="T50" fmla="*/ 653 w 1341"/>
              <a:gd name="T51" fmla="*/ 9 h 701"/>
              <a:gd name="T52" fmla="*/ 632 w 1341"/>
              <a:gd name="T53" fmla="*/ 14 h 701"/>
              <a:gd name="T54" fmla="*/ 611 w 1341"/>
              <a:gd name="T55" fmla="*/ 20 h 701"/>
              <a:gd name="T56" fmla="*/ 590 w 1341"/>
              <a:gd name="T57" fmla="*/ 26 h 701"/>
              <a:gd name="T58" fmla="*/ 570 w 1341"/>
              <a:gd name="T59" fmla="*/ 33 h 701"/>
              <a:gd name="T60" fmla="*/ 551 w 1341"/>
              <a:gd name="T61" fmla="*/ 42 h 701"/>
              <a:gd name="T62" fmla="*/ 531 w 1341"/>
              <a:gd name="T63" fmla="*/ 53 h 701"/>
              <a:gd name="T64" fmla="*/ 512 w 1341"/>
              <a:gd name="T65" fmla="*/ 63 h 701"/>
              <a:gd name="T66" fmla="*/ 494 w 1341"/>
              <a:gd name="T67" fmla="*/ 74 h 701"/>
              <a:gd name="T68" fmla="*/ 476 w 1341"/>
              <a:gd name="T69" fmla="*/ 87 h 701"/>
              <a:gd name="T70" fmla="*/ 459 w 1341"/>
              <a:gd name="T71" fmla="*/ 101 h 701"/>
              <a:gd name="T72" fmla="*/ 443 w 1341"/>
              <a:gd name="T73" fmla="*/ 114 h 701"/>
              <a:gd name="T74" fmla="*/ 426 w 1341"/>
              <a:gd name="T75" fmla="*/ 129 h 701"/>
              <a:gd name="T76" fmla="*/ 0 w 1341"/>
              <a:gd name="T77" fmla="*/ 555 h 701"/>
              <a:gd name="T78" fmla="*/ 146 w 1341"/>
              <a:gd name="T79" fmla="*/ 701 h 701"/>
              <a:gd name="T80" fmla="*/ 512 w 1341"/>
              <a:gd name="T81" fmla="*/ 33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1" h="701">
                <a:moveTo>
                  <a:pt x="512" y="335"/>
                </a:moveTo>
                <a:lnTo>
                  <a:pt x="512" y="335"/>
                </a:lnTo>
                <a:lnTo>
                  <a:pt x="527" y="320"/>
                </a:lnTo>
                <a:lnTo>
                  <a:pt x="543" y="305"/>
                </a:lnTo>
                <a:lnTo>
                  <a:pt x="561" y="291"/>
                </a:lnTo>
                <a:lnTo>
                  <a:pt x="579" y="279"/>
                </a:lnTo>
                <a:lnTo>
                  <a:pt x="597" y="267"/>
                </a:lnTo>
                <a:lnTo>
                  <a:pt x="615" y="257"/>
                </a:lnTo>
                <a:lnTo>
                  <a:pt x="635" y="248"/>
                </a:lnTo>
                <a:lnTo>
                  <a:pt x="654" y="239"/>
                </a:lnTo>
                <a:lnTo>
                  <a:pt x="675" y="231"/>
                </a:lnTo>
                <a:lnTo>
                  <a:pt x="695" y="224"/>
                </a:lnTo>
                <a:lnTo>
                  <a:pt x="716" y="218"/>
                </a:lnTo>
                <a:lnTo>
                  <a:pt x="737" y="213"/>
                </a:lnTo>
                <a:lnTo>
                  <a:pt x="759" y="210"/>
                </a:lnTo>
                <a:lnTo>
                  <a:pt x="780" y="207"/>
                </a:lnTo>
                <a:lnTo>
                  <a:pt x="803" y="206"/>
                </a:lnTo>
                <a:lnTo>
                  <a:pt x="824" y="204"/>
                </a:lnTo>
                <a:lnTo>
                  <a:pt x="1341" y="204"/>
                </a:lnTo>
                <a:lnTo>
                  <a:pt x="1341" y="0"/>
                </a:lnTo>
                <a:lnTo>
                  <a:pt x="740" y="0"/>
                </a:lnTo>
                <a:lnTo>
                  <a:pt x="740" y="0"/>
                </a:lnTo>
                <a:lnTo>
                  <a:pt x="717" y="0"/>
                </a:lnTo>
                <a:lnTo>
                  <a:pt x="695" y="2"/>
                </a:lnTo>
                <a:lnTo>
                  <a:pt x="674" y="5"/>
                </a:lnTo>
                <a:lnTo>
                  <a:pt x="653" y="9"/>
                </a:lnTo>
                <a:lnTo>
                  <a:pt x="632" y="14"/>
                </a:lnTo>
                <a:lnTo>
                  <a:pt x="611" y="20"/>
                </a:lnTo>
                <a:lnTo>
                  <a:pt x="590" y="26"/>
                </a:lnTo>
                <a:lnTo>
                  <a:pt x="570" y="33"/>
                </a:lnTo>
                <a:lnTo>
                  <a:pt x="551" y="42"/>
                </a:lnTo>
                <a:lnTo>
                  <a:pt x="531" y="53"/>
                </a:lnTo>
                <a:lnTo>
                  <a:pt x="512" y="63"/>
                </a:lnTo>
                <a:lnTo>
                  <a:pt x="494" y="74"/>
                </a:lnTo>
                <a:lnTo>
                  <a:pt x="476" y="87"/>
                </a:lnTo>
                <a:lnTo>
                  <a:pt x="459" y="101"/>
                </a:lnTo>
                <a:lnTo>
                  <a:pt x="443" y="114"/>
                </a:lnTo>
                <a:lnTo>
                  <a:pt x="426" y="129"/>
                </a:lnTo>
                <a:lnTo>
                  <a:pt x="0" y="555"/>
                </a:lnTo>
                <a:lnTo>
                  <a:pt x="146" y="701"/>
                </a:lnTo>
                <a:lnTo>
                  <a:pt x="512" y="335"/>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9" name="Freeform 8"/>
          <p:cNvSpPr>
            <a:spLocks/>
          </p:cNvSpPr>
          <p:nvPr/>
        </p:nvSpPr>
        <p:spPr bwMode="auto">
          <a:xfrm>
            <a:off x="8963662" y="3192782"/>
            <a:ext cx="889000" cy="1701800"/>
          </a:xfrm>
          <a:custGeom>
            <a:avLst/>
            <a:gdLst>
              <a:gd name="T0" fmla="*/ 366 w 700"/>
              <a:gd name="T1" fmla="*/ 510 h 1340"/>
              <a:gd name="T2" fmla="*/ 366 w 700"/>
              <a:gd name="T3" fmla="*/ 510 h 1340"/>
              <a:gd name="T4" fmla="*/ 381 w 700"/>
              <a:gd name="T5" fmla="*/ 527 h 1340"/>
              <a:gd name="T6" fmla="*/ 394 w 700"/>
              <a:gd name="T7" fmla="*/ 543 h 1340"/>
              <a:gd name="T8" fmla="*/ 408 w 700"/>
              <a:gd name="T9" fmla="*/ 560 h 1340"/>
              <a:gd name="T10" fmla="*/ 420 w 700"/>
              <a:gd name="T11" fmla="*/ 578 h 1340"/>
              <a:gd name="T12" fmla="*/ 432 w 700"/>
              <a:gd name="T13" fmla="*/ 596 h 1340"/>
              <a:gd name="T14" fmla="*/ 442 w 700"/>
              <a:gd name="T15" fmla="*/ 615 h 1340"/>
              <a:gd name="T16" fmla="*/ 453 w 700"/>
              <a:gd name="T17" fmla="*/ 635 h 1340"/>
              <a:gd name="T18" fmla="*/ 462 w 700"/>
              <a:gd name="T19" fmla="*/ 654 h 1340"/>
              <a:gd name="T20" fmla="*/ 469 w 700"/>
              <a:gd name="T21" fmla="*/ 674 h 1340"/>
              <a:gd name="T22" fmla="*/ 475 w 700"/>
              <a:gd name="T23" fmla="*/ 695 h 1340"/>
              <a:gd name="T24" fmla="*/ 481 w 700"/>
              <a:gd name="T25" fmla="*/ 716 h 1340"/>
              <a:gd name="T26" fmla="*/ 486 w 700"/>
              <a:gd name="T27" fmla="*/ 737 h 1340"/>
              <a:gd name="T28" fmla="*/ 490 w 700"/>
              <a:gd name="T29" fmla="*/ 758 h 1340"/>
              <a:gd name="T30" fmla="*/ 493 w 700"/>
              <a:gd name="T31" fmla="*/ 779 h 1340"/>
              <a:gd name="T32" fmla="*/ 495 w 700"/>
              <a:gd name="T33" fmla="*/ 801 h 1340"/>
              <a:gd name="T34" fmla="*/ 495 w 700"/>
              <a:gd name="T35" fmla="*/ 824 h 1340"/>
              <a:gd name="T36" fmla="*/ 495 w 700"/>
              <a:gd name="T37" fmla="*/ 1340 h 1340"/>
              <a:gd name="T38" fmla="*/ 700 w 700"/>
              <a:gd name="T39" fmla="*/ 1340 h 1340"/>
              <a:gd name="T40" fmla="*/ 700 w 700"/>
              <a:gd name="T41" fmla="*/ 738 h 1340"/>
              <a:gd name="T42" fmla="*/ 700 w 700"/>
              <a:gd name="T43" fmla="*/ 738 h 1340"/>
              <a:gd name="T44" fmla="*/ 699 w 700"/>
              <a:gd name="T45" fmla="*/ 716 h 1340"/>
              <a:gd name="T46" fmla="*/ 697 w 700"/>
              <a:gd name="T47" fmla="*/ 695 h 1340"/>
              <a:gd name="T48" fmla="*/ 694 w 700"/>
              <a:gd name="T49" fmla="*/ 672 h 1340"/>
              <a:gd name="T50" fmla="*/ 691 w 700"/>
              <a:gd name="T51" fmla="*/ 651 h 1340"/>
              <a:gd name="T52" fmla="*/ 687 w 700"/>
              <a:gd name="T53" fmla="*/ 630 h 1340"/>
              <a:gd name="T54" fmla="*/ 681 w 700"/>
              <a:gd name="T55" fmla="*/ 609 h 1340"/>
              <a:gd name="T56" fmla="*/ 673 w 700"/>
              <a:gd name="T57" fmla="*/ 590 h 1340"/>
              <a:gd name="T58" fmla="*/ 666 w 700"/>
              <a:gd name="T59" fmla="*/ 569 h 1340"/>
              <a:gd name="T60" fmla="*/ 657 w 700"/>
              <a:gd name="T61" fmla="*/ 549 h 1340"/>
              <a:gd name="T62" fmla="*/ 648 w 700"/>
              <a:gd name="T63" fmla="*/ 530 h 1340"/>
              <a:gd name="T64" fmla="*/ 637 w 700"/>
              <a:gd name="T65" fmla="*/ 512 h 1340"/>
              <a:gd name="T66" fmla="*/ 625 w 700"/>
              <a:gd name="T67" fmla="*/ 492 h 1340"/>
              <a:gd name="T68" fmla="*/ 613 w 700"/>
              <a:gd name="T69" fmla="*/ 476 h 1340"/>
              <a:gd name="T70" fmla="*/ 600 w 700"/>
              <a:gd name="T71" fmla="*/ 458 h 1340"/>
              <a:gd name="T72" fmla="*/ 585 w 700"/>
              <a:gd name="T73" fmla="*/ 441 h 1340"/>
              <a:gd name="T74" fmla="*/ 570 w 700"/>
              <a:gd name="T75" fmla="*/ 425 h 1340"/>
              <a:gd name="T76" fmla="*/ 144 w 700"/>
              <a:gd name="T77" fmla="*/ 0 h 1340"/>
              <a:gd name="T78" fmla="*/ 0 w 700"/>
              <a:gd name="T79" fmla="*/ 144 h 1340"/>
              <a:gd name="T80" fmla="*/ 366 w 700"/>
              <a:gd name="T81" fmla="*/ 51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0" h="1340">
                <a:moveTo>
                  <a:pt x="366" y="510"/>
                </a:moveTo>
                <a:lnTo>
                  <a:pt x="366" y="510"/>
                </a:lnTo>
                <a:lnTo>
                  <a:pt x="381" y="527"/>
                </a:lnTo>
                <a:lnTo>
                  <a:pt x="394" y="543"/>
                </a:lnTo>
                <a:lnTo>
                  <a:pt x="408" y="560"/>
                </a:lnTo>
                <a:lnTo>
                  <a:pt x="420" y="578"/>
                </a:lnTo>
                <a:lnTo>
                  <a:pt x="432" y="596"/>
                </a:lnTo>
                <a:lnTo>
                  <a:pt x="442" y="615"/>
                </a:lnTo>
                <a:lnTo>
                  <a:pt x="453" y="635"/>
                </a:lnTo>
                <a:lnTo>
                  <a:pt x="462" y="654"/>
                </a:lnTo>
                <a:lnTo>
                  <a:pt x="469" y="674"/>
                </a:lnTo>
                <a:lnTo>
                  <a:pt x="475" y="695"/>
                </a:lnTo>
                <a:lnTo>
                  <a:pt x="481" y="716"/>
                </a:lnTo>
                <a:lnTo>
                  <a:pt x="486" y="737"/>
                </a:lnTo>
                <a:lnTo>
                  <a:pt x="490" y="758"/>
                </a:lnTo>
                <a:lnTo>
                  <a:pt x="493" y="779"/>
                </a:lnTo>
                <a:lnTo>
                  <a:pt x="495" y="801"/>
                </a:lnTo>
                <a:lnTo>
                  <a:pt x="495" y="824"/>
                </a:lnTo>
                <a:lnTo>
                  <a:pt x="495" y="1340"/>
                </a:lnTo>
                <a:lnTo>
                  <a:pt x="700" y="1340"/>
                </a:lnTo>
                <a:lnTo>
                  <a:pt x="700" y="738"/>
                </a:lnTo>
                <a:lnTo>
                  <a:pt x="700" y="738"/>
                </a:lnTo>
                <a:lnTo>
                  <a:pt x="699" y="716"/>
                </a:lnTo>
                <a:lnTo>
                  <a:pt x="697" y="695"/>
                </a:lnTo>
                <a:lnTo>
                  <a:pt x="694" y="672"/>
                </a:lnTo>
                <a:lnTo>
                  <a:pt x="691" y="651"/>
                </a:lnTo>
                <a:lnTo>
                  <a:pt x="687" y="630"/>
                </a:lnTo>
                <a:lnTo>
                  <a:pt x="681" y="609"/>
                </a:lnTo>
                <a:lnTo>
                  <a:pt x="673" y="590"/>
                </a:lnTo>
                <a:lnTo>
                  <a:pt x="666" y="569"/>
                </a:lnTo>
                <a:lnTo>
                  <a:pt x="657" y="549"/>
                </a:lnTo>
                <a:lnTo>
                  <a:pt x="648" y="530"/>
                </a:lnTo>
                <a:lnTo>
                  <a:pt x="637" y="512"/>
                </a:lnTo>
                <a:lnTo>
                  <a:pt x="625" y="492"/>
                </a:lnTo>
                <a:lnTo>
                  <a:pt x="613" y="476"/>
                </a:lnTo>
                <a:lnTo>
                  <a:pt x="600" y="458"/>
                </a:lnTo>
                <a:lnTo>
                  <a:pt x="585" y="441"/>
                </a:lnTo>
                <a:lnTo>
                  <a:pt x="570" y="425"/>
                </a:lnTo>
                <a:lnTo>
                  <a:pt x="144" y="0"/>
                </a:lnTo>
                <a:lnTo>
                  <a:pt x="0" y="144"/>
                </a:lnTo>
                <a:lnTo>
                  <a:pt x="366" y="510"/>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0" name="Freeform 9"/>
          <p:cNvSpPr>
            <a:spLocks/>
          </p:cNvSpPr>
          <p:nvPr/>
        </p:nvSpPr>
        <p:spPr bwMode="auto">
          <a:xfrm>
            <a:off x="7368541" y="2413001"/>
            <a:ext cx="1704341" cy="889000"/>
          </a:xfrm>
          <a:custGeom>
            <a:avLst/>
            <a:gdLst>
              <a:gd name="T0" fmla="*/ 518 w 1341"/>
              <a:gd name="T1" fmla="*/ 204 h 701"/>
              <a:gd name="T2" fmla="*/ 518 w 1341"/>
              <a:gd name="T3" fmla="*/ 204 h 701"/>
              <a:gd name="T4" fmla="*/ 539 w 1341"/>
              <a:gd name="T5" fmla="*/ 206 h 701"/>
              <a:gd name="T6" fmla="*/ 561 w 1341"/>
              <a:gd name="T7" fmla="*/ 207 h 701"/>
              <a:gd name="T8" fmla="*/ 582 w 1341"/>
              <a:gd name="T9" fmla="*/ 210 h 701"/>
              <a:gd name="T10" fmla="*/ 605 w 1341"/>
              <a:gd name="T11" fmla="*/ 213 h 701"/>
              <a:gd name="T12" fmla="*/ 626 w 1341"/>
              <a:gd name="T13" fmla="*/ 218 h 701"/>
              <a:gd name="T14" fmla="*/ 647 w 1341"/>
              <a:gd name="T15" fmla="*/ 224 h 701"/>
              <a:gd name="T16" fmla="*/ 666 w 1341"/>
              <a:gd name="T17" fmla="*/ 231 h 701"/>
              <a:gd name="T18" fmla="*/ 687 w 1341"/>
              <a:gd name="T19" fmla="*/ 239 h 701"/>
              <a:gd name="T20" fmla="*/ 707 w 1341"/>
              <a:gd name="T21" fmla="*/ 248 h 701"/>
              <a:gd name="T22" fmla="*/ 726 w 1341"/>
              <a:gd name="T23" fmla="*/ 257 h 701"/>
              <a:gd name="T24" fmla="*/ 744 w 1341"/>
              <a:gd name="T25" fmla="*/ 267 h 701"/>
              <a:gd name="T26" fmla="*/ 762 w 1341"/>
              <a:gd name="T27" fmla="*/ 279 h 701"/>
              <a:gd name="T28" fmla="*/ 780 w 1341"/>
              <a:gd name="T29" fmla="*/ 291 h 701"/>
              <a:gd name="T30" fmla="*/ 798 w 1341"/>
              <a:gd name="T31" fmla="*/ 305 h 701"/>
              <a:gd name="T32" fmla="*/ 815 w 1341"/>
              <a:gd name="T33" fmla="*/ 320 h 701"/>
              <a:gd name="T34" fmla="*/ 830 w 1341"/>
              <a:gd name="T35" fmla="*/ 335 h 701"/>
              <a:gd name="T36" fmla="*/ 1196 w 1341"/>
              <a:gd name="T37" fmla="*/ 701 h 701"/>
              <a:gd name="T38" fmla="*/ 1341 w 1341"/>
              <a:gd name="T39" fmla="*/ 555 h 701"/>
              <a:gd name="T40" fmla="*/ 915 w 1341"/>
              <a:gd name="T41" fmla="*/ 129 h 701"/>
              <a:gd name="T42" fmla="*/ 915 w 1341"/>
              <a:gd name="T43" fmla="*/ 129 h 701"/>
              <a:gd name="T44" fmla="*/ 899 w 1341"/>
              <a:gd name="T45" fmla="*/ 114 h 701"/>
              <a:gd name="T46" fmla="*/ 882 w 1341"/>
              <a:gd name="T47" fmla="*/ 101 h 701"/>
              <a:gd name="T48" fmla="*/ 866 w 1341"/>
              <a:gd name="T49" fmla="*/ 87 h 701"/>
              <a:gd name="T50" fmla="*/ 848 w 1341"/>
              <a:gd name="T51" fmla="*/ 74 h 701"/>
              <a:gd name="T52" fmla="*/ 830 w 1341"/>
              <a:gd name="T53" fmla="*/ 63 h 701"/>
              <a:gd name="T54" fmla="*/ 810 w 1341"/>
              <a:gd name="T55" fmla="*/ 53 h 701"/>
              <a:gd name="T56" fmla="*/ 791 w 1341"/>
              <a:gd name="T57" fmla="*/ 42 h 701"/>
              <a:gd name="T58" fmla="*/ 771 w 1341"/>
              <a:gd name="T59" fmla="*/ 33 h 701"/>
              <a:gd name="T60" fmla="*/ 752 w 1341"/>
              <a:gd name="T61" fmla="*/ 26 h 701"/>
              <a:gd name="T62" fmla="*/ 731 w 1341"/>
              <a:gd name="T63" fmla="*/ 20 h 701"/>
              <a:gd name="T64" fmla="*/ 710 w 1341"/>
              <a:gd name="T65" fmla="*/ 14 h 701"/>
              <a:gd name="T66" fmla="*/ 689 w 1341"/>
              <a:gd name="T67" fmla="*/ 9 h 701"/>
              <a:gd name="T68" fmla="*/ 668 w 1341"/>
              <a:gd name="T69" fmla="*/ 5 h 701"/>
              <a:gd name="T70" fmla="*/ 647 w 1341"/>
              <a:gd name="T71" fmla="*/ 2 h 701"/>
              <a:gd name="T72" fmla="*/ 624 w 1341"/>
              <a:gd name="T73" fmla="*/ 0 h 701"/>
              <a:gd name="T74" fmla="*/ 602 w 1341"/>
              <a:gd name="T75" fmla="*/ 0 h 701"/>
              <a:gd name="T76" fmla="*/ 0 w 1341"/>
              <a:gd name="T77" fmla="*/ 0 h 701"/>
              <a:gd name="T78" fmla="*/ 0 w 1341"/>
              <a:gd name="T79" fmla="*/ 204 h 701"/>
              <a:gd name="T80" fmla="*/ 518 w 1341"/>
              <a:gd name="T81" fmla="*/ 2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1" h="701">
                <a:moveTo>
                  <a:pt x="518" y="204"/>
                </a:moveTo>
                <a:lnTo>
                  <a:pt x="518" y="204"/>
                </a:lnTo>
                <a:lnTo>
                  <a:pt x="539" y="206"/>
                </a:lnTo>
                <a:lnTo>
                  <a:pt x="561" y="207"/>
                </a:lnTo>
                <a:lnTo>
                  <a:pt x="582" y="210"/>
                </a:lnTo>
                <a:lnTo>
                  <a:pt x="605" y="213"/>
                </a:lnTo>
                <a:lnTo>
                  <a:pt x="626" y="218"/>
                </a:lnTo>
                <a:lnTo>
                  <a:pt x="647" y="224"/>
                </a:lnTo>
                <a:lnTo>
                  <a:pt x="666" y="231"/>
                </a:lnTo>
                <a:lnTo>
                  <a:pt x="687" y="239"/>
                </a:lnTo>
                <a:lnTo>
                  <a:pt x="707" y="248"/>
                </a:lnTo>
                <a:lnTo>
                  <a:pt x="726" y="257"/>
                </a:lnTo>
                <a:lnTo>
                  <a:pt x="744" y="267"/>
                </a:lnTo>
                <a:lnTo>
                  <a:pt x="762" y="279"/>
                </a:lnTo>
                <a:lnTo>
                  <a:pt x="780" y="291"/>
                </a:lnTo>
                <a:lnTo>
                  <a:pt x="798" y="305"/>
                </a:lnTo>
                <a:lnTo>
                  <a:pt x="815" y="320"/>
                </a:lnTo>
                <a:lnTo>
                  <a:pt x="830" y="335"/>
                </a:lnTo>
                <a:lnTo>
                  <a:pt x="1196" y="701"/>
                </a:lnTo>
                <a:lnTo>
                  <a:pt x="1341" y="555"/>
                </a:lnTo>
                <a:lnTo>
                  <a:pt x="915" y="129"/>
                </a:lnTo>
                <a:lnTo>
                  <a:pt x="915" y="129"/>
                </a:lnTo>
                <a:lnTo>
                  <a:pt x="899" y="114"/>
                </a:lnTo>
                <a:lnTo>
                  <a:pt x="882" y="101"/>
                </a:lnTo>
                <a:lnTo>
                  <a:pt x="866" y="87"/>
                </a:lnTo>
                <a:lnTo>
                  <a:pt x="848" y="74"/>
                </a:lnTo>
                <a:lnTo>
                  <a:pt x="830" y="63"/>
                </a:lnTo>
                <a:lnTo>
                  <a:pt x="810" y="53"/>
                </a:lnTo>
                <a:lnTo>
                  <a:pt x="791" y="42"/>
                </a:lnTo>
                <a:lnTo>
                  <a:pt x="771" y="33"/>
                </a:lnTo>
                <a:lnTo>
                  <a:pt x="752" y="26"/>
                </a:lnTo>
                <a:lnTo>
                  <a:pt x="731" y="20"/>
                </a:lnTo>
                <a:lnTo>
                  <a:pt x="710" y="14"/>
                </a:lnTo>
                <a:lnTo>
                  <a:pt x="689" y="9"/>
                </a:lnTo>
                <a:lnTo>
                  <a:pt x="668" y="5"/>
                </a:lnTo>
                <a:lnTo>
                  <a:pt x="647" y="2"/>
                </a:lnTo>
                <a:lnTo>
                  <a:pt x="624" y="0"/>
                </a:lnTo>
                <a:lnTo>
                  <a:pt x="602" y="0"/>
                </a:lnTo>
                <a:lnTo>
                  <a:pt x="0" y="0"/>
                </a:lnTo>
                <a:lnTo>
                  <a:pt x="0" y="204"/>
                </a:lnTo>
                <a:lnTo>
                  <a:pt x="518" y="204"/>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1" name="Freeform 10"/>
          <p:cNvSpPr>
            <a:spLocks/>
          </p:cNvSpPr>
          <p:nvPr/>
        </p:nvSpPr>
        <p:spPr bwMode="auto">
          <a:xfrm>
            <a:off x="5560063" y="6596382"/>
            <a:ext cx="1701800" cy="889000"/>
          </a:xfrm>
          <a:custGeom>
            <a:avLst/>
            <a:gdLst>
              <a:gd name="T0" fmla="*/ 824 w 1341"/>
              <a:gd name="T1" fmla="*/ 495 h 701"/>
              <a:gd name="T2" fmla="*/ 824 w 1341"/>
              <a:gd name="T3" fmla="*/ 495 h 701"/>
              <a:gd name="T4" fmla="*/ 803 w 1341"/>
              <a:gd name="T5" fmla="*/ 495 h 701"/>
              <a:gd name="T6" fmla="*/ 780 w 1341"/>
              <a:gd name="T7" fmla="*/ 494 h 701"/>
              <a:gd name="T8" fmla="*/ 759 w 1341"/>
              <a:gd name="T9" fmla="*/ 491 h 701"/>
              <a:gd name="T10" fmla="*/ 737 w 1341"/>
              <a:gd name="T11" fmla="*/ 488 h 701"/>
              <a:gd name="T12" fmla="*/ 716 w 1341"/>
              <a:gd name="T13" fmla="*/ 482 h 701"/>
              <a:gd name="T14" fmla="*/ 695 w 1341"/>
              <a:gd name="T15" fmla="*/ 477 h 701"/>
              <a:gd name="T16" fmla="*/ 675 w 1341"/>
              <a:gd name="T17" fmla="*/ 470 h 701"/>
              <a:gd name="T18" fmla="*/ 654 w 1341"/>
              <a:gd name="T19" fmla="*/ 462 h 701"/>
              <a:gd name="T20" fmla="*/ 635 w 1341"/>
              <a:gd name="T21" fmla="*/ 453 h 701"/>
              <a:gd name="T22" fmla="*/ 615 w 1341"/>
              <a:gd name="T23" fmla="*/ 444 h 701"/>
              <a:gd name="T24" fmla="*/ 597 w 1341"/>
              <a:gd name="T25" fmla="*/ 434 h 701"/>
              <a:gd name="T26" fmla="*/ 579 w 1341"/>
              <a:gd name="T27" fmla="*/ 422 h 701"/>
              <a:gd name="T28" fmla="*/ 561 w 1341"/>
              <a:gd name="T29" fmla="*/ 408 h 701"/>
              <a:gd name="T30" fmla="*/ 543 w 1341"/>
              <a:gd name="T31" fmla="*/ 396 h 701"/>
              <a:gd name="T32" fmla="*/ 527 w 1341"/>
              <a:gd name="T33" fmla="*/ 381 h 701"/>
              <a:gd name="T34" fmla="*/ 512 w 1341"/>
              <a:gd name="T35" fmla="*/ 366 h 701"/>
              <a:gd name="T36" fmla="*/ 146 w 1341"/>
              <a:gd name="T37" fmla="*/ 0 h 701"/>
              <a:gd name="T38" fmla="*/ 0 w 1341"/>
              <a:gd name="T39" fmla="*/ 146 h 701"/>
              <a:gd name="T40" fmla="*/ 426 w 1341"/>
              <a:gd name="T41" fmla="*/ 572 h 701"/>
              <a:gd name="T42" fmla="*/ 426 w 1341"/>
              <a:gd name="T43" fmla="*/ 572 h 701"/>
              <a:gd name="T44" fmla="*/ 443 w 1341"/>
              <a:gd name="T45" fmla="*/ 587 h 701"/>
              <a:gd name="T46" fmla="*/ 459 w 1341"/>
              <a:gd name="T47" fmla="*/ 600 h 701"/>
              <a:gd name="T48" fmla="*/ 476 w 1341"/>
              <a:gd name="T49" fmla="*/ 614 h 701"/>
              <a:gd name="T50" fmla="*/ 494 w 1341"/>
              <a:gd name="T51" fmla="*/ 626 h 701"/>
              <a:gd name="T52" fmla="*/ 512 w 1341"/>
              <a:gd name="T53" fmla="*/ 638 h 701"/>
              <a:gd name="T54" fmla="*/ 531 w 1341"/>
              <a:gd name="T55" fmla="*/ 648 h 701"/>
              <a:gd name="T56" fmla="*/ 551 w 1341"/>
              <a:gd name="T57" fmla="*/ 659 h 701"/>
              <a:gd name="T58" fmla="*/ 570 w 1341"/>
              <a:gd name="T59" fmla="*/ 666 h 701"/>
              <a:gd name="T60" fmla="*/ 590 w 1341"/>
              <a:gd name="T61" fmla="*/ 675 h 701"/>
              <a:gd name="T62" fmla="*/ 611 w 1341"/>
              <a:gd name="T63" fmla="*/ 681 h 701"/>
              <a:gd name="T64" fmla="*/ 632 w 1341"/>
              <a:gd name="T65" fmla="*/ 687 h 701"/>
              <a:gd name="T66" fmla="*/ 653 w 1341"/>
              <a:gd name="T67" fmla="*/ 692 h 701"/>
              <a:gd name="T68" fmla="*/ 674 w 1341"/>
              <a:gd name="T69" fmla="*/ 696 h 701"/>
              <a:gd name="T70" fmla="*/ 695 w 1341"/>
              <a:gd name="T71" fmla="*/ 698 h 701"/>
              <a:gd name="T72" fmla="*/ 717 w 1341"/>
              <a:gd name="T73" fmla="*/ 701 h 701"/>
              <a:gd name="T74" fmla="*/ 740 w 1341"/>
              <a:gd name="T75" fmla="*/ 701 h 701"/>
              <a:gd name="T76" fmla="*/ 1341 w 1341"/>
              <a:gd name="T77" fmla="*/ 701 h 701"/>
              <a:gd name="T78" fmla="*/ 1341 w 1341"/>
              <a:gd name="T79" fmla="*/ 495 h 701"/>
              <a:gd name="T80" fmla="*/ 824 w 1341"/>
              <a:gd name="T81" fmla="*/ 49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1" h="701">
                <a:moveTo>
                  <a:pt x="824" y="495"/>
                </a:moveTo>
                <a:lnTo>
                  <a:pt x="824" y="495"/>
                </a:lnTo>
                <a:lnTo>
                  <a:pt x="803" y="495"/>
                </a:lnTo>
                <a:lnTo>
                  <a:pt x="780" y="494"/>
                </a:lnTo>
                <a:lnTo>
                  <a:pt x="759" y="491"/>
                </a:lnTo>
                <a:lnTo>
                  <a:pt x="737" y="488"/>
                </a:lnTo>
                <a:lnTo>
                  <a:pt x="716" y="482"/>
                </a:lnTo>
                <a:lnTo>
                  <a:pt x="695" y="477"/>
                </a:lnTo>
                <a:lnTo>
                  <a:pt x="675" y="470"/>
                </a:lnTo>
                <a:lnTo>
                  <a:pt x="654" y="462"/>
                </a:lnTo>
                <a:lnTo>
                  <a:pt x="635" y="453"/>
                </a:lnTo>
                <a:lnTo>
                  <a:pt x="615" y="444"/>
                </a:lnTo>
                <a:lnTo>
                  <a:pt x="597" y="434"/>
                </a:lnTo>
                <a:lnTo>
                  <a:pt x="579" y="422"/>
                </a:lnTo>
                <a:lnTo>
                  <a:pt x="561" y="408"/>
                </a:lnTo>
                <a:lnTo>
                  <a:pt x="543" y="396"/>
                </a:lnTo>
                <a:lnTo>
                  <a:pt x="527" y="381"/>
                </a:lnTo>
                <a:lnTo>
                  <a:pt x="512" y="366"/>
                </a:lnTo>
                <a:lnTo>
                  <a:pt x="146" y="0"/>
                </a:lnTo>
                <a:lnTo>
                  <a:pt x="0" y="146"/>
                </a:lnTo>
                <a:lnTo>
                  <a:pt x="426" y="572"/>
                </a:lnTo>
                <a:lnTo>
                  <a:pt x="426" y="572"/>
                </a:lnTo>
                <a:lnTo>
                  <a:pt x="443" y="587"/>
                </a:lnTo>
                <a:lnTo>
                  <a:pt x="459" y="600"/>
                </a:lnTo>
                <a:lnTo>
                  <a:pt x="476" y="614"/>
                </a:lnTo>
                <a:lnTo>
                  <a:pt x="494" y="626"/>
                </a:lnTo>
                <a:lnTo>
                  <a:pt x="512" y="638"/>
                </a:lnTo>
                <a:lnTo>
                  <a:pt x="531" y="648"/>
                </a:lnTo>
                <a:lnTo>
                  <a:pt x="551" y="659"/>
                </a:lnTo>
                <a:lnTo>
                  <a:pt x="570" y="666"/>
                </a:lnTo>
                <a:lnTo>
                  <a:pt x="590" y="675"/>
                </a:lnTo>
                <a:lnTo>
                  <a:pt x="611" y="681"/>
                </a:lnTo>
                <a:lnTo>
                  <a:pt x="632" y="687"/>
                </a:lnTo>
                <a:lnTo>
                  <a:pt x="653" y="692"/>
                </a:lnTo>
                <a:lnTo>
                  <a:pt x="674" y="696"/>
                </a:lnTo>
                <a:lnTo>
                  <a:pt x="695" y="698"/>
                </a:lnTo>
                <a:lnTo>
                  <a:pt x="717" y="701"/>
                </a:lnTo>
                <a:lnTo>
                  <a:pt x="740" y="701"/>
                </a:lnTo>
                <a:lnTo>
                  <a:pt x="1341" y="701"/>
                </a:lnTo>
                <a:lnTo>
                  <a:pt x="1341" y="495"/>
                </a:lnTo>
                <a:lnTo>
                  <a:pt x="824" y="495"/>
                </a:lnTo>
                <a:close/>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2" name="Freeform 11"/>
          <p:cNvSpPr>
            <a:spLocks/>
          </p:cNvSpPr>
          <p:nvPr/>
        </p:nvSpPr>
        <p:spPr bwMode="auto">
          <a:xfrm>
            <a:off x="4777743" y="5001262"/>
            <a:ext cx="889000" cy="1701800"/>
          </a:xfrm>
          <a:custGeom>
            <a:avLst/>
            <a:gdLst>
              <a:gd name="T0" fmla="*/ 335 w 701"/>
              <a:gd name="T1" fmla="*/ 831 h 1341"/>
              <a:gd name="T2" fmla="*/ 335 w 701"/>
              <a:gd name="T3" fmla="*/ 831 h 1341"/>
              <a:gd name="T4" fmla="*/ 320 w 701"/>
              <a:gd name="T5" fmla="*/ 814 h 1341"/>
              <a:gd name="T6" fmla="*/ 306 w 701"/>
              <a:gd name="T7" fmla="*/ 798 h 1341"/>
              <a:gd name="T8" fmla="*/ 293 w 701"/>
              <a:gd name="T9" fmla="*/ 781 h 1341"/>
              <a:gd name="T10" fmla="*/ 281 w 701"/>
              <a:gd name="T11" fmla="*/ 763 h 1341"/>
              <a:gd name="T12" fmla="*/ 269 w 701"/>
              <a:gd name="T13" fmla="*/ 745 h 1341"/>
              <a:gd name="T14" fmla="*/ 258 w 701"/>
              <a:gd name="T15" fmla="*/ 726 h 1341"/>
              <a:gd name="T16" fmla="*/ 248 w 701"/>
              <a:gd name="T17" fmla="*/ 706 h 1341"/>
              <a:gd name="T18" fmla="*/ 239 w 701"/>
              <a:gd name="T19" fmla="*/ 687 h 1341"/>
              <a:gd name="T20" fmla="*/ 231 w 701"/>
              <a:gd name="T21" fmla="*/ 667 h 1341"/>
              <a:gd name="T22" fmla="*/ 225 w 701"/>
              <a:gd name="T23" fmla="*/ 646 h 1341"/>
              <a:gd name="T24" fmla="*/ 219 w 701"/>
              <a:gd name="T25" fmla="*/ 625 h 1341"/>
              <a:gd name="T26" fmla="*/ 215 w 701"/>
              <a:gd name="T27" fmla="*/ 604 h 1341"/>
              <a:gd name="T28" fmla="*/ 210 w 701"/>
              <a:gd name="T29" fmla="*/ 583 h 1341"/>
              <a:gd name="T30" fmla="*/ 207 w 701"/>
              <a:gd name="T31" fmla="*/ 561 h 1341"/>
              <a:gd name="T32" fmla="*/ 206 w 701"/>
              <a:gd name="T33" fmla="*/ 540 h 1341"/>
              <a:gd name="T34" fmla="*/ 206 w 701"/>
              <a:gd name="T35" fmla="*/ 517 h 1341"/>
              <a:gd name="T36" fmla="*/ 206 w 701"/>
              <a:gd name="T37" fmla="*/ 0 h 1341"/>
              <a:gd name="T38" fmla="*/ 0 w 701"/>
              <a:gd name="T39" fmla="*/ 0 h 1341"/>
              <a:gd name="T40" fmla="*/ 0 w 701"/>
              <a:gd name="T41" fmla="*/ 603 h 1341"/>
              <a:gd name="T42" fmla="*/ 0 w 701"/>
              <a:gd name="T43" fmla="*/ 603 h 1341"/>
              <a:gd name="T44" fmla="*/ 2 w 701"/>
              <a:gd name="T45" fmla="*/ 624 h 1341"/>
              <a:gd name="T46" fmla="*/ 3 w 701"/>
              <a:gd name="T47" fmla="*/ 646 h 1341"/>
              <a:gd name="T48" fmla="*/ 6 w 701"/>
              <a:gd name="T49" fmla="*/ 667 h 1341"/>
              <a:gd name="T50" fmla="*/ 9 w 701"/>
              <a:gd name="T51" fmla="*/ 690 h 1341"/>
              <a:gd name="T52" fmla="*/ 14 w 701"/>
              <a:gd name="T53" fmla="*/ 711 h 1341"/>
              <a:gd name="T54" fmla="*/ 20 w 701"/>
              <a:gd name="T55" fmla="*/ 732 h 1341"/>
              <a:gd name="T56" fmla="*/ 27 w 701"/>
              <a:gd name="T57" fmla="*/ 751 h 1341"/>
              <a:gd name="T58" fmla="*/ 35 w 701"/>
              <a:gd name="T59" fmla="*/ 772 h 1341"/>
              <a:gd name="T60" fmla="*/ 44 w 701"/>
              <a:gd name="T61" fmla="*/ 792 h 1341"/>
              <a:gd name="T62" fmla="*/ 53 w 701"/>
              <a:gd name="T63" fmla="*/ 811 h 1341"/>
              <a:gd name="T64" fmla="*/ 63 w 701"/>
              <a:gd name="T65" fmla="*/ 829 h 1341"/>
              <a:gd name="T66" fmla="*/ 75 w 701"/>
              <a:gd name="T67" fmla="*/ 847 h 1341"/>
              <a:gd name="T68" fmla="*/ 87 w 701"/>
              <a:gd name="T69" fmla="*/ 865 h 1341"/>
              <a:gd name="T70" fmla="*/ 101 w 701"/>
              <a:gd name="T71" fmla="*/ 883 h 1341"/>
              <a:gd name="T72" fmla="*/ 116 w 701"/>
              <a:gd name="T73" fmla="*/ 900 h 1341"/>
              <a:gd name="T74" fmla="*/ 131 w 701"/>
              <a:gd name="T75" fmla="*/ 915 h 1341"/>
              <a:gd name="T76" fmla="*/ 557 w 701"/>
              <a:gd name="T77" fmla="*/ 1341 h 1341"/>
              <a:gd name="T78" fmla="*/ 701 w 701"/>
              <a:gd name="T79" fmla="*/ 1197 h 1341"/>
              <a:gd name="T80" fmla="*/ 335 w 701"/>
              <a:gd name="T81" fmla="*/ 83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1" h="1341">
                <a:moveTo>
                  <a:pt x="335" y="831"/>
                </a:moveTo>
                <a:lnTo>
                  <a:pt x="335" y="831"/>
                </a:lnTo>
                <a:lnTo>
                  <a:pt x="320" y="814"/>
                </a:lnTo>
                <a:lnTo>
                  <a:pt x="306" y="798"/>
                </a:lnTo>
                <a:lnTo>
                  <a:pt x="293" y="781"/>
                </a:lnTo>
                <a:lnTo>
                  <a:pt x="281" y="763"/>
                </a:lnTo>
                <a:lnTo>
                  <a:pt x="269" y="745"/>
                </a:lnTo>
                <a:lnTo>
                  <a:pt x="258" y="726"/>
                </a:lnTo>
                <a:lnTo>
                  <a:pt x="248" y="706"/>
                </a:lnTo>
                <a:lnTo>
                  <a:pt x="239" y="687"/>
                </a:lnTo>
                <a:lnTo>
                  <a:pt x="231" y="667"/>
                </a:lnTo>
                <a:lnTo>
                  <a:pt x="225" y="646"/>
                </a:lnTo>
                <a:lnTo>
                  <a:pt x="219" y="625"/>
                </a:lnTo>
                <a:lnTo>
                  <a:pt x="215" y="604"/>
                </a:lnTo>
                <a:lnTo>
                  <a:pt x="210" y="583"/>
                </a:lnTo>
                <a:lnTo>
                  <a:pt x="207" y="561"/>
                </a:lnTo>
                <a:lnTo>
                  <a:pt x="206" y="540"/>
                </a:lnTo>
                <a:lnTo>
                  <a:pt x="206" y="517"/>
                </a:lnTo>
                <a:lnTo>
                  <a:pt x="206" y="0"/>
                </a:lnTo>
                <a:lnTo>
                  <a:pt x="0" y="0"/>
                </a:lnTo>
                <a:lnTo>
                  <a:pt x="0" y="603"/>
                </a:lnTo>
                <a:lnTo>
                  <a:pt x="0" y="603"/>
                </a:lnTo>
                <a:lnTo>
                  <a:pt x="2" y="624"/>
                </a:lnTo>
                <a:lnTo>
                  <a:pt x="3" y="646"/>
                </a:lnTo>
                <a:lnTo>
                  <a:pt x="6" y="667"/>
                </a:lnTo>
                <a:lnTo>
                  <a:pt x="9" y="690"/>
                </a:lnTo>
                <a:lnTo>
                  <a:pt x="14" y="711"/>
                </a:lnTo>
                <a:lnTo>
                  <a:pt x="20" y="732"/>
                </a:lnTo>
                <a:lnTo>
                  <a:pt x="27" y="751"/>
                </a:lnTo>
                <a:lnTo>
                  <a:pt x="35" y="772"/>
                </a:lnTo>
                <a:lnTo>
                  <a:pt x="44" y="792"/>
                </a:lnTo>
                <a:lnTo>
                  <a:pt x="53" y="811"/>
                </a:lnTo>
                <a:lnTo>
                  <a:pt x="63" y="829"/>
                </a:lnTo>
                <a:lnTo>
                  <a:pt x="75" y="847"/>
                </a:lnTo>
                <a:lnTo>
                  <a:pt x="87" y="865"/>
                </a:lnTo>
                <a:lnTo>
                  <a:pt x="101" y="883"/>
                </a:lnTo>
                <a:lnTo>
                  <a:pt x="116" y="900"/>
                </a:lnTo>
                <a:lnTo>
                  <a:pt x="131" y="915"/>
                </a:lnTo>
                <a:lnTo>
                  <a:pt x="557" y="1341"/>
                </a:lnTo>
                <a:lnTo>
                  <a:pt x="701" y="1197"/>
                </a:lnTo>
                <a:lnTo>
                  <a:pt x="335" y="831"/>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3" name="Freeform 12"/>
          <p:cNvSpPr>
            <a:spLocks/>
          </p:cNvSpPr>
          <p:nvPr/>
        </p:nvSpPr>
        <p:spPr bwMode="auto">
          <a:xfrm>
            <a:off x="7368541" y="6596382"/>
            <a:ext cx="1704341" cy="889000"/>
          </a:xfrm>
          <a:custGeom>
            <a:avLst/>
            <a:gdLst>
              <a:gd name="T0" fmla="*/ 830 w 1341"/>
              <a:gd name="T1" fmla="*/ 366 h 701"/>
              <a:gd name="T2" fmla="*/ 830 w 1341"/>
              <a:gd name="T3" fmla="*/ 366 h 701"/>
              <a:gd name="T4" fmla="*/ 815 w 1341"/>
              <a:gd name="T5" fmla="*/ 381 h 701"/>
              <a:gd name="T6" fmla="*/ 798 w 1341"/>
              <a:gd name="T7" fmla="*/ 396 h 701"/>
              <a:gd name="T8" fmla="*/ 780 w 1341"/>
              <a:gd name="T9" fmla="*/ 408 h 701"/>
              <a:gd name="T10" fmla="*/ 762 w 1341"/>
              <a:gd name="T11" fmla="*/ 422 h 701"/>
              <a:gd name="T12" fmla="*/ 744 w 1341"/>
              <a:gd name="T13" fmla="*/ 434 h 701"/>
              <a:gd name="T14" fmla="*/ 726 w 1341"/>
              <a:gd name="T15" fmla="*/ 444 h 701"/>
              <a:gd name="T16" fmla="*/ 707 w 1341"/>
              <a:gd name="T17" fmla="*/ 453 h 701"/>
              <a:gd name="T18" fmla="*/ 687 w 1341"/>
              <a:gd name="T19" fmla="*/ 462 h 701"/>
              <a:gd name="T20" fmla="*/ 666 w 1341"/>
              <a:gd name="T21" fmla="*/ 470 h 701"/>
              <a:gd name="T22" fmla="*/ 647 w 1341"/>
              <a:gd name="T23" fmla="*/ 477 h 701"/>
              <a:gd name="T24" fmla="*/ 626 w 1341"/>
              <a:gd name="T25" fmla="*/ 482 h 701"/>
              <a:gd name="T26" fmla="*/ 605 w 1341"/>
              <a:gd name="T27" fmla="*/ 488 h 701"/>
              <a:gd name="T28" fmla="*/ 582 w 1341"/>
              <a:gd name="T29" fmla="*/ 491 h 701"/>
              <a:gd name="T30" fmla="*/ 561 w 1341"/>
              <a:gd name="T31" fmla="*/ 494 h 701"/>
              <a:gd name="T32" fmla="*/ 539 w 1341"/>
              <a:gd name="T33" fmla="*/ 495 h 701"/>
              <a:gd name="T34" fmla="*/ 518 w 1341"/>
              <a:gd name="T35" fmla="*/ 495 h 701"/>
              <a:gd name="T36" fmla="*/ 0 w 1341"/>
              <a:gd name="T37" fmla="*/ 495 h 701"/>
              <a:gd name="T38" fmla="*/ 0 w 1341"/>
              <a:gd name="T39" fmla="*/ 701 h 701"/>
              <a:gd name="T40" fmla="*/ 602 w 1341"/>
              <a:gd name="T41" fmla="*/ 701 h 701"/>
              <a:gd name="T42" fmla="*/ 602 w 1341"/>
              <a:gd name="T43" fmla="*/ 701 h 701"/>
              <a:gd name="T44" fmla="*/ 624 w 1341"/>
              <a:gd name="T45" fmla="*/ 701 h 701"/>
              <a:gd name="T46" fmla="*/ 647 w 1341"/>
              <a:gd name="T47" fmla="*/ 698 h 701"/>
              <a:gd name="T48" fmla="*/ 668 w 1341"/>
              <a:gd name="T49" fmla="*/ 696 h 701"/>
              <a:gd name="T50" fmla="*/ 689 w 1341"/>
              <a:gd name="T51" fmla="*/ 692 h 701"/>
              <a:gd name="T52" fmla="*/ 710 w 1341"/>
              <a:gd name="T53" fmla="*/ 687 h 701"/>
              <a:gd name="T54" fmla="*/ 731 w 1341"/>
              <a:gd name="T55" fmla="*/ 681 h 701"/>
              <a:gd name="T56" fmla="*/ 752 w 1341"/>
              <a:gd name="T57" fmla="*/ 675 h 701"/>
              <a:gd name="T58" fmla="*/ 771 w 1341"/>
              <a:gd name="T59" fmla="*/ 666 h 701"/>
              <a:gd name="T60" fmla="*/ 791 w 1341"/>
              <a:gd name="T61" fmla="*/ 659 h 701"/>
              <a:gd name="T62" fmla="*/ 810 w 1341"/>
              <a:gd name="T63" fmla="*/ 648 h 701"/>
              <a:gd name="T64" fmla="*/ 830 w 1341"/>
              <a:gd name="T65" fmla="*/ 638 h 701"/>
              <a:gd name="T66" fmla="*/ 848 w 1341"/>
              <a:gd name="T67" fmla="*/ 626 h 701"/>
              <a:gd name="T68" fmla="*/ 866 w 1341"/>
              <a:gd name="T69" fmla="*/ 614 h 701"/>
              <a:gd name="T70" fmla="*/ 882 w 1341"/>
              <a:gd name="T71" fmla="*/ 600 h 701"/>
              <a:gd name="T72" fmla="*/ 899 w 1341"/>
              <a:gd name="T73" fmla="*/ 587 h 701"/>
              <a:gd name="T74" fmla="*/ 915 w 1341"/>
              <a:gd name="T75" fmla="*/ 572 h 701"/>
              <a:gd name="T76" fmla="*/ 1341 w 1341"/>
              <a:gd name="T77" fmla="*/ 146 h 701"/>
              <a:gd name="T78" fmla="*/ 1196 w 1341"/>
              <a:gd name="T79" fmla="*/ 0 h 701"/>
              <a:gd name="T80" fmla="*/ 830 w 1341"/>
              <a:gd name="T81" fmla="*/ 36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1" h="701">
                <a:moveTo>
                  <a:pt x="830" y="366"/>
                </a:moveTo>
                <a:lnTo>
                  <a:pt x="830" y="366"/>
                </a:lnTo>
                <a:lnTo>
                  <a:pt x="815" y="381"/>
                </a:lnTo>
                <a:lnTo>
                  <a:pt x="798" y="396"/>
                </a:lnTo>
                <a:lnTo>
                  <a:pt x="780" y="408"/>
                </a:lnTo>
                <a:lnTo>
                  <a:pt x="762" y="422"/>
                </a:lnTo>
                <a:lnTo>
                  <a:pt x="744" y="434"/>
                </a:lnTo>
                <a:lnTo>
                  <a:pt x="726" y="444"/>
                </a:lnTo>
                <a:lnTo>
                  <a:pt x="707" y="453"/>
                </a:lnTo>
                <a:lnTo>
                  <a:pt x="687" y="462"/>
                </a:lnTo>
                <a:lnTo>
                  <a:pt x="666" y="470"/>
                </a:lnTo>
                <a:lnTo>
                  <a:pt x="647" y="477"/>
                </a:lnTo>
                <a:lnTo>
                  <a:pt x="626" y="482"/>
                </a:lnTo>
                <a:lnTo>
                  <a:pt x="605" y="488"/>
                </a:lnTo>
                <a:lnTo>
                  <a:pt x="582" y="491"/>
                </a:lnTo>
                <a:lnTo>
                  <a:pt x="561" y="494"/>
                </a:lnTo>
                <a:lnTo>
                  <a:pt x="539" y="495"/>
                </a:lnTo>
                <a:lnTo>
                  <a:pt x="518" y="495"/>
                </a:lnTo>
                <a:lnTo>
                  <a:pt x="0" y="495"/>
                </a:lnTo>
                <a:lnTo>
                  <a:pt x="0" y="701"/>
                </a:lnTo>
                <a:lnTo>
                  <a:pt x="602" y="701"/>
                </a:lnTo>
                <a:lnTo>
                  <a:pt x="602" y="701"/>
                </a:lnTo>
                <a:lnTo>
                  <a:pt x="624" y="701"/>
                </a:lnTo>
                <a:lnTo>
                  <a:pt x="647" y="698"/>
                </a:lnTo>
                <a:lnTo>
                  <a:pt x="668" y="696"/>
                </a:lnTo>
                <a:lnTo>
                  <a:pt x="689" y="692"/>
                </a:lnTo>
                <a:lnTo>
                  <a:pt x="710" y="687"/>
                </a:lnTo>
                <a:lnTo>
                  <a:pt x="731" y="681"/>
                </a:lnTo>
                <a:lnTo>
                  <a:pt x="752" y="675"/>
                </a:lnTo>
                <a:lnTo>
                  <a:pt x="771" y="666"/>
                </a:lnTo>
                <a:lnTo>
                  <a:pt x="791" y="659"/>
                </a:lnTo>
                <a:lnTo>
                  <a:pt x="810" y="648"/>
                </a:lnTo>
                <a:lnTo>
                  <a:pt x="830" y="638"/>
                </a:lnTo>
                <a:lnTo>
                  <a:pt x="848" y="626"/>
                </a:lnTo>
                <a:lnTo>
                  <a:pt x="866" y="614"/>
                </a:lnTo>
                <a:lnTo>
                  <a:pt x="882" y="600"/>
                </a:lnTo>
                <a:lnTo>
                  <a:pt x="899" y="587"/>
                </a:lnTo>
                <a:lnTo>
                  <a:pt x="915" y="572"/>
                </a:lnTo>
                <a:lnTo>
                  <a:pt x="1341" y="146"/>
                </a:lnTo>
                <a:lnTo>
                  <a:pt x="1196" y="0"/>
                </a:lnTo>
                <a:lnTo>
                  <a:pt x="830" y="366"/>
                </a:lnTo>
                <a:close/>
              </a:path>
            </a:pathLst>
          </a:custGeom>
          <a:solidFill>
            <a:schemeClr val="accent5"/>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4" name="Freeform 13"/>
          <p:cNvSpPr>
            <a:spLocks/>
          </p:cNvSpPr>
          <p:nvPr/>
        </p:nvSpPr>
        <p:spPr bwMode="auto">
          <a:xfrm>
            <a:off x="8963662" y="5001262"/>
            <a:ext cx="889000" cy="1701800"/>
          </a:xfrm>
          <a:custGeom>
            <a:avLst/>
            <a:gdLst>
              <a:gd name="T0" fmla="*/ 495 w 700"/>
              <a:gd name="T1" fmla="*/ 517 h 1341"/>
              <a:gd name="T2" fmla="*/ 495 w 700"/>
              <a:gd name="T3" fmla="*/ 517 h 1341"/>
              <a:gd name="T4" fmla="*/ 495 w 700"/>
              <a:gd name="T5" fmla="*/ 540 h 1341"/>
              <a:gd name="T6" fmla="*/ 493 w 700"/>
              <a:gd name="T7" fmla="*/ 561 h 1341"/>
              <a:gd name="T8" fmla="*/ 490 w 700"/>
              <a:gd name="T9" fmla="*/ 583 h 1341"/>
              <a:gd name="T10" fmla="*/ 486 w 700"/>
              <a:gd name="T11" fmla="*/ 604 h 1341"/>
              <a:gd name="T12" fmla="*/ 481 w 700"/>
              <a:gd name="T13" fmla="*/ 625 h 1341"/>
              <a:gd name="T14" fmla="*/ 475 w 700"/>
              <a:gd name="T15" fmla="*/ 646 h 1341"/>
              <a:gd name="T16" fmla="*/ 469 w 700"/>
              <a:gd name="T17" fmla="*/ 667 h 1341"/>
              <a:gd name="T18" fmla="*/ 462 w 700"/>
              <a:gd name="T19" fmla="*/ 687 h 1341"/>
              <a:gd name="T20" fmla="*/ 453 w 700"/>
              <a:gd name="T21" fmla="*/ 706 h 1341"/>
              <a:gd name="T22" fmla="*/ 442 w 700"/>
              <a:gd name="T23" fmla="*/ 726 h 1341"/>
              <a:gd name="T24" fmla="*/ 432 w 700"/>
              <a:gd name="T25" fmla="*/ 745 h 1341"/>
              <a:gd name="T26" fmla="*/ 420 w 700"/>
              <a:gd name="T27" fmla="*/ 763 h 1341"/>
              <a:gd name="T28" fmla="*/ 408 w 700"/>
              <a:gd name="T29" fmla="*/ 781 h 1341"/>
              <a:gd name="T30" fmla="*/ 394 w 700"/>
              <a:gd name="T31" fmla="*/ 798 h 1341"/>
              <a:gd name="T32" fmla="*/ 381 w 700"/>
              <a:gd name="T33" fmla="*/ 814 h 1341"/>
              <a:gd name="T34" fmla="*/ 366 w 700"/>
              <a:gd name="T35" fmla="*/ 831 h 1341"/>
              <a:gd name="T36" fmla="*/ 0 w 700"/>
              <a:gd name="T37" fmla="*/ 1197 h 1341"/>
              <a:gd name="T38" fmla="*/ 144 w 700"/>
              <a:gd name="T39" fmla="*/ 1341 h 1341"/>
              <a:gd name="T40" fmla="*/ 570 w 700"/>
              <a:gd name="T41" fmla="*/ 915 h 1341"/>
              <a:gd name="T42" fmla="*/ 570 w 700"/>
              <a:gd name="T43" fmla="*/ 915 h 1341"/>
              <a:gd name="T44" fmla="*/ 585 w 700"/>
              <a:gd name="T45" fmla="*/ 900 h 1341"/>
              <a:gd name="T46" fmla="*/ 600 w 700"/>
              <a:gd name="T47" fmla="*/ 883 h 1341"/>
              <a:gd name="T48" fmla="*/ 613 w 700"/>
              <a:gd name="T49" fmla="*/ 865 h 1341"/>
              <a:gd name="T50" fmla="*/ 625 w 700"/>
              <a:gd name="T51" fmla="*/ 847 h 1341"/>
              <a:gd name="T52" fmla="*/ 637 w 700"/>
              <a:gd name="T53" fmla="*/ 829 h 1341"/>
              <a:gd name="T54" fmla="*/ 648 w 700"/>
              <a:gd name="T55" fmla="*/ 811 h 1341"/>
              <a:gd name="T56" fmla="*/ 657 w 700"/>
              <a:gd name="T57" fmla="*/ 792 h 1341"/>
              <a:gd name="T58" fmla="*/ 666 w 700"/>
              <a:gd name="T59" fmla="*/ 772 h 1341"/>
              <a:gd name="T60" fmla="*/ 673 w 700"/>
              <a:gd name="T61" fmla="*/ 751 h 1341"/>
              <a:gd name="T62" fmla="*/ 681 w 700"/>
              <a:gd name="T63" fmla="*/ 732 h 1341"/>
              <a:gd name="T64" fmla="*/ 687 w 700"/>
              <a:gd name="T65" fmla="*/ 711 h 1341"/>
              <a:gd name="T66" fmla="*/ 691 w 700"/>
              <a:gd name="T67" fmla="*/ 690 h 1341"/>
              <a:gd name="T68" fmla="*/ 694 w 700"/>
              <a:gd name="T69" fmla="*/ 667 h 1341"/>
              <a:gd name="T70" fmla="*/ 697 w 700"/>
              <a:gd name="T71" fmla="*/ 646 h 1341"/>
              <a:gd name="T72" fmla="*/ 699 w 700"/>
              <a:gd name="T73" fmla="*/ 624 h 1341"/>
              <a:gd name="T74" fmla="*/ 700 w 700"/>
              <a:gd name="T75" fmla="*/ 603 h 1341"/>
              <a:gd name="T76" fmla="*/ 700 w 700"/>
              <a:gd name="T77" fmla="*/ 0 h 1341"/>
              <a:gd name="T78" fmla="*/ 495 w 700"/>
              <a:gd name="T79" fmla="*/ 0 h 1341"/>
              <a:gd name="T80" fmla="*/ 495 w 700"/>
              <a:gd name="T81" fmla="*/ 517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0" h="1341">
                <a:moveTo>
                  <a:pt x="495" y="517"/>
                </a:moveTo>
                <a:lnTo>
                  <a:pt x="495" y="517"/>
                </a:lnTo>
                <a:lnTo>
                  <a:pt x="495" y="540"/>
                </a:lnTo>
                <a:lnTo>
                  <a:pt x="493" y="561"/>
                </a:lnTo>
                <a:lnTo>
                  <a:pt x="490" y="583"/>
                </a:lnTo>
                <a:lnTo>
                  <a:pt x="486" y="604"/>
                </a:lnTo>
                <a:lnTo>
                  <a:pt x="481" y="625"/>
                </a:lnTo>
                <a:lnTo>
                  <a:pt x="475" y="646"/>
                </a:lnTo>
                <a:lnTo>
                  <a:pt x="469" y="667"/>
                </a:lnTo>
                <a:lnTo>
                  <a:pt x="462" y="687"/>
                </a:lnTo>
                <a:lnTo>
                  <a:pt x="453" y="706"/>
                </a:lnTo>
                <a:lnTo>
                  <a:pt x="442" y="726"/>
                </a:lnTo>
                <a:lnTo>
                  <a:pt x="432" y="745"/>
                </a:lnTo>
                <a:lnTo>
                  <a:pt x="420" y="763"/>
                </a:lnTo>
                <a:lnTo>
                  <a:pt x="408" y="781"/>
                </a:lnTo>
                <a:lnTo>
                  <a:pt x="394" y="798"/>
                </a:lnTo>
                <a:lnTo>
                  <a:pt x="381" y="814"/>
                </a:lnTo>
                <a:lnTo>
                  <a:pt x="366" y="831"/>
                </a:lnTo>
                <a:lnTo>
                  <a:pt x="0" y="1197"/>
                </a:lnTo>
                <a:lnTo>
                  <a:pt x="144" y="1341"/>
                </a:lnTo>
                <a:lnTo>
                  <a:pt x="570" y="915"/>
                </a:lnTo>
                <a:lnTo>
                  <a:pt x="570" y="915"/>
                </a:lnTo>
                <a:lnTo>
                  <a:pt x="585" y="900"/>
                </a:lnTo>
                <a:lnTo>
                  <a:pt x="600" y="883"/>
                </a:lnTo>
                <a:lnTo>
                  <a:pt x="613" y="865"/>
                </a:lnTo>
                <a:lnTo>
                  <a:pt x="625" y="847"/>
                </a:lnTo>
                <a:lnTo>
                  <a:pt x="637" y="829"/>
                </a:lnTo>
                <a:lnTo>
                  <a:pt x="648" y="811"/>
                </a:lnTo>
                <a:lnTo>
                  <a:pt x="657" y="792"/>
                </a:lnTo>
                <a:lnTo>
                  <a:pt x="666" y="772"/>
                </a:lnTo>
                <a:lnTo>
                  <a:pt x="673" y="751"/>
                </a:lnTo>
                <a:lnTo>
                  <a:pt x="681" y="732"/>
                </a:lnTo>
                <a:lnTo>
                  <a:pt x="687" y="711"/>
                </a:lnTo>
                <a:lnTo>
                  <a:pt x="691" y="690"/>
                </a:lnTo>
                <a:lnTo>
                  <a:pt x="694" y="667"/>
                </a:lnTo>
                <a:lnTo>
                  <a:pt x="697" y="646"/>
                </a:lnTo>
                <a:lnTo>
                  <a:pt x="699" y="624"/>
                </a:lnTo>
                <a:lnTo>
                  <a:pt x="700" y="603"/>
                </a:lnTo>
                <a:lnTo>
                  <a:pt x="700" y="0"/>
                </a:lnTo>
                <a:lnTo>
                  <a:pt x="495" y="0"/>
                </a:lnTo>
                <a:lnTo>
                  <a:pt x="495" y="517"/>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15" name="Freeform 14"/>
          <p:cNvSpPr>
            <a:spLocks/>
          </p:cNvSpPr>
          <p:nvPr/>
        </p:nvSpPr>
        <p:spPr bwMode="auto">
          <a:xfrm>
            <a:off x="5742943" y="2672081"/>
            <a:ext cx="1518920" cy="1551941"/>
          </a:xfrm>
          <a:custGeom>
            <a:avLst/>
            <a:gdLst>
              <a:gd name="T0" fmla="*/ 882 w 1195"/>
              <a:gd name="T1" fmla="*/ 1067 h 1223"/>
              <a:gd name="T2" fmla="*/ 882 w 1195"/>
              <a:gd name="T3" fmla="*/ 1067 h 1223"/>
              <a:gd name="T4" fmla="*/ 891 w 1195"/>
              <a:gd name="T5" fmla="*/ 1058 h 1223"/>
              <a:gd name="T6" fmla="*/ 901 w 1195"/>
              <a:gd name="T7" fmla="*/ 1050 h 1223"/>
              <a:gd name="T8" fmla="*/ 913 w 1195"/>
              <a:gd name="T9" fmla="*/ 1044 h 1223"/>
              <a:gd name="T10" fmla="*/ 924 w 1195"/>
              <a:gd name="T11" fmla="*/ 1038 h 1223"/>
              <a:gd name="T12" fmla="*/ 937 w 1195"/>
              <a:gd name="T13" fmla="*/ 1034 h 1223"/>
              <a:gd name="T14" fmla="*/ 949 w 1195"/>
              <a:gd name="T15" fmla="*/ 1031 h 1223"/>
              <a:gd name="T16" fmla="*/ 961 w 1195"/>
              <a:gd name="T17" fmla="*/ 1029 h 1223"/>
              <a:gd name="T18" fmla="*/ 975 w 1195"/>
              <a:gd name="T19" fmla="*/ 1028 h 1223"/>
              <a:gd name="T20" fmla="*/ 1195 w 1195"/>
              <a:gd name="T21" fmla="*/ 1028 h 1223"/>
              <a:gd name="T22" fmla="*/ 1195 w 1195"/>
              <a:gd name="T23" fmla="*/ 0 h 1223"/>
              <a:gd name="T24" fmla="*/ 678 w 1195"/>
              <a:gd name="T25" fmla="*/ 0 h 1223"/>
              <a:gd name="T26" fmla="*/ 678 w 1195"/>
              <a:gd name="T27" fmla="*/ 0 h 1223"/>
              <a:gd name="T28" fmla="*/ 657 w 1195"/>
              <a:gd name="T29" fmla="*/ 2 h 1223"/>
              <a:gd name="T30" fmla="*/ 634 w 1195"/>
              <a:gd name="T31" fmla="*/ 3 h 1223"/>
              <a:gd name="T32" fmla="*/ 613 w 1195"/>
              <a:gd name="T33" fmla="*/ 6 h 1223"/>
              <a:gd name="T34" fmla="*/ 591 w 1195"/>
              <a:gd name="T35" fmla="*/ 9 h 1223"/>
              <a:gd name="T36" fmla="*/ 570 w 1195"/>
              <a:gd name="T37" fmla="*/ 14 h 1223"/>
              <a:gd name="T38" fmla="*/ 549 w 1195"/>
              <a:gd name="T39" fmla="*/ 20 h 1223"/>
              <a:gd name="T40" fmla="*/ 529 w 1195"/>
              <a:gd name="T41" fmla="*/ 27 h 1223"/>
              <a:gd name="T42" fmla="*/ 508 w 1195"/>
              <a:gd name="T43" fmla="*/ 35 h 1223"/>
              <a:gd name="T44" fmla="*/ 489 w 1195"/>
              <a:gd name="T45" fmla="*/ 44 h 1223"/>
              <a:gd name="T46" fmla="*/ 469 w 1195"/>
              <a:gd name="T47" fmla="*/ 53 h 1223"/>
              <a:gd name="T48" fmla="*/ 451 w 1195"/>
              <a:gd name="T49" fmla="*/ 63 h 1223"/>
              <a:gd name="T50" fmla="*/ 433 w 1195"/>
              <a:gd name="T51" fmla="*/ 75 h 1223"/>
              <a:gd name="T52" fmla="*/ 415 w 1195"/>
              <a:gd name="T53" fmla="*/ 87 h 1223"/>
              <a:gd name="T54" fmla="*/ 397 w 1195"/>
              <a:gd name="T55" fmla="*/ 101 h 1223"/>
              <a:gd name="T56" fmla="*/ 381 w 1195"/>
              <a:gd name="T57" fmla="*/ 116 h 1223"/>
              <a:gd name="T58" fmla="*/ 366 w 1195"/>
              <a:gd name="T59" fmla="*/ 131 h 1223"/>
              <a:gd name="T60" fmla="*/ 0 w 1195"/>
              <a:gd name="T61" fmla="*/ 497 h 1223"/>
              <a:gd name="T62" fmla="*/ 726 w 1195"/>
              <a:gd name="T63" fmla="*/ 1223 h 1223"/>
              <a:gd name="T64" fmla="*/ 882 w 1195"/>
              <a:gd name="T65" fmla="*/ 1067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5" h="1223">
                <a:moveTo>
                  <a:pt x="882" y="1067"/>
                </a:moveTo>
                <a:lnTo>
                  <a:pt x="882" y="1067"/>
                </a:lnTo>
                <a:lnTo>
                  <a:pt x="891" y="1058"/>
                </a:lnTo>
                <a:lnTo>
                  <a:pt x="901" y="1050"/>
                </a:lnTo>
                <a:lnTo>
                  <a:pt x="913" y="1044"/>
                </a:lnTo>
                <a:lnTo>
                  <a:pt x="924" y="1038"/>
                </a:lnTo>
                <a:lnTo>
                  <a:pt x="937" y="1034"/>
                </a:lnTo>
                <a:lnTo>
                  <a:pt x="949" y="1031"/>
                </a:lnTo>
                <a:lnTo>
                  <a:pt x="961" y="1029"/>
                </a:lnTo>
                <a:lnTo>
                  <a:pt x="975" y="1028"/>
                </a:lnTo>
                <a:lnTo>
                  <a:pt x="1195" y="1028"/>
                </a:lnTo>
                <a:lnTo>
                  <a:pt x="1195" y="0"/>
                </a:lnTo>
                <a:lnTo>
                  <a:pt x="678" y="0"/>
                </a:lnTo>
                <a:lnTo>
                  <a:pt x="678" y="0"/>
                </a:lnTo>
                <a:lnTo>
                  <a:pt x="657" y="2"/>
                </a:lnTo>
                <a:lnTo>
                  <a:pt x="634" y="3"/>
                </a:lnTo>
                <a:lnTo>
                  <a:pt x="613" y="6"/>
                </a:lnTo>
                <a:lnTo>
                  <a:pt x="591" y="9"/>
                </a:lnTo>
                <a:lnTo>
                  <a:pt x="570" y="14"/>
                </a:lnTo>
                <a:lnTo>
                  <a:pt x="549" y="20"/>
                </a:lnTo>
                <a:lnTo>
                  <a:pt x="529" y="27"/>
                </a:lnTo>
                <a:lnTo>
                  <a:pt x="508" y="35"/>
                </a:lnTo>
                <a:lnTo>
                  <a:pt x="489" y="44"/>
                </a:lnTo>
                <a:lnTo>
                  <a:pt x="469" y="53"/>
                </a:lnTo>
                <a:lnTo>
                  <a:pt x="451" y="63"/>
                </a:lnTo>
                <a:lnTo>
                  <a:pt x="433" y="75"/>
                </a:lnTo>
                <a:lnTo>
                  <a:pt x="415" y="87"/>
                </a:lnTo>
                <a:lnTo>
                  <a:pt x="397" y="101"/>
                </a:lnTo>
                <a:lnTo>
                  <a:pt x="381" y="116"/>
                </a:lnTo>
                <a:lnTo>
                  <a:pt x="366" y="131"/>
                </a:lnTo>
                <a:lnTo>
                  <a:pt x="0" y="497"/>
                </a:lnTo>
                <a:lnTo>
                  <a:pt x="726" y="1223"/>
                </a:lnTo>
                <a:lnTo>
                  <a:pt x="882" y="1067"/>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16" name="Freeform 15"/>
          <p:cNvSpPr>
            <a:spLocks/>
          </p:cNvSpPr>
          <p:nvPr/>
        </p:nvSpPr>
        <p:spPr bwMode="auto">
          <a:xfrm>
            <a:off x="7368542" y="2672081"/>
            <a:ext cx="1518920" cy="1551941"/>
          </a:xfrm>
          <a:custGeom>
            <a:avLst/>
            <a:gdLst>
              <a:gd name="T0" fmla="*/ 221 w 1196"/>
              <a:gd name="T1" fmla="*/ 1028 h 1223"/>
              <a:gd name="T2" fmla="*/ 221 w 1196"/>
              <a:gd name="T3" fmla="*/ 1028 h 1223"/>
              <a:gd name="T4" fmla="*/ 234 w 1196"/>
              <a:gd name="T5" fmla="*/ 1029 h 1223"/>
              <a:gd name="T6" fmla="*/ 246 w 1196"/>
              <a:gd name="T7" fmla="*/ 1031 h 1223"/>
              <a:gd name="T8" fmla="*/ 258 w 1196"/>
              <a:gd name="T9" fmla="*/ 1034 h 1223"/>
              <a:gd name="T10" fmla="*/ 272 w 1196"/>
              <a:gd name="T11" fmla="*/ 1038 h 1223"/>
              <a:gd name="T12" fmla="*/ 282 w 1196"/>
              <a:gd name="T13" fmla="*/ 1044 h 1223"/>
              <a:gd name="T14" fmla="*/ 294 w 1196"/>
              <a:gd name="T15" fmla="*/ 1050 h 1223"/>
              <a:gd name="T16" fmla="*/ 305 w 1196"/>
              <a:gd name="T17" fmla="*/ 1058 h 1223"/>
              <a:gd name="T18" fmla="*/ 314 w 1196"/>
              <a:gd name="T19" fmla="*/ 1067 h 1223"/>
              <a:gd name="T20" fmla="*/ 470 w 1196"/>
              <a:gd name="T21" fmla="*/ 1223 h 1223"/>
              <a:gd name="T22" fmla="*/ 1196 w 1196"/>
              <a:gd name="T23" fmla="*/ 497 h 1223"/>
              <a:gd name="T24" fmla="*/ 830 w 1196"/>
              <a:gd name="T25" fmla="*/ 131 h 1223"/>
              <a:gd name="T26" fmla="*/ 830 w 1196"/>
              <a:gd name="T27" fmla="*/ 131 h 1223"/>
              <a:gd name="T28" fmla="*/ 815 w 1196"/>
              <a:gd name="T29" fmla="*/ 116 h 1223"/>
              <a:gd name="T30" fmla="*/ 798 w 1196"/>
              <a:gd name="T31" fmla="*/ 101 h 1223"/>
              <a:gd name="T32" fmla="*/ 780 w 1196"/>
              <a:gd name="T33" fmla="*/ 87 h 1223"/>
              <a:gd name="T34" fmla="*/ 762 w 1196"/>
              <a:gd name="T35" fmla="*/ 75 h 1223"/>
              <a:gd name="T36" fmla="*/ 744 w 1196"/>
              <a:gd name="T37" fmla="*/ 63 h 1223"/>
              <a:gd name="T38" fmla="*/ 726 w 1196"/>
              <a:gd name="T39" fmla="*/ 53 h 1223"/>
              <a:gd name="T40" fmla="*/ 707 w 1196"/>
              <a:gd name="T41" fmla="*/ 44 h 1223"/>
              <a:gd name="T42" fmla="*/ 687 w 1196"/>
              <a:gd name="T43" fmla="*/ 35 h 1223"/>
              <a:gd name="T44" fmla="*/ 666 w 1196"/>
              <a:gd name="T45" fmla="*/ 27 h 1223"/>
              <a:gd name="T46" fmla="*/ 647 w 1196"/>
              <a:gd name="T47" fmla="*/ 20 h 1223"/>
              <a:gd name="T48" fmla="*/ 626 w 1196"/>
              <a:gd name="T49" fmla="*/ 14 h 1223"/>
              <a:gd name="T50" fmla="*/ 605 w 1196"/>
              <a:gd name="T51" fmla="*/ 9 h 1223"/>
              <a:gd name="T52" fmla="*/ 582 w 1196"/>
              <a:gd name="T53" fmla="*/ 6 h 1223"/>
              <a:gd name="T54" fmla="*/ 561 w 1196"/>
              <a:gd name="T55" fmla="*/ 3 h 1223"/>
              <a:gd name="T56" fmla="*/ 539 w 1196"/>
              <a:gd name="T57" fmla="*/ 2 h 1223"/>
              <a:gd name="T58" fmla="*/ 518 w 1196"/>
              <a:gd name="T59" fmla="*/ 0 h 1223"/>
              <a:gd name="T60" fmla="*/ 0 w 1196"/>
              <a:gd name="T61" fmla="*/ 0 h 1223"/>
              <a:gd name="T62" fmla="*/ 0 w 1196"/>
              <a:gd name="T63" fmla="*/ 1028 h 1223"/>
              <a:gd name="T64" fmla="*/ 221 w 1196"/>
              <a:gd name="T65" fmla="*/ 1028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6" h="1223">
                <a:moveTo>
                  <a:pt x="221" y="1028"/>
                </a:moveTo>
                <a:lnTo>
                  <a:pt x="221" y="1028"/>
                </a:lnTo>
                <a:lnTo>
                  <a:pt x="234" y="1029"/>
                </a:lnTo>
                <a:lnTo>
                  <a:pt x="246" y="1031"/>
                </a:lnTo>
                <a:lnTo>
                  <a:pt x="258" y="1034"/>
                </a:lnTo>
                <a:lnTo>
                  <a:pt x="272" y="1038"/>
                </a:lnTo>
                <a:lnTo>
                  <a:pt x="282" y="1044"/>
                </a:lnTo>
                <a:lnTo>
                  <a:pt x="294" y="1050"/>
                </a:lnTo>
                <a:lnTo>
                  <a:pt x="305" y="1058"/>
                </a:lnTo>
                <a:lnTo>
                  <a:pt x="314" y="1067"/>
                </a:lnTo>
                <a:lnTo>
                  <a:pt x="470" y="1223"/>
                </a:lnTo>
                <a:lnTo>
                  <a:pt x="1196" y="497"/>
                </a:lnTo>
                <a:lnTo>
                  <a:pt x="830" y="131"/>
                </a:lnTo>
                <a:lnTo>
                  <a:pt x="830" y="131"/>
                </a:lnTo>
                <a:lnTo>
                  <a:pt x="815" y="116"/>
                </a:lnTo>
                <a:lnTo>
                  <a:pt x="798" y="101"/>
                </a:lnTo>
                <a:lnTo>
                  <a:pt x="780" y="87"/>
                </a:lnTo>
                <a:lnTo>
                  <a:pt x="762" y="75"/>
                </a:lnTo>
                <a:lnTo>
                  <a:pt x="744" y="63"/>
                </a:lnTo>
                <a:lnTo>
                  <a:pt x="726" y="53"/>
                </a:lnTo>
                <a:lnTo>
                  <a:pt x="707" y="44"/>
                </a:lnTo>
                <a:lnTo>
                  <a:pt x="687" y="35"/>
                </a:lnTo>
                <a:lnTo>
                  <a:pt x="666" y="27"/>
                </a:lnTo>
                <a:lnTo>
                  <a:pt x="647" y="20"/>
                </a:lnTo>
                <a:lnTo>
                  <a:pt x="626" y="14"/>
                </a:lnTo>
                <a:lnTo>
                  <a:pt x="605" y="9"/>
                </a:lnTo>
                <a:lnTo>
                  <a:pt x="582" y="6"/>
                </a:lnTo>
                <a:lnTo>
                  <a:pt x="561" y="3"/>
                </a:lnTo>
                <a:lnTo>
                  <a:pt x="539" y="2"/>
                </a:lnTo>
                <a:lnTo>
                  <a:pt x="518" y="0"/>
                </a:lnTo>
                <a:lnTo>
                  <a:pt x="0" y="0"/>
                </a:lnTo>
                <a:lnTo>
                  <a:pt x="0" y="1028"/>
                </a:lnTo>
                <a:lnTo>
                  <a:pt x="221" y="1028"/>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17" name="Freeform 16"/>
          <p:cNvSpPr>
            <a:spLocks/>
          </p:cNvSpPr>
          <p:nvPr/>
        </p:nvSpPr>
        <p:spPr bwMode="auto">
          <a:xfrm>
            <a:off x="8041641" y="3375662"/>
            <a:ext cx="1549400" cy="1518920"/>
          </a:xfrm>
          <a:custGeom>
            <a:avLst/>
            <a:gdLst>
              <a:gd name="T0" fmla="*/ 1092 w 1221"/>
              <a:gd name="T1" fmla="*/ 366 h 1196"/>
              <a:gd name="T2" fmla="*/ 726 w 1221"/>
              <a:gd name="T3" fmla="*/ 0 h 1196"/>
              <a:gd name="T4" fmla="*/ 0 w 1221"/>
              <a:gd name="T5" fmla="*/ 726 h 1196"/>
              <a:gd name="T6" fmla="*/ 154 w 1221"/>
              <a:gd name="T7" fmla="*/ 882 h 1196"/>
              <a:gd name="T8" fmla="*/ 154 w 1221"/>
              <a:gd name="T9" fmla="*/ 882 h 1196"/>
              <a:gd name="T10" fmla="*/ 163 w 1221"/>
              <a:gd name="T11" fmla="*/ 893 h 1196"/>
              <a:gd name="T12" fmla="*/ 171 w 1221"/>
              <a:gd name="T13" fmla="*/ 903 h 1196"/>
              <a:gd name="T14" fmla="*/ 178 w 1221"/>
              <a:gd name="T15" fmla="*/ 914 h 1196"/>
              <a:gd name="T16" fmla="*/ 184 w 1221"/>
              <a:gd name="T17" fmla="*/ 926 h 1196"/>
              <a:gd name="T18" fmla="*/ 187 w 1221"/>
              <a:gd name="T19" fmla="*/ 938 h 1196"/>
              <a:gd name="T20" fmla="*/ 192 w 1221"/>
              <a:gd name="T21" fmla="*/ 950 h 1196"/>
              <a:gd name="T22" fmla="*/ 193 w 1221"/>
              <a:gd name="T23" fmla="*/ 963 h 1196"/>
              <a:gd name="T24" fmla="*/ 193 w 1221"/>
              <a:gd name="T25" fmla="*/ 975 h 1196"/>
              <a:gd name="T26" fmla="*/ 193 w 1221"/>
              <a:gd name="T27" fmla="*/ 1196 h 1196"/>
              <a:gd name="T28" fmla="*/ 1221 w 1221"/>
              <a:gd name="T29" fmla="*/ 1196 h 1196"/>
              <a:gd name="T30" fmla="*/ 1221 w 1221"/>
              <a:gd name="T31" fmla="*/ 680 h 1196"/>
              <a:gd name="T32" fmla="*/ 1221 w 1221"/>
              <a:gd name="T33" fmla="*/ 680 h 1196"/>
              <a:gd name="T34" fmla="*/ 1221 w 1221"/>
              <a:gd name="T35" fmla="*/ 657 h 1196"/>
              <a:gd name="T36" fmla="*/ 1219 w 1221"/>
              <a:gd name="T37" fmla="*/ 635 h 1196"/>
              <a:gd name="T38" fmla="*/ 1216 w 1221"/>
              <a:gd name="T39" fmla="*/ 614 h 1196"/>
              <a:gd name="T40" fmla="*/ 1212 w 1221"/>
              <a:gd name="T41" fmla="*/ 593 h 1196"/>
              <a:gd name="T42" fmla="*/ 1207 w 1221"/>
              <a:gd name="T43" fmla="*/ 572 h 1196"/>
              <a:gd name="T44" fmla="*/ 1201 w 1221"/>
              <a:gd name="T45" fmla="*/ 551 h 1196"/>
              <a:gd name="T46" fmla="*/ 1195 w 1221"/>
              <a:gd name="T47" fmla="*/ 530 h 1196"/>
              <a:gd name="T48" fmla="*/ 1188 w 1221"/>
              <a:gd name="T49" fmla="*/ 510 h 1196"/>
              <a:gd name="T50" fmla="*/ 1179 w 1221"/>
              <a:gd name="T51" fmla="*/ 491 h 1196"/>
              <a:gd name="T52" fmla="*/ 1168 w 1221"/>
              <a:gd name="T53" fmla="*/ 471 h 1196"/>
              <a:gd name="T54" fmla="*/ 1158 w 1221"/>
              <a:gd name="T55" fmla="*/ 452 h 1196"/>
              <a:gd name="T56" fmla="*/ 1146 w 1221"/>
              <a:gd name="T57" fmla="*/ 434 h 1196"/>
              <a:gd name="T58" fmla="*/ 1134 w 1221"/>
              <a:gd name="T59" fmla="*/ 416 h 1196"/>
              <a:gd name="T60" fmla="*/ 1120 w 1221"/>
              <a:gd name="T61" fmla="*/ 399 h 1196"/>
              <a:gd name="T62" fmla="*/ 1107 w 1221"/>
              <a:gd name="T63" fmla="*/ 383 h 1196"/>
              <a:gd name="T64" fmla="*/ 1092 w 1221"/>
              <a:gd name="T65" fmla="*/ 366 h 1196"/>
              <a:gd name="T66" fmla="*/ 1092 w 1221"/>
              <a:gd name="T67" fmla="*/ 36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1" h="1196">
                <a:moveTo>
                  <a:pt x="1092" y="366"/>
                </a:moveTo>
                <a:lnTo>
                  <a:pt x="726" y="0"/>
                </a:lnTo>
                <a:lnTo>
                  <a:pt x="0" y="726"/>
                </a:lnTo>
                <a:lnTo>
                  <a:pt x="154" y="882"/>
                </a:lnTo>
                <a:lnTo>
                  <a:pt x="154" y="882"/>
                </a:lnTo>
                <a:lnTo>
                  <a:pt x="163" y="893"/>
                </a:lnTo>
                <a:lnTo>
                  <a:pt x="171" y="903"/>
                </a:lnTo>
                <a:lnTo>
                  <a:pt x="178" y="914"/>
                </a:lnTo>
                <a:lnTo>
                  <a:pt x="184" y="926"/>
                </a:lnTo>
                <a:lnTo>
                  <a:pt x="187" y="938"/>
                </a:lnTo>
                <a:lnTo>
                  <a:pt x="192" y="950"/>
                </a:lnTo>
                <a:lnTo>
                  <a:pt x="193" y="963"/>
                </a:lnTo>
                <a:lnTo>
                  <a:pt x="193" y="975"/>
                </a:lnTo>
                <a:lnTo>
                  <a:pt x="193" y="1196"/>
                </a:lnTo>
                <a:lnTo>
                  <a:pt x="1221" y="1196"/>
                </a:lnTo>
                <a:lnTo>
                  <a:pt x="1221" y="680"/>
                </a:lnTo>
                <a:lnTo>
                  <a:pt x="1221" y="680"/>
                </a:lnTo>
                <a:lnTo>
                  <a:pt x="1221" y="657"/>
                </a:lnTo>
                <a:lnTo>
                  <a:pt x="1219" y="635"/>
                </a:lnTo>
                <a:lnTo>
                  <a:pt x="1216" y="614"/>
                </a:lnTo>
                <a:lnTo>
                  <a:pt x="1212" y="593"/>
                </a:lnTo>
                <a:lnTo>
                  <a:pt x="1207" y="572"/>
                </a:lnTo>
                <a:lnTo>
                  <a:pt x="1201" y="551"/>
                </a:lnTo>
                <a:lnTo>
                  <a:pt x="1195" y="530"/>
                </a:lnTo>
                <a:lnTo>
                  <a:pt x="1188" y="510"/>
                </a:lnTo>
                <a:lnTo>
                  <a:pt x="1179" y="491"/>
                </a:lnTo>
                <a:lnTo>
                  <a:pt x="1168" y="471"/>
                </a:lnTo>
                <a:lnTo>
                  <a:pt x="1158" y="452"/>
                </a:lnTo>
                <a:lnTo>
                  <a:pt x="1146" y="434"/>
                </a:lnTo>
                <a:lnTo>
                  <a:pt x="1134" y="416"/>
                </a:lnTo>
                <a:lnTo>
                  <a:pt x="1120" y="399"/>
                </a:lnTo>
                <a:lnTo>
                  <a:pt x="1107" y="383"/>
                </a:lnTo>
                <a:lnTo>
                  <a:pt x="1092" y="366"/>
                </a:lnTo>
                <a:lnTo>
                  <a:pt x="1092" y="366"/>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18" name="Freeform 17"/>
          <p:cNvSpPr>
            <a:spLocks/>
          </p:cNvSpPr>
          <p:nvPr/>
        </p:nvSpPr>
        <p:spPr bwMode="auto">
          <a:xfrm>
            <a:off x="8041641" y="5001262"/>
            <a:ext cx="1549400" cy="1518920"/>
          </a:xfrm>
          <a:custGeom>
            <a:avLst/>
            <a:gdLst>
              <a:gd name="T0" fmla="*/ 193 w 1221"/>
              <a:gd name="T1" fmla="*/ 220 h 1197"/>
              <a:gd name="T2" fmla="*/ 193 w 1221"/>
              <a:gd name="T3" fmla="*/ 220 h 1197"/>
              <a:gd name="T4" fmla="*/ 193 w 1221"/>
              <a:gd name="T5" fmla="*/ 234 h 1197"/>
              <a:gd name="T6" fmla="*/ 192 w 1221"/>
              <a:gd name="T7" fmla="*/ 247 h 1197"/>
              <a:gd name="T8" fmla="*/ 187 w 1221"/>
              <a:gd name="T9" fmla="*/ 259 h 1197"/>
              <a:gd name="T10" fmla="*/ 184 w 1221"/>
              <a:gd name="T11" fmla="*/ 271 h 1197"/>
              <a:gd name="T12" fmla="*/ 178 w 1221"/>
              <a:gd name="T13" fmla="*/ 283 h 1197"/>
              <a:gd name="T14" fmla="*/ 171 w 1221"/>
              <a:gd name="T15" fmla="*/ 294 h 1197"/>
              <a:gd name="T16" fmla="*/ 163 w 1221"/>
              <a:gd name="T17" fmla="*/ 304 h 1197"/>
              <a:gd name="T18" fmla="*/ 154 w 1221"/>
              <a:gd name="T19" fmla="*/ 315 h 1197"/>
              <a:gd name="T20" fmla="*/ 0 w 1221"/>
              <a:gd name="T21" fmla="*/ 469 h 1197"/>
              <a:gd name="T22" fmla="*/ 726 w 1221"/>
              <a:gd name="T23" fmla="*/ 1197 h 1197"/>
              <a:gd name="T24" fmla="*/ 1092 w 1221"/>
              <a:gd name="T25" fmla="*/ 831 h 1197"/>
              <a:gd name="T26" fmla="*/ 1092 w 1221"/>
              <a:gd name="T27" fmla="*/ 831 h 1197"/>
              <a:gd name="T28" fmla="*/ 1107 w 1221"/>
              <a:gd name="T29" fmla="*/ 814 h 1197"/>
              <a:gd name="T30" fmla="*/ 1120 w 1221"/>
              <a:gd name="T31" fmla="*/ 798 h 1197"/>
              <a:gd name="T32" fmla="*/ 1134 w 1221"/>
              <a:gd name="T33" fmla="*/ 781 h 1197"/>
              <a:gd name="T34" fmla="*/ 1146 w 1221"/>
              <a:gd name="T35" fmla="*/ 763 h 1197"/>
              <a:gd name="T36" fmla="*/ 1158 w 1221"/>
              <a:gd name="T37" fmla="*/ 745 h 1197"/>
              <a:gd name="T38" fmla="*/ 1168 w 1221"/>
              <a:gd name="T39" fmla="*/ 726 h 1197"/>
              <a:gd name="T40" fmla="*/ 1179 w 1221"/>
              <a:gd name="T41" fmla="*/ 706 h 1197"/>
              <a:gd name="T42" fmla="*/ 1188 w 1221"/>
              <a:gd name="T43" fmla="*/ 687 h 1197"/>
              <a:gd name="T44" fmla="*/ 1195 w 1221"/>
              <a:gd name="T45" fmla="*/ 667 h 1197"/>
              <a:gd name="T46" fmla="*/ 1201 w 1221"/>
              <a:gd name="T47" fmla="*/ 646 h 1197"/>
              <a:gd name="T48" fmla="*/ 1207 w 1221"/>
              <a:gd name="T49" fmla="*/ 625 h 1197"/>
              <a:gd name="T50" fmla="*/ 1212 w 1221"/>
              <a:gd name="T51" fmla="*/ 604 h 1197"/>
              <a:gd name="T52" fmla="*/ 1216 w 1221"/>
              <a:gd name="T53" fmla="*/ 583 h 1197"/>
              <a:gd name="T54" fmla="*/ 1219 w 1221"/>
              <a:gd name="T55" fmla="*/ 561 h 1197"/>
              <a:gd name="T56" fmla="*/ 1221 w 1221"/>
              <a:gd name="T57" fmla="*/ 540 h 1197"/>
              <a:gd name="T58" fmla="*/ 1221 w 1221"/>
              <a:gd name="T59" fmla="*/ 517 h 1197"/>
              <a:gd name="T60" fmla="*/ 1221 w 1221"/>
              <a:gd name="T61" fmla="*/ 0 h 1197"/>
              <a:gd name="T62" fmla="*/ 193 w 1221"/>
              <a:gd name="T63" fmla="*/ 0 h 1197"/>
              <a:gd name="T64" fmla="*/ 193 w 1221"/>
              <a:gd name="T65" fmla="*/ 220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1" h="1197">
                <a:moveTo>
                  <a:pt x="193" y="220"/>
                </a:moveTo>
                <a:lnTo>
                  <a:pt x="193" y="220"/>
                </a:lnTo>
                <a:lnTo>
                  <a:pt x="193" y="234"/>
                </a:lnTo>
                <a:lnTo>
                  <a:pt x="192" y="247"/>
                </a:lnTo>
                <a:lnTo>
                  <a:pt x="187" y="259"/>
                </a:lnTo>
                <a:lnTo>
                  <a:pt x="184" y="271"/>
                </a:lnTo>
                <a:lnTo>
                  <a:pt x="178" y="283"/>
                </a:lnTo>
                <a:lnTo>
                  <a:pt x="171" y="294"/>
                </a:lnTo>
                <a:lnTo>
                  <a:pt x="163" y="304"/>
                </a:lnTo>
                <a:lnTo>
                  <a:pt x="154" y="315"/>
                </a:lnTo>
                <a:lnTo>
                  <a:pt x="0" y="469"/>
                </a:lnTo>
                <a:lnTo>
                  <a:pt x="726" y="1197"/>
                </a:lnTo>
                <a:lnTo>
                  <a:pt x="1092" y="831"/>
                </a:lnTo>
                <a:lnTo>
                  <a:pt x="1092" y="831"/>
                </a:lnTo>
                <a:lnTo>
                  <a:pt x="1107" y="814"/>
                </a:lnTo>
                <a:lnTo>
                  <a:pt x="1120" y="798"/>
                </a:lnTo>
                <a:lnTo>
                  <a:pt x="1134" y="781"/>
                </a:lnTo>
                <a:lnTo>
                  <a:pt x="1146" y="763"/>
                </a:lnTo>
                <a:lnTo>
                  <a:pt x="1158" y="745"/>
                </a:lnTo>
                <a:lnTo>
                  <a:pt x="1168" y="726"/>
                </a:lnTo>
                <a:lnTo>
                  <a:pt x="1179" y="706"/>
                </a:lnTo>
                <a:lnTo>
                  <a:pt x="1188" y="687"/>
                </a:lnTo>
                <a:lnTo>
                  <a:pt x="1195" y="667"/>
                </a:lnTo>
                <a:lnTo>
                  <a:pt x="1201" y="646"/>
                </a:lnTo>
                <a:lnTo>
                  <a:pt x="1207" y="625"/>
                </a:lnTo>
                <a:lnTo>
                  <a:pt x="1212" y="604"/>
                </a:lnTo>
                <a:lnTo>
                  <a:pt x="1216" y="583"/>
                </a:lnTo>
                <a:lnTo>
                  <a:pt x="1219" y="561"/>
                </a:lnTo>
                <a:lnTo>
                  <a:pt x="1221" y="540"/>
                </a:lnTo>
                <a:lnTo>
                  <a:pt x="1221" y="517"/>
                </a:lnTo>
                <a:lnTo>
                  <a:pt x="1221" y="0"/>
                </a:lnTo>
                <a:lnTo>
                  <a:pt x="193" y="0"/>
                </a:lnTo>
                <a:lnTo>
                  <a:pt x="193" y="220"/>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19" name="Freeform 18"/>
          <p:cNvSpPr>
            <a:spLocks/>
          </p:cNvSpPr>
          <p:nvPr/>
        </p:nvSpPr>
        <p:spPr bwMode="auto">
          <a:xfrm>
            <a:off x="5742943" y="5674362"/>
            <a:ext cx="1518920" cy="1549400"/>
          </a:xfrm>
          <a:custGeom>
            <a:avLst/>
            <a:gdLst>
              <a:gd name="T0" fmla="*/ 975 w 1195"/>
              <a:gd name="T1" fmla="*/ 195 h 1221"/>
              <a:gd name="T2" fmla="*/ 975 w 1195"/>
              <a:gd name="T3" fmla="*/ 195 h 1221"/>
              <a:gd name="T4" fmla="*/ 961 w 1195"/>
              <a:gd name="T5" fmla="*/ 194 h 1221"/>
              <a:gd name="T6" fmla="*/ 949 w 1195"/>
              <a:gd name="T7" fmla="*/ 192 h 1221"/>
              <a:gd name="T8" fmla="*/ 937 w 1195"/>
              <a:gd name="T9" fmla="*/ 189 h 1221"/>
              <a:gd name="T10" fmla="*/ 924 w 1195"/>
              <a:gd name="T11" fmla="*/ 185 h 1221"/>
              <a:gd name="T12" fmla="*/ 913 w 1195"/>
              <a:gd name="T13" fmla="*/ 179 h 1221"/>
              <a:gd name="T14" fmla="*/ 901 w 1195"/>
              <a:gd name="T15" fmla="*/ 173 h 1221"/>
              <a:gd name="T16" fmla="*/ 891 w 1195"/>
              <a:gd name="T17" fmla="*/ 165 h 1221"/>
              <a:gd name="T18" fmla="*/ 882 w 1195"/>
              <a:gd name="T19" fmla="*/ 156 h 1221"/>
              <a:gd name="T20" fmla="*/ 726 w 1195"/>
              <a:gd name="T21" fmla="*/ 0 h 1221"/>
              <a:gd name="T22" fmla="*/ 0 w 1195"/>
              <a:gd name="T23" fmla="*/ 726 h 1221"/>
              <a:gd name="T24" fmla="*/ 366 w 1195"/>
              <a:gd name="T25" fmla="*/ 1092 h 1221"/>
              <a:gd name="T26" fmla="*/ 366 w 1195"/>
              <a:gd name="T27" fmla="*/ 1092 h 1221"/>
              <a:gd name="T28" fmla="*/ 381 w 1195"/>
              <a:gd name="T29" fmla="*/ 1107 h 1221"/>
              <a:gd name="T30" fmla="*/ 397 w 1195"/>
              <a:gd name="T31" fmla="*/ 1122 h 1221"/>
              <a:gd name="T32" fmla="*/ 415 w 1195"/>
              <a:gd name="T33" fmla="*/ 1134 h 1221"/>
              <a:gd name="T34" fmla="*/ 433 w 1195"/>
              <a:gd name="T35" fmla="*/ 1148 h 1221"/>
              <a:gd name="T36" fmla="*/ 451 w 1195"/>
              <a:gd name="T37" fmla="*/ 1160 h 1221"/>
              <a:gd name="T38" fmla="*/ 469 w 1195"/>
              <a:gd name="T39" fmla="*/ 1170 h 1221"/>
              <a:gd name="T40" fmla="*/ 489 w 1195"/>
              <a:gd name="T41" fmla="*/ 1179 h 1221"/>
              <a:gd name="T42" fmla="*/ 508 w 1195"/>
              <a:gd name="T43" fmla="*/ 1188 h 1221"/>
              <a:gd name="T44" fmla="*/ 529 w 1195"/>
              <a:gd name="T45" fmla="*/ 1196 h 1221"/>
              <a:gd name="T46" fmla="*/ 549 w 1195"/>
              <a:gd name="T47" fmla="*/ 1203 h 1221"/>
              <a:gd name="T48" fmla="*/ 570 w 1195"/>
              <a:gd name="T49" fmla="*/ 1208 h 1221"/>
              <a:gd name="T50" fmla="*/ 591 w 1195"/>
              <a:gd name="T51" fmla="*/ 1214 h 1221"/>
              <a:gd name="T52" fmla="*/ 613 w 1195"/>
              <a:gd name="T53" fmla="*/ 1217 h 1221"/>
              <a:gd name="T54" fmla="*/ 634 w 1195"/>
              <a:gd name="T55" fmla="*/ 1220 h 1221"/>
              <a:gd name="T56" fmla="*/ 657 w 1195"/>
              <a:gd name="T57" fmla="*/ 1221 h 1221"/>
              <a:gd name="T58" fmla="*/ 678 w 1195"/>
              <a:gd name="T59" fmla="*/ 1221 h 1221"/>
              <a:gd name="T60" fmla="*/ 1195 w 1195"/>
              <a:gd name="T61" fmla="*/ 1221 h 1221"/>
              <a:gd name="T62" fmla="*/ 1195 w 1195"/>
              <a:gd name="T63" fmla="*/ 195 h 1221"/>
              <a:gd name="T64" fmla="*/ 975 w 1195"/>
              <a:gd name="T65" fmla="*/ 195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5" h="1221">
                <a:moveTo>
                  <a:pt x="975" y="195"/>
                </a:moveTo>
                <a:lnTo>
                  <a:pt x="975" y="195"/>
                </a:lnTo>
                <a:lnTo>
                  <a:pt x="961" y="194"/>
                </a:lnTo>
                <a:lnTo>
                  <a:pt x="949" y="192"/>
                </a:lnTo>
                <a:lnTo>
                  <a:pt x="937" y="189"/>
                </a:lnTo>
                <a:lnTo>
                  <a:pt x="924" y="185"/>
                </a:lnTo>
                <a:lnTo>
                  <a:pt x="913" y="179"/>
                </a:lnTo>
                <a:lnTo>
                  <a:pt x="901" y="173"/>
                </a:lnTo>
                <a:lnTo>
                  <a:pt x="891" y="165"/>
                </a:lnTo>
                <a:lnTo>
                  <a:pt x="882" y="156"/>
                </a:lnTo>
                <a:lnTo>
                  <a:pt x="726" y="0"/>
                </a:lnTo>
                <a:lnTo>
                  <a:pt x="0" y="726"/>
                </a:lnTo>
                <a:lnTo>
                  <a:pt x="366" y="1092"/>
                </a:lnTo>
                <a:lnTo>
                  <a:pt x="366" y="1092"/>
                </a:lnTo>
                <a:lnTo>
                  <a:pt x="381" y="1107"/>
                </a:lnTo>
                <a:lnTo>
                  <a:pt x="397" y="1122"/>
                </a:lnTo>
                <a:lnTo>
                  <a:pt x="415" y="1134"/>
                </a:lnTo>
                <a:lnTo>
                  <a:pt x="433" y="1148"/>
                </a:lnTo>
                <a:lnTo>
                  <a:pt x="451" y="1160"/>
                </a:lnTo>
                <a:lnTo>
                  <a:pt x="469" y="1170"/>
                </a:lnTo>
                <a:lnTo>
                  <a:pt x="489" y="1179"/>
                </a:lnTo>
                <a:lnTo>
                  <a:pt x="508" y="1188"/>
                </a:lnTo>
                <a:lnTo>
                  <a:pt x="529" y="1196"/>
                </a:lnTo>
                <a:lnTo>
                  <a:pt x="549" y="1203"/>
                </a:lnTo>
                <a:lnTo>
                  <a:pt x="570" y="1208"/>
                </a:lnTo>
                <a:lnTo>
                  <a:pt x="591" y="1214"/>
                </a:lnTo>
                <a:lnTo>
                  <a:pt x="613" y="1217"/>
                </a:lnTo>
                <a:lnTo>
                  <a:pt x="634" y="1220"/>
                </a:lnTo>
                <a:lnTo>
                  <a:pt x="657" y="1221"/>
                </a:lnTo>
                <a:lnTo>
                  <a:pt x="678" y="1221"/>
                </a:lnTo>
                <a:lnTo>
                  <a:pt x="1195" y="1221"/>
                </a:lnTo>
                <a:lnTo>
                  <a:pt x="1195" y="195"/>
                </a:lnTo>
                <a:lnTo>
                  <a:pt x="975" y="195"/>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20" name="Freeform 19"/>
          <p:cNvSpPr>
            <a:spLocks/>
          </p:cNvSpPr>
          <p:nvPr/>
        </p:nvSpPr>
        <p:spPr bwMode="auto">
          <a:xfrm>
            <a:off x="5039361" y="3375662"/>
            <a:ext cx="1549400" cy="1518920"/>
          </a:xfrm>
          <a:custGeom>
            <a:avLst/>
            <a:gdLst>
              <a:gd name="T0" fmla="*/ 1027 w 1221"/>
              <a:gd name="T1" fmla="*/ 975 h 1196"/>
              <a:gd name="T2" fmla="*/ 1027 w 1221"/>
              <a:gd name="T3" fmla="*/ 975 h 1196"/>
              <a:gd name="T4" fmla="*/ 1027 w 1221"/>
              <a:gd name="T5" fmla="*/ 963 h 1196"/>
              <a:gd name="T6" fmla="*/ 1029 w 1221"/>
              <a:gd name="T7" fmla="*/ 950 h 1196"/>
              <a:gd name="T8" fmla="*/ 1033 w 1221"/>
              <a:gd name="T9" fmla="*/ 938 h 1196"/>
              <a:gd name="T10" fmla="*/ 1036 w 1221"/>
              <a:gd name="T11" fmla="*/ 926 h 1196"/>
              <a:gd name="T12" fmla="*/ 1042 w 1221"/>
              <a:gd name="T13" fmla="*/ 914 h 1196"/>
              <a:gd name="T14" fmla="*/ 1050 w 1221"/>
              <a:gd name="T15" fmla="*/ 903 h 1196"/>
              <a:gd name="T16" fmla="*/ 1057 w 1221"/>
              <a:gd name="T17" fmla="*/ 893 h 1196"/>
              <a:gd name="T18" fmla="*/ 1066 w 1221"/>
              <a:gd name="T19" fmla="*/ 882 h 1196"/>
              <a:gd name="T20" fmla="*/ 1221 w 1221"/>
              <a:gd name="T21" fmla="*/ 726 h 1196"/>
              <a:gd name="T22" fmla="*/ 495 w 1221"/>
              <a:gd name="T23" fmla="*/ 0 h 1196"/>
              <a:gd name="T24" fmla="*/ 129 w 1221"/>
              <a:gd name="T25" fmla="*/ 366 h 1196"/>
              <a:gd name="T26" fmla="*/ 129 w 1221"/>
              <a:gd name="T27" fmla="*/ 366 h 1196"/>
              <a:gd name="T28" fmla="*/ 114 w 1221"/>
              <a:gd name="T29" fmla="*/ 383 h 1196"/>
              <a:gd name="T30" fmla="*/ 100 w 1221"/>
              <a:gd name="T31" fmla="*/ 399 h 1196"/>
              <a:gd name="T32" fmla="*/ 87 w 1221"/>
              <a:gd name="T33" fmla="*/ 416 h 1196"/>
              <a:gd name="T34" fmla="*/ 75 w 1221"/>
              <a:gd name="T35" fmla="*/ 434 h 1196"/>
              <a:gd name="T36" fmla="*/ 63 w 1221"/>
              <a:gd name="T37" fmla="*/ 452 h 1196"/>
              <a:gd name="T38" fmla="*/ 52 w 1221"/>
              <a:gd name="T39" fmla="*/ 471 h 1196"/>
              <a:gd name="T40" fmla="*/ 42 w 1221"/>
              <a:gd name="T41" fmla="*/ 491 h 1196"/>
              <a:gd name="T42" fmla="*/ 33 w 1221"/>
              <a:gd name="T43" fmla="*/ 510 h 1196"/>
              <a:gd name="T44" fmla="*/ 25 w 1221"/>
              <a:gd name="T45" fmla="*/ 530 h 1196"/>
              <a:gd name="T46" fmla="*/ 19 w 1221"/>
              <a:gd name="T47" fmla="*/ 551 h 1196"/>
              <a:gd name="T48" fmla="*/ 13 w 1221"/>
              <a:gd name="T49" fmla="*/ 572 h 1196"/>
              <a:gd name="T50" fmla="*/ 9 w 1221"/>
              <a:gd name="T51" fmla="*/ 593 h 1196"/>
              <a:gd name="T52" fmla="*/ 4 w 1221"/>
              <a:gd name="T53" fmla="*/ 614 h 1196"/>
              <a:gd name="T54" fmla="*/ 1 w 1221"/>
              <a:gd name="T55" fmla="*/ 635 h 1196"/>
              <a:gd name="T56" fmla="*/ 0 w 1221"/>
              <a:gd name="T57" fmla="*/ 657 h 1196"/>
              <a:gd name="T58" fmla="*/ 0 w 1221"/>
              <a:gd name="T59" fmla="*/ 680 h 1196"/>
              <a:gd name="T60" fmla="*/ 0 w 1221"/>
              <a:gd name="T61" fmla="*/ 1196 h 1196"/>
              <a:gd name="T62" fmla="*/ 1027 w 1221"/>
              <a:gd name="T63" fmla="*/ 1196 h 1196"/>
              <a:gd name="T64" fmla="*/ 1027 w 1221"/>
              <a:gd name="T65" fmla="*/ 975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1" h="1196">
                <a:moveTo>
                  <a:pt x="1027" y="975"/>
                </a:moveTo>
                <a:lnTo>
                  <a:pt x="1027" y="975"/>
                </a:lnTo>
                <a:lnTo>
                  <a:pt x="1027" y="963"/>
                </a:lnTo>
                <a:lnTo>
                  <a:pt x="1029" y="950"/>
                </a:lnTo>
                <a:lnTo>
                  <a:pt x="1033" y="938"/>
                </a:lnTo>
                <a:lnTo>
                  <a:pt x="1036" y="926"/>
                </a:lnTo>
                <a:lnTo>
                  <a:pt x="1042" y="914"/>
                </a:lnTo>
                <a:lnTo>
                  <a:pt x="1050" y="903"/>
                </a:lnTo>
                <a:lnTo>
                  <a:pt x="1057" y="893"/>
                </a:lnTo>
                <a:lnTo>
                  <a:pt x="1066" y="882"/>
                </a:lnTo>
                <a:lnTo>
                  <a:pt x="1221" y="726"/>
                </a:lnTo>
                <a:lnTo>
                  <a:pt x="495" y="0"/>
                </a:lnTo>
                <a:lnTo>
                  <a:pt x="129" y="366"/>
                </a:lnTo>
                <a:lnTo>
                  <a:pt x="129" y="366"/>
                </a:lnTo>
                <a:lnTo>
                  <a:pt x="114" y="383"/>
                </a:lnTo>
                <a:lnTo>
                  <a:pt x="100" y="399"/>
                </a:lnTo>
                <a:lnTo>
                  <a:pt x="87" y="416"/>
                </a:lnTo>
                <a:lnTo>
                  <a:pt x="75" y="434"/>
                </a:lnTo>
                <a:lnTo>
                  <a:pt x="63" y="452"/>
                </a:lnTo>
                <a:lnTo>
                  <a:pt x="52" y="471"/>
                </a:lnTo>
                <a:lnTo>
                  <a:pt x="42" y="491"/>
                </a:lnTo>
                <a:lnTo>
                  <a:pt x="33" y="510"/>
                </a:lnTo>
                <a:lnTo>
                  <a:pt x="25" y="530"/>
                </a:lnTo>
                <a:lnTo>
                  <a:pt x="19" y="551"/>
                </a:lnTo>
                <a:lnTo>
                  <a:pt x="13" y="572"/>
                </a:lnTo>
                <a:lnTo>
                  <a:pt x="9" y="593"/>
                </a:lnTo>
                <a:lnTo>
                  <a:pt x="4" y="614"/>
                </a:lnTo>
                <a:lnTo>
                  <a:pt x="1" y="635"/>
                </a:lnTo>
                <a:lnTo>
                  <a:pt x="0" y="657"/>
                </a:lnTo>
                <a:lnTo>
                  <a:pt x="0" y="680"/>
                </a:lnTo>
                <a:lnTo>
                  <a:pt x="0" y="1196"/>
                </a:lnTo>
                <a:lnTo>
                  <a:pt x="1027" y="1196"/>
                </a:lnTo>
                <a:lnTo>
                  <a:pt x="1027" y="975"/>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21" name="Freeform 20"/>
          <p:cNvSpPr>
            <a:spLocks/>
          </p:cNvSpPr>
          <p:nvPr/>
        </p:nvSpPr>
        <p:spPr bwMode="auto">
          <a:xfrm>
            <a:off x="5039361" y="5001262"/>
            <a:ext cx="1549400" cy="1518920"/>
          </a:xfrm>
          <a:custGeom>
            <a:avLst/>
            <a:gdLst>
              <a:gd name="T0" fmla="*/ 1066 w 1221"/>
              <a:gd name="T1" fmla="*/ 315 h 1197"/>
              <a:gd name="T2" fmla="*/ 1066 w 1221"/>
              <a:gd name="T3" fmla="*/ 315 h 1197"/>
              <a:gd name="T4" fmla="*/ 1057 w 1221"/>
              <a:gd name="T5" fmla="*/ 304 h 1197"/>
              <a:gd name="T6" fmla="*/ 1050 w 1221"/>
              <a:gd name="T7" fmla="*/ 294 h 1197"/>
              <a:gd name="T8" fmla="*/ 1042 w 1221"/>
              <a:gd name="T9" fmla="*/ 283 h 1197"/>
              <a:gd name="T10" fmla="*/ 1036 w 1221"/>
              <a:gd name="T11" fmla="*/ 271 h 1197"/>
              <a:gd name="T12" fmla="*/ 1033 w 1221"/>
              <a:gd name="T13" fmla="*/ 259 h 1197"/>
              <a:gd name="T14" fmla="*/ 1029 w 1221"/>
              <a:gd name="T15" fmla="*/ 247 h 1197"/>
              <a:gd name="T16" fmla="*/ 1027 w 1221"/>
              <a:gd name="T17" fmla="*/ 234 h 1197"/>
              <a:gd name="T18" fmla="*/ 1027 w 1221"/>
              <a:gd name="T19" fmla="*/ 220 h 1197"/>
              <a:gd name="T20" fmla="*/ 1027 w 1221"/>
              <a:gd name="T21" fmla="*/ 0 h 1197"/>
              <a:gd name="T22" fmla="*/ 0 w 1221"/>
              <a:gd name="T23" fmla="*/ 0 h 1197"/>
              <a:gd name="T24" fmla="*/ 0 w 1221"/>
              <a:gd name="T25" fmla="*/ 517 h 1197"/>
              <a:gd name="T26" fmla="*/ 0 w 1221"/>
              <a:gd name="T27" fmla="*/ 517 h 1197"/>
              <a:gd name="T28" fmla="*/ 0 w 1221"/>
              <a:gd name="T29" fmla="*/ 540 h 1197"/>
              <a:gd name="T30" fmla="*/ 1 w 1221"/>
              <a:gd name="T31" fmla="*/ 561 h 1197"/>
              <a:gd name="T32" fmla="*/ 4 w 1221"/>
              <a:gd name="T33" fmla="*/ 583 h 1197"/>
              <a:gd name="T34" fmla="*/ 9 w 1221"/>
              <a:gd name="T35" fmla="*/ 604 h 1197"/>
              <a:gd name="T36" fmla="*/ 13 w 1221"/>
              <a:gd name="T37" fmla="*/ 625 h 1197"/>
              <a:gd name="T38" fmla="*/ 19 w 1221"/>
              <a:gd name="T39" fmla="*/ 646 h 1197"/>
              <a:gd name="T40" fmla="*/ 25 w 1221"/>
              <a:gd name="T41" fmla="*/ 667 h 1197"/>
              <a:gd name="T42" fmla="*/ 33 w 1221"/>
              <a:gd name="T43" fmla="*/ 687 h 1197"/>
              <a:gd name="T44" fmla="*/ 42 w 1221"/>
              <a:gd name="T45" fmla="*/ 706 h 1197"/>
              <a:gd name="T46" fmla="*/ 52 w 1221"/>
              <a:gd name="T47" fmla="*/ 726 h 1197"/>
              <a:gd name="T48" fmla="*/ 63 w 1221"/>
              <a:gd name="T49" fmla="*/ 745 h 1197"/>
              <a:gd name="T50" fmla="*/ 75 w 1221"/>
              <a:gd name="T51" fmla="*/ 763 h 1197"/>
              <a:gd name="T52" fmla="*/ 87 w 1221"/>
              <a:gd name="T53" fmla="*/ 781 h 1197"/>
              <a:gd name="T54" fmla="*/ 100 w 1221"/>
              <a:gd name="T55" fmla="*/ 798 h 1197"/>
              <a:gd name="T56" fmla="*/ 114 w 1221"/>
              <a:gd name="T57" fmla="*/ 814 h 1197"/>
              <a:gd name="T58" fmla="*/ 129 w 1221"/>
              <a:gd name="T59" fmla="*/ 831 h 1197"/>
              <a:gd name="T60" fmla="*/ 495 w 1221"/>
              <a:gd name="T61" fmla="*/ 1197 h 1197"/>
              <a:gd name="T62" fmla="*/ 1221 w 1221"/>
              <a:gd name="T63" fmla="*/ 469 h 1197"/>
              <a:gd name="T64" fmla="*/ 1066 w 1221"/>
              <a:gd name="T65" fmla="*/ 315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1" h="1197">
                <a:moveTo>
                  <a:pt x="1066" y="315"/>
                </a:moveTo>
                <a:lnTo>
                  <a:pt x="1066" y="315"/>
                </a:lnTo>
                <a:lnTo>
                  <a:pt x="1057" y="304"/>
                </a:lnTo>
                <a:lnTo>
                  <a:pt x="1050" y="294"/>
                </a:lnTo>
                <a:lnTo>
                  <a:pt x="1042" y="283"/>
                </a:lnTo>
                <a:lnTo>
                  <a:pt x="1036" y="271"/>
                </a:lnTo>
                <a:lnTo>
                  <a:pt x="1033" y="259"/>
                </a:lnTo>
                <a:lnTo>
                  <a:pt x="1029" y="247"/>
                </a:lnTo>
                <a:lnTo>
                  <a:pt x="1027" y="234"/>
                </a:lnTo>
                <a:lnTo>
                  <a:pt x="1027" y="220"/>
                </a:lnTo>
                <a:lnTo>
                  <a:pt x="1027" y="0"/>
                </a:lnTo>
                <a:lnTo>
                  <a:pt x="0" y="0"/>
                </a:lnTo>
                <a:lnTo>
                  <a:pt x="0" y="517"/>
                </a:lnTo>
                <a:lnTo>
                  <a:pt x="0" y="517"/>
                </a:lnTo>
                <a:lnTo>
                  <a:pt x="0" y="540"/>
                </a:lnTo>
                <a:lnTo>
                  <a:pt x="1" y="561"/>
                </a:lnTo>
                <a:lnTo>
                  <a:pt x="4" y="583"/>
                </a:lnTo>
                <a:lnTo>
                  <a:pt x="9" y="604"/>
                </a:lnTo>
                <a:lnTo>
                  <a:pt x="13" y="625"/>
                </a:lnTo>
                <a:lnTo>
                  <a:pt x="19" y="646"/>
                </a:lnTo>
                <a:lnTo>
                  <a:pt x="25" y="667"/>
                </a:lnTo>
                <a:lnTo>
                  <a:pt x="33" y="687"/>
                </a:lnTo>
                <a:lnTo>
                  <a:pt x="42" y="706"/>
                </a:lnTo>
                <a:lnTo>
                  <a:pt x="52" y="726"/>
                </a:lnTo>
                <a:lnTo>
                  <a:pt x="63" y="745"/>
                </a:lnTo>
                <a:lnTo>
                  <a:pt x="75" y="763"/>
                </a:lnTo>
                <a:lnTo>
                  <a:pt x="87" y="781"/>
                </a:lnTo>
                <a:lnTo>
                  <a:pt x="100" y="798"/>
                </a:lnTo>
                <a:lnTo>
                  <a:pt x="114" y="814"/>
                </a:lnTo>
                <a:lnTo>
                  <a:pt x="129" y="831"/>
                </a:lnTo>
                <a:lnTo>
                  <a:pt x="495" y="1197"/>
                </a:lnTo>
                <a:lnTo>
                  <a:pt x="1221" y="469"/>
                </a:lnTo>
                <a:lnTo>
                  <a:pt x="1066" y="315"/>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22" name="Freeform 21"/>
          <p:cNvSpPr>
            <a:spLocks/>
          </p:cNvSpPr>
          <p:nvPr/>
        </p:nvSpPr>
        <p:spPr bwMode="auto">
          <a:xfrm>
            <a:off x="7368542" y="5674362"/>
            <a:ext cx="1518920" cy="1549400"/>
          </a:xfrm>
          <a:custGeom>
            <a:avLst/>
            <a:gdLst>
              <a:gd name="T0" fmla="*/ 314 w 1196"/>
              <a:gd name="T1" fmla="*/ 156 h 1221"/>
              <a:gd name="T2" fmla="*/ 314 w 1196"/>
              <a:gd name="T3" fmla="*/ 156 h 1221"/>
              <a:gd name="T4" fmla="*/ 305 w 1196"/>
              <a:gd name="T5" fmla="*/ 165 h 1221"/>
              <a:gd name="T6" fmla="*/ 294 w 1196"/>
              <a:gd name="T7" fmla="*/ 173 h 1221"/>
              <a:gd name="T8" fmla="*/ 282 w 1196"/>
              <a:gd name="T9" fmla="*/ 179 h 1221"/>
              <a:gd name="T10" fmla="*/ 272 w 1196"/>
              <a:gd name="T11" fmla="*/ 185 h 1221"/>
              <a:gd name="T12" fmla="*/ 258 w 1196"/>
              <a:gd name="T13" fmla="*/ 189 h 1221"/>
              <a:gd name="T14" fmla="*/ 246 w 1196"/>
              <a:gd name="T15" fmla="*/ 192 h 1221"/>
              <a:gd name="T16" fmla="*/ 234 w 1196"/>
              <a:gd name="T17" fmla="*/ 194 h 1221"/>
              <a:gd name="T18" fmla="*/ 221 w 1196"/>
              <a:gd name="T19" fmla="*/ 195 h 1221"/>
              <a:gd name="T20" fmla="*/ 0 w 1196"/>
              <a:gd name="T21" fmla="*/ 195 h 1221"/>
              <a:gd name="T22" fmla="*/ 0 w 1196"/>
              <a:gd name="T23" fmla="*/ 1221 h 1221"/>
              <a:gd name="T24" fmla="*/ 518 w 1196"/>
              <a:gd name="T25" fmla="*/ 1221 h 1221"/>
              <a:gd name="T26" fmla="*/ 518 w 1196"/>
              <a:gd name="T27" fmla="*/ 1221 h 1221"/>
              <a:gd name="T28" fmla="*/ 539 w 1196"/>
              <a:gd name="T29" fmla="*/ 1221 h 1221"/>
              <a:gd name="T30" fmla="*/ 561 w 1196"/>
              <a:gd name="T31" fmla="*/ 1220 h 1221"/>
              <a:gd name="T32" fmla="*/ 582 w 1196"/>
              <a:gd name="T33" fmla="*/ 1217 h 1221"/>
              <a:gd name="T34" fmla="*/ 605 w 1196"/>
              <a:gd name="T35" fmla="*/ 1214 h 1221"/>
              <a:gd name="T36" fmla="*/ 626 w 1196"/>
              <a:gd name="T37" fmla="*/ 1208 h 1221"/>
              <a:gd name="T38" fmla="*/ 647 w 1196"/>
              <a:gd name="T39" fmla="*/ 1203 h 1221"/>
              <a:gd name="T40" fmla="*/ 666 w 1196"/>
              <a:gd name="T41" fmla="*/ 1196 h 1221"/>
              <a:gd name="T42" fmla="*/ 687 w 1196"/>
              <a:gd name="T43" fmla="*/ 1188 h 1221"/>
              <a:gd name="T44" fmla="*/ 707 w 1196"/>
              <a:gd name="T45" fmla="*/ 1179 h 1221"/>
              <a:gd name="T46" fmla="*/ 726 w 1196"/>
              <a:gd name="T47" fmla="*/ 1170 h 1221"/>
              <a:gd name="T48" fmla="*/ 744 w 1196"/>
              <a:gd name="T49" fmla="*/ 1160 h 1221"/>
              <a:gd name="T50" fmla="*/ 762 w 1196"/>
              <a:gd name="T51" fmla="*/ 1148 h 1221"/>
              <a:gd name="T52" fmla="*/ 780 w 1196"/>
              <a:gd name="T53" fmla="*/ 1134 h 1221"/>
              <a:gd name="T54" fmla="*/ 798 w 1196"/>
              <a:gd name="T55" fmla="*/ 1122 h 1221"/>
              <a:gd name="T56" fmla="*/ 815 w 1196"/>
              <a:gd name="T57" fmla="*/ 1107 h 1221"/>
              <a:gd name="T58" fmla="*/ 830 w 1196"/>
              <a:gd name="T59" fmla="*/ 1092 h 1221"/>
              <a:gd name="T60" fmla="*/ 1196 w 1196"/>
              <a:gd name="T61" fmla="*/ 726 h 1221"/>
              <a:gd name="T62" fmla="*/ 470 w 1196"/>
              <a:gd name="T63" fmla="*/ 0 h 1221"/>
              <a:gd name="T64" fmla="*/ 314 w 1196"/>
              <a:gd name="T65" fmla="*/ 156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6" h="1221">
                <a:moveTo>
                  <a:pt x="314" y="156"/>
                </a:moveTo>
                <a:lnTo>
                  <a:pt x="314" y="156"/>
                </a:lnTo>
                <a:lnTo>
                  <a:pt x="305" y="165"/>
                </a:lnTo>
                <a:lnTo>
                  <a:pt x="294" y="173"/>
                </a:lnTo>
                <a:lnTo>
                  <a:pt x="282" y="179"/>
                </a:lnTo>
                <a:lnTo>
                  <a:pt x="272" y="185"/>
                </a:lnTo>
                <a:lnTo>
                  <a:pt x="258" y="189"/>
                </a:lnTo>
                <a:lnTo>
                  <a:pt x="246" y="192"/>
                </a:lnTo>
                <a:lnTo>
                  <a:pt x="234" y="194"/>
                </a:lnTo>
                <a:lnTo>
                  <a:pt x="221" y="195"/>
                </a:lnTo>
                <a:lnTo>
                  <a:pt x="0" y="195"/>
                </a:lnTo>
                <a:lnTo>
                  <a:pt x="0" y="1221"/>
                </a:lnTo>
                <a:lnTo>
                  <a:pt x="518" y="1221"/>
                </a:lnTo>
                <a:lnTo>
                  <a:pt x="518" y="1221"/>
                </a:lnTo>
                <a:lnTo>
                  <a:pt x="539" y="1221"/>
                </a:lnTo>
                <a:lnTo>
                  <a:pt x="561" y="1220"/>
                </a:lnTo>
                <a:lnTo>
                  <a:pt x="582" y="1217"/>
                </a:lnTo>
                <a:lnTo>
                  <a:pt x="605" y="1214"/>
                </a:lnTo>
                <a:lnTo>
                  <a:pt x="626" y="1208"/>
                </a:lnTo>
                <a:lnTo>
                  <a:pt x="647" y="1203"/>
                </a:lnTo>
                <a:lnTo>
                  <a:pt x="666" y="1196"/>
                </a:lnTo>
                <a:lnTo>
                  <a:pt x="687" y="1188"/>
                </a:lnTo>
                <a:lnTo>
                  <a:pt x="707" y="1179"/>
                </a:lnTo>
                <a:lnTo>
                  <a:pt x="726" y="1170"/>
                </a:lnTo>
                <a:lnTo>
                  <a:pt x="744" y="1160"/>
                </a:lnTo>
                <a:lnTo>
                  <a:pt x="762" y="1148"/>
                </a:lnTo>
                <a:lnTo>
                  <a:pt x="780" y="1134"/>
                </a:lnTo>
                <a:lnTo>
                  <a:pt x="798" y="1122"/>
                </a:lnTo>
                <a:lnTo>
                  <a:pt x="815" y="1107"/>
                </a:lnTo>
                <a:lnTo>
                  <a:pt x="830" y="1092"/>
                </a:lnTo>
                <a:lnTo>
                  <a:pt x="1196" y="726"/>
                </a:lnTo>
                <a:lnTo>
                  <a:pt x="470" y="0"/>
                </a:lnTo>
                <a:lnTo>
                  <a:pt x="314" y="156"/>
                </a:lnTo>
                <a:close/>
              </a:path>
            </a:pathLst>
          </a:custGeom>
          <a:solidFill>
            <a:schemeClr val="bg1"/>
          </a:solidFill>
          <a:ln>
            <a:noFill/>
          </a:ln>
          <a:effectLst>
            <a:outerShdw blurRad="127000" dist="12700" dir="5400000" algn="ctr" rotWithShape="0">
              <a:srgbClr val="000000">
                <a:alpha val="40000"/>
              </a:srgbClr>
            </a:outerShdw>
          </a:effectLst>
        </p:spPr>
        <p:txBody>
          <a:bodyPr vert="horz" wrap="square" lIns="146304" tIns="73152" rIns="146304" bIns="73152" numCol="1" anchor="t" anchorCtr="0" compatLnSpc="1">
            <a:prstTxWarp prst="textNoShape">
              <a:avLst/>
            </a:prstTxWarp>
          </a:bodyPr>
          <a:lstStyle/>
          <a:p>
            <a:pPr algn="ctr"/>
            <a:endParaRPr lang="en-US" sz="2880"/>
          </a:p>
        </p:txBody>
      </p:sp>
      <p:sp>
        <p:nvSpPr>
          <p:cNvPr id="23" name="Freeform 22"/>
          <p:cNvSpPr>
            <a:spLocks/>
          </p:cNvSpPr>
          <p:nvPr/>
        </p:nvSpPr>
        <p:spPr bwMode="auto">
          <a:xfrm>
            <a:off x="7368543" y="3975102"/>
            <a:ext cx="596900" cy="510541"/>
          </a:xfrm>
          <a:custGeom>
            <a:avLst/>
            <a:gdLst>
              <a:gd name="T0" fmla="*/ 470 w 470"/>
              <a:gd name="T1" fmla="*/ 195 h 402"/>
              <a:gd name="T2" fmla="*/ 314 w 470"/>
              <a:gd name="T3" fmla="*/ 39 h 402"/>
              <a:gd name="T4" fmla="*/ 314 w 470"/>
              <a:gd name="T5" fmla="*/ 39 h 402"/>
              <a:gd name="T6" fmla="*/ 305 w 470"/>
              <a:gd name="T7" fmla="*/ 30 h 402"/>
              <a:gd name="T8" fmla="*/ 294 w 470"/>
              <a:gd name="T9" fmla="*/ 22 h 402"/>
              <a:gd name="T10" fmla="*/ 282 w 470"/>
              <a:gd name="T11" fmla="*/ 16 h 402"/>
              <a:gd name="T12" fmla="*/ 272 w 470"/>
              <a:gd name="T13" fmla="*/ 10 h 402"/>
              <a:gd name="T14" fmla="*/ 258 w 470"/>
              <a:gd name="T15" fmla="*/ 6 h 402"/>
              <a:gd name="T16" fmla="*/ 246 w 470"/>
              <a:gd name="T17" fmla="*/ 3 h 402"/>
              <a:gd name="T18" fmla="*/ 234 w 470"/>
              <a:gd name="T19" fmla="*/ 1 h 402"/>
              <a:gd name="T20" fmla="*/ 221 w 470"/>
              <a:gd name="T21" fmla="*/ 0 h 402"/>
              <a:gd name="T22" fmla="*/ 0 w 470"/>
              <a:gd name="T23" fmla="*/ 0 h 402"/>
              <a:gd name="T24" fmla="*/ 0 w 470"/>
              <a:gd name="T25" fmla="*/ 216 h 402"/>
              <a:gd name="T26" fmla="*/ 0 w 470"/>
              <a:gd name="T27" fmla="*/ 216 h 402"/>
              <a:gd name="T28" fmla="*/ 0 w 470"/>
              <a:gd name="T29" fmla="*/ 231 h 402"/>
              <a:gd name="T30" fmla="*/ 3 w 470"/>
              <a:gd name="T31" fmla="*/ 246 h 402"/>
              <a:gd name="T32" fmla="*/ 5 w 470"/>
              <a:gd name="T33" fmla="*/ 261 h 402"/>
              <a:gd name="T34" fmla="*/ 9 w 470"/>
              <a:gd name="T35" fmla="*/ 274 h 402"/>
              <a:gd name="T36" fmla="*/ 14 w 470"/>
              <a:gd name="T37" fmla="*/ 286 h 402"/>
              <a:gd name="T38" fmla="*/ 20 w 470"/>
              <a:gd name="T39" fmla="*/ 300 h 402"/>
              <a:gd name="T40" fmla="*/ 26 w 470"/>
              <a:gd name="T41" fmla="*/ 312 h 402"/>
              <a:gd name="T42" fmla="*/ 33 w 470"/>
              <a:gd name="T43" fmla="*/ 322 h 402"/>
              <a:gd name="T44" fmla="*/ 41 w 470"/>
              <a:gd name="T45" fmla="*/ 333 h 402"/>
              <a:gd name="T46" fmla="*/ 50 w 470"/>
              <a:gd name="T47" fmla="*/ 343 h 402"/>
              <a:gd name="T48" fmla="*/ 60 w 470"/>
              <a:gd name="T49" fmla="*/ 352 h 402"/>
              <a:gd name="T50" fmla="*/ 69 w 470"/>
              <a:gd name="T51" fmla="*/ 361 h 402"/>
              <a:gd name="T52" fmla="*/ 80 w 470"/>
              <a:gd name="T53" fmla="*/ 369 h 402"/>
              <a:gd name="T54" fmla="*/ 92 w 470"/>
              <a:gd name="T55" fmla="*/ 376 h 402"/>
              <a:gd name="T56" fmla="*/ 114 w 470"/>
              <a:gd name="T57" fmla="*/ 387 h 402"/>
              <a:gd name="T58" fmla="*/ 140 w 470"/>
              <a:gd name="T59" fmla="*/ 396 h 402"/>
              <a:gd name="T60" fmla="*/ 152 w 470"/>
              <a:gd name="T61" fmla="*/ 399 h 402"/>
              <a:gd name="T62" fmla="*/ 165 w 470"/>
              <a:gd name="T63" fmla="*/ 400 h 402"/>
              <a:gd name="T64" fmla="*/ 179 w 470"/>
              <a:gd name="T65" fmla="*/ 402 h 402"/>
              <a:gd name="T66" fmla="*/ 192 w 470"/>
              <a:gd name="T67" fmla="*/ 402 h 402"/>
              <a:gd name="T68" fmla="*/ 206 w 470"/>
              <a:gd name="T69" fmla="*/ 402 h 402"/>
              <a:gd name="T70" fmla="*/ 218 w 470"/>
              <a:gd name="T71" fmla="*/ 399 h 402"/>
              <a:gd name="T72" fmla="*/ 231 w 470"/>
              <a:gd name="T73" fmla="*/ 396 h 402"/>
              <a:gd name="T74" fmla="*/ 245 w 470"/>
              <a:gd name="T75" fmla="*/ 393 h 402"/>
              <a:gd name="T76" fmla="*/ 257 w 470"/>
              <a:gd name="T77" fmla="*/ 388 h 402"/>
              <a:gd name="T78" fmla="*/ 270 w 470"/>
              <a:gd name="T79" fmla="*/ 382 h 402"/>
              <a:gd name="T80" fmla="*/ 282 w 470"/>
              <a:gd name="T81" fmla="*/ 375 h 402"/>
              <a:gd name="T82" fmla="*/ 294 w 470"/>
              <a:gd name="T83" fmla="*/ 367 h 402"/>
              <a:gd name="T84" fmla="*/ 306 w 470"/>
              <a:gd name="T85" fmla="*/ 358 h 402"/>
              <a:gd name="T86" fmla="*/ 317 w 470"/>
              <a:gd name="T87" fmla="*/ 348 h 402"/>
              <a:gd name="T88" fmla="*/ 470 w 470"/>
              <a:gd name="T89" fmla="*/ 19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0" h="402">
                <a:moveTo>
                  <a:pt x="470" y="195"/>
                </a:moveTo>
                <a:lnTo>
                  <a:pt x="314" y="39"/>
                </a:lnTo>
                <a:lnTo>
                  <a:pt x="314" y="39"/>
                </a:lnTo>
                <a:lnTo>
                  <a:pt x="305" y="30"/>
                </a:lnTo>
                <a:lnTo>
                  <a:pt x="294" y="22"/>
                </a:lnTo>
                <a:lnTo>
                  <a:pt x="282" y="16"/>
                </a:lnTo>
                <a:lnTo>
                  <a:pt x="272" y="10"/>
                </a:lnTo>
                <a:lnTo>
                  <a:pt x="258" y="6"/>
                </a:lnTo>
                <a:lnTo>
                  <a:pt x="246" y="3"/>
                </a:lnTo>
                <a:lnTo>
                  <a:pt x="234" y="1"/>
                </a:lnTo>
                <a:lnTo>
                  <a:pt x="221" y="0"/>
                </a:lnTo>
                <a:lnTo>
                  <a:pt x="0" y="0"/>
                </a:lnTo>
                <a:lnTo>
                  <a:pt x="0" y="216"/>
                </a:lnTo>
                <a:lnTo>
                  <a:pt x="0" y="216"/>
                </a:lnTo>
                <a:lnTo>
                  <a:pt x="0" y="231"/>
                </a:lnTo>
                <a:lnTo>
                  <a:pt x="3" y="246"/>
                </a:lnTo>
                <a:lnTo>
                  <a:pt x="5" y="261"/>
                </a:lnTo>
                <a:lnTo>
                  <a:pt x="9" y="274"/>
                </a:lnTo>
                <a:lnTo>
                  <a:pt x="14" y="286"/>
                </a:lnTo>
                <a:lnTo>
                  <a:pt x="20" y="300"/>
                </a:lnTo>
                <a:lnTo>
                  <a:pt x="26" y="312"/>
                </a:lnTo>
                <a:lnTo>
                  <a:pt x="33" y="322"/>
                </a:lnTo>
                <a:lnTo>
                  <a:pt x="41" y="333"/>
                </a:lnTo>
                <a:lnTo>
                  <a:pt x="50" y="343"/>
                </a:lnTo>
                <a:lnTo>
                  <a:pt x="60" y="352"/>
                </a:lnTo>
                <a:lnTo>
                  <a:pt x="69" y="361"/>
                </a:lnTo>
                <a:lnTo>
                  <a:pt x="80" y="369"/>
                </a:lnTo>
                <a:lnTo>
                  <a:pt x="92" y="376"/>
                </a:lnTo>
                <a:lnTo>
                  <a:pt x="114" y="387"/>
                </a:lnTo>
                <a:lnTo>
                  <a:pt x="140" y="396"/>
                </a:lnTo>
                <a:lnTo>
                  <a:pt x="152" y="399"/>
                </a:lnTo>
                <a:lnTo>
                  <a:pt x="165" y="400"/>
                </a:lnTo>
                <a:lnTo>
                  <a:pt x="179" y="402"/>
                </a:lnTo>
                <a:lnTo>
                  <a:pt x="192" y="402"/>
                </a:lnTo>
                <a:lnTo>
                  <a:pt x="206" y="402"/>
                </a:lnTo>
                <a:lnTo>
                  <a:pt x="218" y="399"/>
                </a:lnTo>
                <a:lnTo>
                  <a:pt x="231" y="396"/>
                </a:lnTo>
                <a:lnTo>
                  <a:pt x="245" y="393"/>
                </a:lnTo>
                <a:lnTo>
                  <a:pt x="257" y="388"/>
                </a:lnTo>
                <a:lnTo>
                  <a:pt x="270" y="382"/>
                </a:lnTo>
                <a:lnTo>
                  <a:pt x="282" y="375"/>
                </a:lnTo>
                <a:lnTo>
                  <a:pt x="294" y="367"/>
                </a:lnTo>
                <a:lnTo>
                  <a:pt x="306" y="358"/>
                </a:lnTo>
                <a:lnTo>
                  <a:pt x="317" y="348"/>
                </a:lnTo>
                <a:lnTo>
                  <a:pt x="470" y="195"/>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4" name="Freeform 23"/>
          <p:cNvSpPr>
            <a:spLocks/>
          </p:cNvSpPr>
          <p:nvPr/>
        </p:nvSpPr>
        <p:spPr bwMode="auto">
          <a:xfrm>
            <a:off x="6344920" y="4297682"/>
            <a:ext cx="510541" cy="596900"/>
          </a:xfrm>
          <a:custGeom>
            <a:avLst/>
            <a:gdLst>
              <a:gd name="T0" fmla="*/ 194 w 402"/>
              <a:gd name="T1" fmla="*/ 0 h 470"/>
              <a:gd name="T2" fmla="*/ 39 w 402"/>
              <a:gd name="T3" fmla="*/ 156 h 470"/>
              <a:gd name="T4" fmla="*/ 39 w 402"/>
              <a:gd name="T5" fmla="*/ 156 h 470"/>
              <a:gd name="T6" fmla="*/ 30 w 402"/>
              <a:gd name="T7" fmla="*/ 167 h 470"/>
              <a:gd name="T8" fmla="*/ 23 w 402"/>
              <a:gd name="T9" fmla="*/ 177 h 470"/>
              <a:gd name="T10" fmla="*/ 15 w 402"/>
              <a:gd name="T11" fmla="*/ 188 h 470"/>
              <a:gd name="T12" fmla="*/ 9 w 402"/>
              <a:gd name="T13" fmla="*/ 200 h 470"/>
              <a:gd name="T14" fmla="*/ 6 w 402"/>
              <a:gd name="T15" fmla="*/ 212 h 470"/>
              <a:gd name="T16" fmla="*/ 2 w 402"/>
              <a:gd name="T17" fmla="*/ 224 h 470"/>
              <a:gd name="T18" fmla="*/ 0 w 402"/>
              <a:gd name="T19" fmla="*/ 237 h 470"/>
              <a:gd name="T20" fmla="*/ 0 w 402"/>
              <a:gd name="T21" fmla="*/ 249 h 470"/>
              <a:gd name="T22" fmla="*/ 0 w 402"/>
              <a:gd name="T23" fmla="*/ 470 h 470"/>
              <a:gd name="T24" fmla="*/ 216 w 402"/>
              <a:gd name="T25" fmla="*/ 470 h 470"/>
              <a:gd name="T26" fmla="*/ 216 w 402"/>
              <a:gd name="T27" fmla="*/ 470 h 470"/>
              <a:gd name="T28" fmla="*/ 231 w 402"/>
              <a:gd name="T29" fmla="*/ 470 h 470"/>
              <a:gd name="T30" fmla="*/ 246 w 402"/>
              <a:gd name="T31" fmla="*/ 468 h 470"/>
              <a:gd name="T32" fmla="*/ 260 w 402"/>
              <a:gd name="T33" fmla="*/ 465 h 470"/>
              <a:gd name="T34" fmla="*/ 273 w 402"/>
              <a:gd name="T35" fmla="*/ 462 h 470"/>
              <a:gd name="T36" fmla="*/ 287 w 402"/>
              <a:gd name="T37" fmla="*/ 456 h 470"/>
              <a:gd name="T38" fmla="*/ 299 w 402"/>
              <a:gd name="T39" fmla="*/ 452 h 470"/>
              <a:gd name="T40" fmla="*/ 311 w 402"/>
              <a:gd name="T41" fmla="*/ 444 h 470"/>
              <a:gd name="T42" fmla="*/ 323 w 402"/>
              <a:gd name="T43" fmla="*/ 437 h 470"/>
              <a:gd name="T44" fmla="*/ 333 w 402"/>
              <a:gd name="T45" fmla="*/ 429 h 470"/>
              <a:gd name="T46" fmla="*/ 344 w 402"/>
              <a:gd name="T47" fmla="*/ 420 h 470"/>
              <a:gd name="T48" fmla="*/ 353 w 402"/>
              <a:gd name="T49" fmla="*/ 411 h 470"/>
              <a:gd name="T50" fmla="*/ 360 w 402"/>
              <a:gd name="T51" fmla="*/ 401 h 470"/>
              <a:gd name="T52" fmla="*/ 369 w 402"/>
              <a:gd name="T53" fmla="*/ 390 h 470"/>
              <a:gd name="T54" fmla="*/ 375 w 402"/>
              <a:gd name="T55" fmla="*/ 380 h 470"/>
              <a:gd name="T56" fmla="*/ 387 w 402"/>
              <a:gd name="T57" fmla="*/ 356 h 470"/>
              <a:gd name="T58" fmla="*/ 396 w 402"/>
              <a:gd name="T59" fmla="*/ 330 h 470"/>
              <a:gd name="T60" fmla="*/ 399 w 402"/>
              <a:gd name="T61" fmla="*/ 318 h 470"/>
              <a:gd name="T62" fmla="*/ 401 w 402"/>
              <a:gd name="T63" fmla="*/ 305 h 470"/>
              <a:gd name="T64" fmla="*/ 402 w 402"/>
              <a:gd name="T65" fmla="*/ 293 h 470"/>
              <a:gd name="T66" fmla="*/ 402 w 402"/>
              <a:gd name="T67" fmla="*/ 279 h 470"/>
              <a:gd name="T68" fmla="*/ 401 w 402"/>
              <a:gd name="T69" fmla="*/ 266 h 470"/>
              <a:gd name="T70" fmla="*/ 399 w 402"/>
              <a:gd name="T71" fmla="*/ 252 h 470"/>
              <a:gd name="T72" fmla="*/ 396 w 402"/>
              <a:gd name="T73" fmla="*/ 239 h 470"/>
              <a:gd name="T74" fmla="*/ 393 w 402"/>
              <a:gd name="T75" fmla="*/ 227 h 470"/>
              <a:gd name="T76" fmla="*/ 387 w 402"/>
              <a:gd name="T77" fmla="*/ 213 h 470"/>
              <a:gd name="T78" fmla="*/ 381 w 402"/>
              <a:gd name="T79" fmla="*/ 201 h 470"/>
              <a:gd name="T80" fmla="*/ 375 w 402"/>
              <a:gd name="T81" fmla="*/ 188 h 470"/>
              <a:gd name="T82" fmla="*/ 366 w 402"/>
              <a:gd name="T83" fmla="*/ 176 h 470"/>
              <a:gd name="T84" fmla="*/ 357 w 402"/>
              <a:gd name="T85" fmla="*/ 165 h 470"/>
              <a:gd name="T86" fmla="*/ 347 w 402"/>
              <a:gd name="T87" fmla="*/ 153 h 470"/>
              <a:gd name="T88" fmla="*/ 194 w 402"/>
              <a:gd name="T89"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2" h="470">
                <a:moveTo>
                  <a:pt x="194" y="0"/>
                </a:moveTo>
                <a:lnTo>
                  <a:pt x="39" y="156"/>
                </a:lnTo>
                <a:lnTo>
                  <a:pt x="39" y="156"/>
                </a:lnTo>
                <a:lnTo>
                  <a:pt x="30" y="167"/>
                </a:lnTo>
                <a:lnTo>
                  <a:pt x="23" y="177"/>
                </a:lnTo>
                <a:lnTo>
                  <a:pt x="15" y="188"/>
                </a:lnTo>
                <a:lnTo>
                  <a:pt x="9" y="200"/>
                </a:lnTo>
                <a:lnTo>
                  <a:pt x="6" y="212"/>
                </a:lnTo>
                <a:lnTo>
                  <a:pt x="2" y="224"/>
                </a:lnTo>
                <a:lnTo>
                  <a:pt x="0" y="237"/>
                </a:lnTo>
                <a:lnTo>
                  <a:pt x="0" y="249"/>
                </a:lnTo>
                <a:lnTo>
                  <a:pt x="0" y="470"/>
                </a:lnTo>
                <a:lnTo>
                  <a:pt x="216" y="470"/>
                </a:lnTo>
                <a:lnTo>
                  <a:pt x="216" y="470"/>
                </a:lnTo>
                <a:lnTo>
                  <a:pt x="231" y="470"/>
                </a:lnTo>
                <a:lnTo>
                  <a:pt x="246" y="468"/>
                </a:lnTo>
                <a:lnTo>
                  <a:pt x="260" y="465"/>
                </a:lnTo>
                <a:lnTo>
                  <a:pt x="273" y="462"/>
                </a:lnTo>
                <a:lnTo>
                  <a:pt x="287" y="456"/>
                </a:lnTo>
                <a:lnTo>
                  <a:pt x="299" y="452"/>
                </a:lnTo>
                <a:lnTo>
                  <a:pt x="311" y="444"/>
                </a:lnTo>
                <a:lnTo>
                  <a:pt x="323" y="437"/>
                </a:lnTo>
                <a:lnTo>
                  <a:pt x="333" y="429"/>
                </a:lnTo>
                <a:lnTo>
                  <a:pt x="344" y="420"/>
                </a:lnTo>
                <a:lnTo>
                  <a:pt x="353" y="411"/>
                </a:lnTo>
                <a:lnTo>
                  <a:pt x="360" y="401"/>
                </a:lnTo>
                <a:lnTo>
                  <a:pt x="369" y="390"/>
                </a:lnTo>
                <a:lnTo>
                  <a:pt x="375" y="380"/>
                </a:lnTo>
                <a:lnTo>
                  <a:pt x="387" y="356"/>
                </a:lnTo>
                <a:lnTo>
                  <a:pt x="396" y="330"/>
                </a:lnTo>
                <a:lnTo>
                  <a:pt x="399" y="318"/>
                </a:lnTo>
                <a:lnTo>
                  <a:pt x="401" y="305"/>
                </a:lnTo>
                <a:lnTo>
                  <a:pt x="402" y="293"/>
                </a:lnTo>
                <a:lnTo>
                  <a:pt x="402" y="279"/>
                </a:lnTo>
                <a:lnTo>
                  <a:pt x="401" y="266"/>
                </a:lnTo>
                <a:lnTo>
                  <a:pt x="399" y="252"/>
                </a:lnTo>
                <a:lnTo>
                  <a:pt x="396" y="239"/>
                </a:lnTo>
                <a:lnTo>
                  <a:pt x="393" y="227"/>
                </a:lnTo>
                <a:lnTo>
                  <a:pt x="387" y="213"/>
                </a:lnTo>
                <a:lnTo>
                  <a:pt x="381" y="201"/>
                </a:lnTo>
                <a:lnTo>
                  <a:pt x="375" y="188"/>
                </a:lnTo>
                <a:lnTo>
                  <a:pt x="366" y="176"/>
                </a:lnTo>
                <a:lnTo>
                  <a:pt x="357" y="165"/>
                </a:lnTo>
                <a:lnTo>
                  <a:pt x="347" y="153"/>
                </a:lnTo>
                <a:lnTo>
                  <a:pt x="194" y="0"/>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5" name="Freeform 24"/>
          <p:cNvSpPr>
            <a:spLocks/>
          </p:cNvSpPr>
          <p:nvPr/>
        </p:nvSpPr>
        <p:spPr bwMode="auto">
          <a:xfrm>
            <a:off x="6344920" y="5001262"/>
            <a:ext cx="510541" cy="596900"/>
          </a:xfrm>
          <a:custGeom>
            <a:avLst/>
            <a:gdLst>
              <a:gd name="T0" fmla="*/ 0 w 402"/>
              <a:gd name="T1" fmla="*/ 0 h 469"/>
              <a:gd name="T2" fmla="*/ 0 w 402"/>
              <a:gd name="T3" fmla="*/ 220 h 469"/>
              <a:gd name="T4" fmla="*/ 0 w 402"/>
              <a:gd name="T5" fmla="*/ 220 h 469"/>
              <a:gd name="T6" fmla="*/ 0 w 402"/>
              <a:gd name="T7" fmla="*/ 234 h 469"/>
              <a:gd name="T8" fmla="*/ 2 w 402"/>
              <a:gd name="T9" fmla="*/ 247 h 469"/>
              <a:gd name="T10" fmla="*/ 6 w 402"/>
              <a:gd name="T11" fmla="*/ 259 h 469"/>
              <a:gd name="T12" fmla="*/ 9 w 402"/>
              <a:gd name="T13" fmla="*/ 271 h 469"/>
              <a:gd name="T14" fmla="*/ 15 w 402"/>
              <a:gd name="T15" fmla="*/ 283 h 469"/>
              <a:gd name="T16" fmla="*/ 23 w 402"/>
              <a:gd name="T17" fmla="*/ 294 h 469"/>
              <a:gd name="T18" fmla="*/ 30 w 402"/>
              <a:gd name="T19" fmla="*/ 304 h 469"/>
              <a:gd name="T20" fmla="*/ 39 w 402"/>
              <a:gd name="T21" fmla="*/ 315 h 469"/>
              <a:gd name="T22" fmla="*/ 194 w 402"/>
              <a:gd name="T23" fmla="*/ 469 h 469"/>
              <a:gd name="T24" fmla="*/ 347 w 402"/>
              <a:gd name="T25" fmla="*/ 318 h 469"/>
              <a:gd name="T26" fmla="*/ 347 w 402"/>
              <a:gd name="T27" fmla="*/ 318 h 469"/>
              <a:gd name="T28" fmla="*/ 357 w 402"/>
              <a:gd name="T29" fmla="*/ 306 h 469"/>
              <a:gd name="T30" fmla="*/ 366 w 402"/>
              <a:gd name="T31" fmla="*/ 294 h 469"/>
              <a:gd name="T32" fmla="*/ 375 w 402"/>
              <a:gd name="T33" fmla="*/ 282 h 469"/>
              <a:gd name="T34" fmla="*/ 381 w 402"/>
              <a:gd name="T35" fmla="*/ 270 h 469"/>
              <a:gd name="T36" fmla="*/ 387 w 402"/>
              <a:gd name="T37" fmla="*/ 258 h 469"/>
              <a:gd name="T38" fmla="*/ 393 w 402"/>
              <a:gd name="T39" fmla="*/ 244 h 469"/>
              <a:gd name="T40" fmla="*/ 396 w 402"/>
              <a:gd name="T41" fmla="*/ 231 h 469"/>
              <a:gd name="T42" fmla="*/ 399 w 402"/>
              <a:gd name="T43" fmla="*/ 219 h 469"/>
              <a:gd name="T44" fmla="*/ 401 w 402"/>
              <a:gd name="T45" fmla="*/ 205 h 469"/>
              <a:gd name="T46" fmla="*/ 402 w 402"/>
              <a:gd name="T47" fmla="*/ 192 h 469"/>
              <a:gd name="T48" fmla="*/ 402 w 402"/>
              <a:gd name="T49" fmla="*/ 178 h 469"/>
              <a:gd name="T50" fmla="*/ 401 w 402"/>
              <a:gd name="T51" fmla="*/ 166 h 469"/>
              <a:gd name="T52" fmla="*/ 399 w 402"/>
              <a:gd name="T53" fmla="*/ 153 h 469"/>
              <a:gd name="T54" fmla="*/ 396 w 402"/>
              <a:gd name="T55" fmla="*/ 139 h 469"/>
              <a:gd name="T56" fmla="*/ 387 w 402"/>
              <a:gd name="T57" fmla="*/ 115 h 469"/>
              <a:gd name="T58" fmla="*/ 375 w 402"/>
              <a:gd name="T59" fmla="*/ 91 h 469"/>
              <a:gd name="T60" fmla="*/ 369 w 402"/>
              <a:gd name="T61" fmla="*/ 81 h 469"/>
              <a:gd name="T62" fmla="*/ 360 w 402"/>
              <a:gd name="T63" fmla="*/ 70 h 469"/>
              <a:gd name="T64" fmla="*/ 353 w 402"/>
              <a:gd name="T65" fmla="*/ 60 h 469"/>
              <a:gd name="T66" fmla="*/ 344 w 402"/>
              <a:gd name="T67" fmla="*/ 51 h 469"/>
              <a:gd name="T68" fmla="*/ 333 w 402"/>
              <a:gd name="T69" fmla="*/ 42 h 469"/>
              <a:gd name="T70" fmla="*/ 323 w 402"/>
              <a:gd name="T71" fmla="*/ 33 h 469"/>
              <a:gd name="T72" fmla="*/ 311 w 402"/>
              <a:gd name="T73" fmla="*/ 27 h 469"/>
              <a:gd name="T74" fmla="*/ 299 w 402"/>
              <a:gd name="T75" fmla="*/ 19 h 469"/>
              <a:gd name="T76" fmla="*/ 287 w 402"/>
              <a:gd name="T77" fmla="*/ 13 h 469"/>
              <a:gd name="T78" fmla="*/ 273 w 402"/>
              <a:gd name="T79" fmla="*/ 9 h 469"/>
              <a:gd name="T80" fmla="*/ 260 w 402"/>
              <a:gd name="T81" fmla="*/ 6 h 469"/>
              <a:gd name="T82" fmla="*/ 246 w 402"/>
              <a:gd name="T83" fmla="*/ 3 h 469"/>
              <a:gd name="T84" fmla="*/ 231 w 402"/>
              <a:gd name="T85" fmla="*/ 1 h 469"/>
              <a:gd name="T86" fmla="*/ 216 w 402"/>
              <a:gd name="T87" fmla="*/ 0 h 469"/>
              <a:gd name="T88" fmla="*/ 0 w 402"/>
              <a:gd name="T89"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2" h="469">
                <a:moveTo>
                  <a:pt x="0" y="0"/>
                </a:moveTo>
                <a:lnTo>
                  <a:pt x="0" y="220"/>
                </a:lnTo>
                <a:lnTo>
                  <a:pt x="0" y="220"/>
                </a:lnTo>
                <a:lnTo>
                  <a:pt x="0" y="234"/>
                </a:lnTo>
                <a:lnTo>
                  <a:pt x="2" y="247"/>
                </a:lnTo>
                <a:lnTo>
                  <a:pt x="6" y="259"/>
                </a:lnTo>
                <a:lnTo>
                  <a:pt x="9" y="271"/>
                </a:lnTo>
                <a:lnTo>
                  <a:pt x="15" y="283"/>
                </a:lnTo>
                <a:lnTo>
                  <a:pt x="23" y="294"/>
                </a:lnTo>
                <a:lnTo>
                  <a:pt x="30" y="304"/>
                </a:lnTo>
                <a:lnTo>
                  <a:pt x="39" y="315"/>
                </a:lnTo>
                <a:lnTo>
                  <a:pt x="194" y="469"/>
                </a:lnTo>
                <a:lnTo>
                  <a:pt x="347" y="318"/>
                </a:lnTo>
                <a:lnTo>
                  <a:pt x="347" y="318"/>
                </a:lnTo>
                <a:lnTo>
                  <a:pt x="357" y="306"/>
                </a:lnTo>
                <a:lnTo>
                  <a:pt x="366" y="294"/>
                </a:lnTo>
                <a:lnTo>
                  <a:pt x="375" y="282"/>
                </a:lnTo>
                <a:lnTo>
                  <a:pt x="381" y="270"/>
                </a:lnTo>
                <a:lnTo>
                  <a:pt x="387" y="258"/>
                </a:lnTo>
                <a:lnTo>
                  <a:pt x="393" y="244"/>
                </a:lnTo>
                <a:lnTo>
                  <a:pt x="396" y="231"/>
                </a:lnTo>
                <a:lnTo>
                  <a:pt x="399" y="219"/>
                </a:lnTo>
                <a:lnTo>
                  <a:pt x="401" y="205"/>
                </a:lnTo>
                <a:lnTo>
                  <a:pt x="402" y="192"/>
                </a:lnTo>
                <a:lnTo>
                  <a:pt x="402" y="178"/>
                </a:lnTo>
                <a:lnTo>
                  <a:pt x="401" y="166"/>
                </a:lnTo>
                <a:lnTo>
                  <a:pt x="399" y="153"/>
                </a:lnTo>
                <a:lnTo>
                  <a:pt x="396" y="139"/>
                </a:lnTo>
                <a:lnTo>
                  <a:pt x="387" y="115"/>
                </a:lnTo>
                <a:lnTo>
                  <a:pt x="375" y="91"/>
                </a:lnTo>
                <a:lnTo>
                  <a:pt x="369" y="81"/>
                </a:lnTo>
                <a:lnTo>
                  <a:pt x="360" y="70"/>
                </a:lnTo>
                <a:lnTo>
                  <a:pt x="353" y="60"/>
                </a:lnTo>
                <a:lnTo>
                  <a:pt x="344" y="51"/>
                </a:lnTo>
                <a:lnTo>
                  <a:pt x="333" y="42"/>
                </a:lnTo>
                <a:lnTo>
                  <a:pt x="323" y="33"/>
                </a:lnTo>
                <a:lnTo>
                  <a:pt x="311" y="27"/>
                </a:lnTo>
                <a:lnTo>
                  <a:pt x="299" y="19"/>
                </a:lnTo>
                <a:lnTo>
                  <a:pt x="287" y="13"/>
                </a:lnTo>
                <a:lnTo>
                  <a:pt x="273" y="9"/>
                </a:lnTo>
                <a:lnTo>
                  <a:pt x="260" y="6"/>
                </a:lnTo>
                <a:lnTo>
                  <a:pt x="246" y="3"/>
                </a:lnTo>
                <a:lnTo>
                  <a:pt x="231" y="1"/>
                </a:lnTo>
                <a:lnTo>
                  <a:pt x="216" y="0"/>
                </a:lnTo>
                <a:lnTo>
                  <a:pt x="0" y="0"/>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6" name="Freeform 25"/>
          <p:cNvSpPr>
            <a:spLocks/>
          </p:cNvSpPr>
          <p:nvPr/>
        </p:nvSpPr>
        <p:spPr bwMode="auto">
          <a:xfrm>
            <a:off x="6664962" y="3975102"/>
            <a:ext cx="596900" cy="510541"/>
          </a:xfrm>
          <a:custGeom>
            <a:avLst/>
            <a:gdLst>
              <a:gd name="T0" fmla="*/ 469 w 469"/>
              <a:gd name="T1" fmla="*/ 0 h 402"/>
              <a:gd name="T2" fmla="*/ 249 w 469"/>
              <a:gd name="T3" fmla="*/ 0 h 402"/>
              <a:gd name="T4" fmla="*/ 249 w 469"/>
              <a:gd name="T5" fmla="*/ 0 h 402"/>
              <a:gd name="T6" fmla="*/ 235 w 469"/>
              <a:gd name="T7" fmla="*/ 1 h 402"/>
              <a:gd name="T8" fmla="*/ 223 w 469"/>
              <a:gd name="T9" fmla="*/ 3 h 402"/>
              <a:gd name="T10" fmla="*/ 211 w 469"/>
              <a:gd name="T11" fmla="*/ 6 h 402"/>
              <a:gd name="T12" fmla="*/ 198 w 469"/>
              <a:gd name="T13" fmla="*/ 10 h 402"/>
              <a:gd name="T14" fmla="*/ 187 w 469"/>
              <a:gd name="T15" fmla="*/ 16 h 402"/>
              <a:gd name="T16" fmla="*/ 175 w 469"/>
              <a:gd name="T17" fmla="*/ 22 h 402"/>
              <a:gd name="T18" fmla="*/ 165 w 469"/>
              <a:gd name="T19" fmla="*/ 30 h 402"/>
              <a:gd name="T20" fmla="*/ 156 w 469"/>
              <a:gd name="T21" fmla="*/ 39 h 402"/>
              <a:gd name="T22" fmla="*/ 0 w 469"/>
              <a:gd name="T23" fmla="*/ 195 h 402"/>
              <a:gd name="T24" fmla="*/ 153 w 469"/>
              <a:gd name="T25" fmla="*/ 348 h 402"/>
              <a:gd name="T26" fmla="*/ 153 w 469"/>
              <a:gd name="T27" fmla="*/ 348 h 402"/>
              <a:gd name="T28" fmla="*/ 163 w 469"/>
              <a:gd name="T29" fmla="*/ 358 h 402"/>
              <a:gd name="T30" fmla="*/ 175 w 469"/>
              <a:gd name="T31" fmla="*/ 367 h 402"/>
              <a:gd name="T32" fmla="*/ 187 w 469"/>
              <a:gd name="T33" fmla="*/ 375 h 402"/>
              <a:gd name="T34" fmla="*/ 199 w 469"/>
              <a:gd name="T35" fmla="*/ 382 h 402"/>
              <a:gd name="T36" fmla="*/ 213 w 469"/>
              <a:gd name="T37" fmla="*/ 388 h 402"/>
              <a:gd name="T38" fmla="*/ 225 w 469"/>
              <a:gd name="T39" fmla="*/ 393 h 402"/>
              <a:gd name="T40" fmla="*/ 238 w 469"/>
              <a:gd name="T41" fmla="*/ 396 h 402"/>
              <a:gd name="T42" fmla="*/ 252 w 469"/>
              <a:gd name="T43" fmla="*/ 399 h 402"/>
              <a:gd name="T44" fmla="*/ 264 w 469"/>
              <a:gd name="T45" fmla="*/ 402 h 402"/>
              <a:gd name="T46" fmla="*/ 277 w 469"/>
              <a:gd name="T47" fmla="*/ 402 h 402"/>
              <a:gd name="T48" fmla="*/ 291 w 469"/>
              <a:gd name="T49" fmla="*/ 402 h 402"/>
              <a:gd name="T50" fmla="*/ 304 w 469"/>
              <a:gd name="T51" fmla="*/ 400 h 402"/>
              <a:gd name="T52" fmla="*/ 318 w 469"/>
              <a:gd name="T53" fmla="*/ 399 h 402"/>
              <a:gd name="T54" fmla="*/ 330 w 469"/>
              <a:gd name="T55" fmla="*/ 396 h 402"/>
              <a:gd name="T56" fmla="*/ 355 w 469"/>
              <a:gd name="T57" fmla="*/ 387 h 402"/>
              <a:gd name="T58" fmla="*/ 378 w 469"/>
              <a:gd name="T59" fmla="*/ 376 h 402"/>
              <a:gd name="T60" fmla="*/ 390 w 469"/>
              <a:gd name="T61" fmla="*/ 369 h 402"/>
              <a:gd name="T62" fmla="*/ 400 w 469"/>
              <a:gd name="T63" fmla="*/ 361 h 402"/>
              <a:gd name="T64" fmla="*/ 409 w 469"/>
              <a:gd name="T65" fmla="*/ 352 h 402"/>
              <a:gd name="T66" fmla="*/ 420 w 469"/>
              <a:gd name="T67" fmla="*/ 343 h 402"/>
              <a:gd name="T68" fmla="*/ 429 w 469"/>
              <a:gd name="T69" fmla="*/ 333 h 402"/>
              <a:gd name="T70" fmla="*/ 436 w 469"/>
              <a:gd name="T71" fmla="*/ 322 h 402"/>
              <a:gd name="T72" fmla="*/ 444 w 469"/>
              <a:gd name="T73" fmla="*/ 312 h 402"/>
              <a:gd name="T74" fmla="*/ 450 w 469"/>
              <a:gd name="T75" fmla="*/ 300 h 402"/>
              <a:gd name="T76" fmla="*/ 456 w 469"/>
              <a:gd name="T77" fmla="*/ 286 h 402"/>
              <a:gd name="T78" fmla="*/ 460 w 469"/>
              <a:gd name="T79" fmla="*/ 274 h 402"/>
              <a:gd name="T80" fmla="*/ 465 w 469"/>
              <a:gd name="T81" fmla="*/ 261 h 402"/>
              <a:gd name="T82" fmla="*/ 466 w 469"/>
              <a:gd name="T83" fmla="*/ 246 h 402"/>
              <a:gd name="T84" fmla="*/ 469 w 469"/>
              <a:gd name="T85" fmla="*/ 231 h 402"/>
              <a:gd name="T86" fmla="*/ 469 w 469"/>
              <a:gd name="T87" fmla="*/ 216 h 402"/>
              <a:gd name="T88" fmla="*/ 469 w 469"/>
              <a:gd name="T8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402">
                <a:moveTo>
                  <a:pt x="469" y="0"/>
                </a:moveTo>
                <a:lnTo>
                  <a:pt x="249" y="0"/>
                </a:lnTo>
                <a:lnTo>
                  <a:pt x="249" y="0"/>
                </a:lnTo>
                <a:lnTo>
                  <a:pt x="235" y="1"/>
                </a:lnTo>
                <a:lnTo>
                  <a:pt x="223" y="3"/>
                </a:lnTo>
                <a:lnTo>
                  <a:pt x="211" y="6"/>
                </a:lnTo>
                <a:lnTo>
                  <a:pt x="198" y="10"/>
                </a:lnTo>
                <a:lnTo>
                  <a:pt x="187" y="16"/>
                </a:lnTo>
                <a:lnTo>
                  <a:pt x="175" y="22"/>
                </a:lnTo>
                <a:lnTo>
                  <a:pt x="165" y="30"/>
                </a:lnTo>
                <a:lnTo>
                  <a:pt x="156" y="39"/>
                </a:lnTo>
                <a:lnTo>
                  <a:pt x="0" y="195"/>
                </a:lnTo>
                <a:lnTo>
                  <a:pt x="153" y="348"/>
                </a:lnTo>
                <a:lnTo>
                  <a:pt x="153" y="348"/>
                </a:lnTo>
                <a:lnTo>
                  <a:pt x="163" y="358"/>
                </a:lnTo>
                <a:lnTo>
                  <a:pt x="175" y="367"/>
                </a:lnTo>
                <a:lnTo>
                  <a:pt x="187" y="375"/>
                </a:lnTo>
                <a:lnTo>
                  <a:pt x="199" y="382"/>
                </a:lnTo>
                <a:lnTo>
                  <a:pt x="213" y="388"/>
                </a:lnTo>
                <a:lnTo>
                  <a:pt x="225" y="393"/>
                </a:lnTo>
                <a:lnTo>
                  <a:pt x="238" y="396"/>
                </a:lnTo>
                <a:lnTo>
                  <a:pt x="252" y="399"/>
                </a:lnTo>
                <a:lnTo>
                  <a:pt x="264" y="402"/>
                </a:lnTo>
                <a:lnTo>
                  <a:pt x="277" y="402"/>
                </a:lnTo>
                <a:lnTo>
                  <a:pt x="291" y="402"/>
                </a:lnTo>
                <a:lnTo>
                  <a:pt x="304" y="400"/>
                </a:lnTo>
                <a:lnTo>
                  <a:pt x="318" y="399"/>
                </a:lnTo>
                <a:lnTo>
                  <a:pt x="330" y="396"/>
                </a:lnTo>
                <a:lnTo>
                  <a:pt x="355" y="387"/>
                </a:lnTo>
                <a:lnTo>
                  <a:pt x="378" y="376"/>
                </a:lnTo>
                <a:lnTo>
                  <a:pt x="390" y="369"/>
                </a:lnTo>
                <a:lnTo>
                  <a:pt x="400" y="361"/>
                </a:lnTo>
                <a:lnTo>
                  <a:pt x="409" y="352"/>
                </a:lnTo>
                <a:lnTo>
                  <a:pt x="420" y="343"/>
                </a:lnTo>
                <a:lnTo>
                  <a:pt x="429" y="333"/>
                </a:lnTo>
                <a:lnTo>
                  <a:pt x="436" y="322"/>
                </a:lnTo>
                <a:lnTo>
                  <a:pt x="444" y="312"/>
                </a:lnTo>
                <a:lnTo>
                  <a:pt x="450" y="300"/>
                </a:lnTo>
                <a:lnTo>
                  <a:pt x="456" y="286"/>
                </a:lnTo>
                <a:lnTo>
                  <a:pt x="460" y="274"/>
                </a:lnTo>
                <a:lnTo>
                  <a:pt x="465" y="261"/>
                </a:lnTo>
                <a:lnTo>
                  <a:pt x="466" y="246"/>
                </a:lnTo>
                <a:lnTo>
                  <a:pt x="469" y="231"/>
                </a:lnTo>
                <a:lnTo>
                  <a:pt x="469" y="216"/>
                </a:lnTo>
                <a:lnTo>
                  <a:pt x="469" y="0"/>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7" name="Freeform 26"/>
          <p:cNvSpPr>
            <a:spLocks/>
          </p:cNvSpPr>
          <p:nvPr/>
        </p:nvSpPr>
        <p:spPr bwMode="auto">
          <a:xfrm>
            <a:off x="6664962" y="5410201"/>
            <a:ext cx="596900" cy="510541"/>
          </a:xfrm>
          <a:custGeom>
            <a:avLst/>
            <a:gdLst>
              <a:gd name="T0" fmla="*/ 0 w 469"/>
              <a:gd name="T1" fmla="*/ 207 h 402"/>
              <a:gd name="T2" fmla="*/ 156 w 469"/>
              <a:gd name="T3" fmla="*/ 363 h 402"/>
              <a:gd name="T4" fmla="*/ 156 w 469"/>
              <a:gd name="T5" fmla="*/ 363 h 402"/>
              <a:gd name="T6" fmla="*/ 165 w 469"/>
              <a:gd name="T7" fmla="*/ 372 h 402"/>
              <a:gd name="T8" fmla="*/ 175 w 469"/>
              <a:gd name="T9" fmla="*/ 380 h 402"/>
              <a:gd name="T10" fmla="*/ 187 w 469"/>
              <a:gd name="T11" fmla="*/ 386 h 402"/>
              <a:gd name="T12" fmla="*/ 198 w 469"/>
              <a:gd name="T13" fmla="*/ 392 h 402"/>
              <a:gd name="T14" fmla="*/ 211 w 469"/>
              <a:gd name="T15" fmla="*/ 396 h 402"/>
              <a:gd name="T16" fmla="*/ 223 w 469"/>
              <a:gd name="T17" fmla="*/ 399 h 402"/>
              <a:gd name="T18" fmla="*/ 235 w 469"/>
              <a:gd name="T19" fmla="*/ 401 h 402"/>
              <a:gd name="T20" fmla="*/ 249 w 469"/>
              <a:gd name="T21" fmla="*/ 402 h 402"/>
              <a:gd name="T22" fmla="*/ 469 w 469"/>
              <a:gd name="T23" fmla="*/ 402 h 402"/>
              <a:gd name="T24" fmla="*/ 469 w 469"/>
              <a:gd name="T25" fmla="*/ 186 h 402"/>
              <a:gd name="T26" fmla="*/ 469 w 469"/>
              <a:gd name="T27" fmla="*/ 186 h 402"/>
              <a:gd name="T28" fmla="*/ 469 w 469"/>
              <a:gd name="T29" fmla="*/ 170 h 402"/>
              <a:gd name="T30" fmla="*/ 466 w 469"/>
              <a:gd name="T31" fmla="*/ 156 h 402"/>
              <a:gd name="T32" fmla="*/ 465 w 469"/>
              <a:gd name="T33" fmla="*/ 141 h 402"/>
              <a:gd name="T34" fmla="*/ 460 w 469"/>
              <a:gd name="T35" fmla="*/ 128 h 402"/>
              <a:gd name="T36" fmla="*/ 456 w 469"/>
              <a:gd name="T37" fmla="*/ 114 h 402"/>
              <a:gd name="T38" fmla="*/ 450 w 469"/>
              <a:gd name="T39" fmla="*/ 102 h 402"/>
              <a:gd name="T40" fmla="*/ 444 w 469"/>
              <a:gd name="T41" fmla="*/ 90 h 402"/>
              <a:gd name="T42" fmla="*/ 436 w 469"/>
              <a:gd name="T43" fmla="*/ 80 h 402"/>
              <a:gd name="T44" fmla="*/ 429 w 469"/>
              <a:gd name="T45" fmla="*/ 68 h 402"/>
              <a:gd name="T46" fmla="*/ 420 w 469"/>
              <a:gd name="T47" fmla="*/ 59 h 402"/>
              <a:gd name="T48" fmla="*/ 409 w 469"/>
              <a:gd name="T49" fmla="*/ 50 h 402"/>
              <a:gd name="T50" fmla="*/ 400 w 469"/>
              <a:gd name="T51" fmla="*/ 41 h 402"/>
              <a:gd name="T52" fmla="*/ 390 w 469"/>
              <a:gd name="T53" fmla="*/ 33 h 402"/>
              <a:gd name="T54" fmla="*/ 378 w 469"/>
              <a:gd name="T55" fmla="*/ 26 h 402"/>
              <a:gd name="T56" fmla="*/ 355 w 469"/>
              <a:gd name="T57" fmla="*/ 14 h 402"/>
              <a:gd name="T58" fmla="*/ 330 w 469"/>
              <a:gd name="T59" fmla="*/ 6 h 402"/>
              <a:gd name="T60" fmla="*/ 318 w 469"/>
              <a:gd name="T61" fmla="*/ 3 h 402"/>
              <a:gd name="T62" fmla="*/ 304 w 469"/>
              <a:gd name="T63" fmla="*/ 2 h 402"/>
              <a:gd name="T64" fmla="*/ 291 w 469"/>
              <a:gd name="T65" fmla="*/ 0 h 402"/>
              <a:gd name="T66" fmla="*/ 277 w 469"/>
              <a:gd name="T67" fmla="*/ 0 h 402"/>
              <a:gd name="T68" fmla="*/ 264 w 469"/>
              <a:gd name="T69" fmla="*/ 0 h 402"/>
              <a:gd name="T70" fmla="*/ 252 w 469"/>
              <a:gd name="T71" fmla="*/ 2 h 402"/>
              <a:gd name="T72" fmla="*/ 238 w 469"/>
              <a:gd name="T73" fmla="*/ 5 h 402"/>
              <a:gd name="T74" fmla="*/ 225 w 469"/>
              <a:gd name="T75" fmla="*/ 9 h 402"/>
              <a:gd name="T76" fmla="*/ 213 w 469"/>
              <a:gd name="T77" fmla="*/ 14 h 402"/>
              <a:gd name="T78" fmla="*/ 199 w 469"/>
              <a:gd name="T79" fmla="*/ 20 h 402"/>
              <a:gd name="T80" fmla="*/ 187 w 469"/>
              <a:gd name="T81" fmla="*/ 27 h 402"/>
              <a:gd name="T82" fmla="*/ 175 w 469"/>
              <a:gd name="T83" fmla="*/ 35 h 402"/>
              <a:gd name="T84" fmla="*/ 163 w 469"/>
              <a:gd name="T85" fmla="*/ 44 h 402"/>
              <a:gd name="T86" fmla="*/ 153 w 469"/>
              <a:gd name="T87" fmla="*/ 54 h 402"/>
              <a:gd name="T88" fmla="*/ 0 w 469"/>
              <a:gd name="T89" fmla="*/ 207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402">
                <a:moveTo>
                  <a:pt x="0" y="207"/>
                </a:moveTo>
                <a:lnTo>
                  <a:pt x="156" y="363"/>
                </a:lnTo>
                <a:lnTo>
                  <a:pt x="156" y="363"/>
                </a:lnTo>
                <a:lnTo>
                  <a:pt x="165" y="372"/>
                </a:lnTo>
                <a:lnTo>
                  <a:pt x="175" y="380"/>
                </a:lnTo>
                <a:lnTo>
                  <a:pt x="187" y="386"/>
                </a:lnTo>
                <a:lnTo>
                  <a:pt x="198" y="392"/>
                </a:lnTo>
                <a:lnTo>
                  <a:pt x="211" y="396"/>
                </a:lnTo>
                <a:lnTo>
                  <a:pt x="223" y="399"/>
                </a:lnTo>
                <a:lnTo>
                  <a:pt x="235" y="401"/>
                </a:lnTo>
                <a:lnTo>
                  <a:pt x="249" y="402"/>
                </a:lnTo>
                <a:lnTo>
                  <a:pt x="469" y="402"/>
                </a:lnTo>
                <a:lnTo>
                  <a:pt x="469" y="186"/>
                </a:lnTo>
                <a:lnTo>
                  <a:pt x="469" y="186"/>
                </a:lnTo>
                <a:lnTo>
                  <a:pt x="469" y="170"/>
                </a:lnTo>
                <a:lnTo>
                  <a:pt x="466" y="156"/>
                </a:lnTo>
                <a:lnTo>
                  <a:pt x="465" y="141"/>
                </a:lnTo>
                <a:lnTo>
                  <a:pt x="460" y="128"/>
                </a:lnTo>
                <a:lnTo>
                  <a:pt x="456" y="114"/>
                </a:lnTo>
                <a:lnTo>
                  <a:pt x="450" y="102"/>
                </a:lnTo>
                <a:lnTo>
                  <a:pt x="444" y="90"/>
                </a:lnTo>
                <a:lnTo>
                  <a:pt x="436" y="80"/>
                </a:lnTo>
                <a:lnTo>
                  <a:pt x="429" y="68"/>
                </a:lnTo>
                <a:lnTo>
                  <a:pt x="420" y="59"/>
                </a:lnTo>
                <a:lnTo>
                  <a:pt x="409" y="50"/>
                </a:lnTo>
                <a:lnTo>
                  <a:pt x="400" y="41"/>
                </a:lnTo>
                <a:lnTo>
                  <a:pt x="390" y="33"/>
                </a:lnTo>
                <a:lnTo>
                  <a:pt x="378" y="26"/>
                </a:lnTo>
                <a:lnTo>
                  <a:pt x="355" y="14"/>
                </a:lnTo>
                <a:lnTo>
                  <a:pt x="330" y="6"/>
                </a:lnTo>
                <a:lnTo>
                  <a:pt x="318" y="3"/>
                </a:lnTo>
                <a:lnTo>
                  <a:pt x="304" y="2"/>
                </a:lnTo>
                <a:lnTo>
                  <a:pt x="291" y="0"/>
                </a:lnTo>
                <a:lnTo>
                  <a:pt x="277" y="0"/>
                </a:lnTo>
                <a:lnTo>
                  <a:pt x="264" y="0"/>
                </a:lnTo>
                <a:lnTo>
                  <a:pt x="252" y="2"/>
                </a:lnTo>
                <a:lnTo>
                  <a:pt x="238" y="5"/>
                </a:lnTo>
                <a:lnTo>
                  <a:pt x="225" y="9"/>
                </a:lnTo>
                <a:lnTo>
                  <a:pt x="213" y="14"/>
                </a:lnTo>
                <a:lnTo>
                  <a:pt x="199" y="20"/>
                </a:lnTo>
                <a:lnTo>
                  <a:pt x="187" y="27"/>
                </a:lnTo>
                <a:lnTo>
                  <a:pt x="175" y="35"/>
                </a:lnTo>
                <a:lnTo>
                  <a:pt x="163" y="44"/>
                </a:lnTo>
                <a:lnTo>
                  <a:pt x="153" y="54"/>
                </a:lnTo>
                <a:lnTo>
                  <a:pt x="0" y="207"/>
                </a:lnTo>
                <a:close/>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8" name="Freeform 27"/>
          <p:cNvSpPr>
            <a:spLocks/>
          </p:cNvSpPr>
          <p:nvPr/>
        </p:nvSpPr>
        <p:spPr bwMode="auto">
          <a:xfrm>
            <a:off x="7777480" y="5001262"/>
            <a:ext cx="510541" cy="596900"/>
          </a:xfrm>
          <a:custGeom>
            <a:avLst/>
            <a:gdLst>
              <a:gd name="T0" fmla="*/ 209 w 402"/>
              <a:gd name="T1" fmla="*/ 469 h 469"/>
              <a:gd name="T2" fmla="*/ 363 w 402"/>
              <a:gd name="T3" fmla="*/ 315 h 469"/>
              <a:gd name="T4" fmla="*/ 363 w 402"/>
              <a:gd name="T5" fmla="*/ 315 h 469"/>
              <a:gd name="T6" fmla="*/ 372 w 402"/>
              <a:gd name="T7" fmla="*/ 304 h 469"/>
              <a:gd name="T8" fmla="*/ 380 w 402"/>
              <a:gd name="T9" fmla="*/ 294 h 469"/>
              <a:gd name="T10" fmla="*/ 387 w 402"/>
              <a:gd name="T11" fmla="*/ 283 h 469"/>
              <a:gd name="T12" fmla="*/ 393 w 402"/>
              <a:gd name="T13" fmla="*/ 271 h 469"/>
              <a:gd name="T14" fmla="*/ 396 w 402"/>
              <a:gd name="T15" fmla="*/ 259 h 469"/>
              <a:gd name="T16" fmla="*/ 401 w 402"/>
              <a:gd name="T17" fmla="*/ 247 h 469"/>
              <a:gd name="T18" fmla="*/ 402 w 402"/>
              <a:gd name="T19" fmla="*/ 234 h 469"/>
              <a:gd name="T20" fmla="*/ 402 w 402"/>
              <a:gd name="T21" fmla="*/ 220 h 469"/>
              <a:gd name="T22" fmla="*/ 402 w 402"/>
              <a:gd name="T23" fmla="*/ 0 h 469"/>
              <a:gd name="T24" fmla="*/ 186 w 402"/>
              <a:gd name="T25" fmla="*/ 0 h 469"/>
              <a:gd name="T26" fmla="*/ 186 w 402"/>
              <a:gd name="T27" fmla="*/ 0 h 469"/>
              <a:gd name="T28" fmla="*/ 171 w 402"/>
              <a:gd name="T29" fmla="*/ 1 h 469"/>
              <a:gd name="T30" fmla="*/ 156 w 402"/>
              <a:gd name="T31" fmla="*/ 3 h 469"/>
              <a:gd name="T32" fmla="*/ 143 w 402"/>
              <a:gd name="T33" fmla="*/ 6 h 469"/>
              <a:gd name="T34" fmla="*/ 129 w 402"/>
              <a:gd name="T35" fmla="*/ 9 h 469"/>
              <a:gd name="T36" fmla="*/ 116 w 402"/>
              <a:gd name="T37" fmla="*/ 13 h 469"/>
              <a:gd name="T38" fmla="*/ 104 w 402"/>
              <a:gd name="T39" fmla="*/ 19 h 469"/>
              <a:gd name="T40" fmla="*/ 92 w 402"/>
              <a:gd name="T41" fmla="*/ 27 h 469"/>
              <a:gd name="T42" fmla="*/ 80 w 402"/>
              <a:gd name="T43" fmla="*/ 33 h 469"/>
              <a:gd name="T44" fmla="*/ 69 w 402"/>
              <a:gd name="T45" fmla="*/ 42 h 469"/>
              <a:gd name="T46" fmla="*/ 59 w 402"/>
              <a:gd name="T47" fmla="*/ 51 h 469"/>
              <a:gd name="T48" fmla="*/ 50 w 402"/>
              <a:gd name="T49" fmla="*/ 60 h 469"/>
              <a:gd name="T50" fmla="*/ 42 w 402"/>
              <a:gd name="T51" fmla="*/ 70 h 469"/>
              <a:gd name="T52" fmla="*/ 33 w 402"/>
              <a:gd name="T53" fmla="*/ 81 h 469"/>
              <a:gd name="T54" fmla="*/ 27 w 402"/>
              <a:gd name="T55" fmla="*/ 91 h 469"/>
              <a:gd name="T56" fmla="*/ 15 w 402"/>
              <a:gd name="T57" fmla="*/ 115 h 469"/>
              <a:gd name="T58" fmla="*/ 6 w 402"/>
              <a:gd name="T59" fmla="*/ 139 h 469"/>
              <a:gd name="T60" fmla="*/ 3 w 402"/>
              <a:gd name="T61" fmla="*/ 153 h 469"/>
              <a:gd name="T62" fmla="*/ 2 w 402"/>
              <a:gd name="T63" fmla="*/ 166 h 469"/>
              <a:gd name="T64" fmla="*/ 0 w 402"/>
              <a:gd name="T65" fmla="*/ 178 h 469"/>
              <a:gd name="T66" fmla="*/ 0 w 402"/>
              <a:gd name="T67" fmla="*/ 192 h 469"/>
              <a:gd name="T68" fmla="*/ 2 w 402"/>
              <a:gd name="T69" fmla="*/ 205 h 469"/>
              <a:gd name="T70" fmla="*/ 3 w 402"/>
              <a:gd name="T71" fmla="*/ 219 h 469"/>
              <a:gd name="T72" fmla="*/ 6 w 402"/>
              <a:gd name="T73" fmla="*/ 231 h 469"/>
              <a:gd name="T74" fmla="*/ 9 w 402"/>
              <a:gd name="T75" fmla="*/ 244 h 469"/>
              <a:gd name="T76" fmla="*/ 15 w 402"/>
              <a:gd name="T77" fmla="*/ 258 h 469"/>
              <a:gd name="T78" fmla="*/ 21 w 402"/>
              <a:gd name="T79" fmla="*/ 270 h 469"/>
              <a:gd name="T80" fmla="*/ 27 w 402"/>
              <a:gd name="T81" fmla="*/ 282 h 469"/>
              <a:gd name="T82" fmla="*/ 36 w 402"/>
              <a:gd name="T83" fmla="*/ 294 h 469"/>
              <a:gd name="T84" fmla="*/ 45 w 402"/>
              <a:gd name="T85" fmla="*/ 306 h 469"/>
              <a:gd name="T86" fmla="*/ 56 w 402"/>
              <a:gd name="T87" fmla="*/ 318 h 469"/>
              <a:gd name="T88" fmla="*/ 209 w 402"/>
              <a:gd name="T89"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2" h="469">
                <a:moveTo>
                  <a:pt x="209" y="469"/>
                </a:moveTo>
                <a:lnTo>
                  <a:pt x="363" y="315"/>
                </a:lnTo>
                <a:lnTo>
                  <a:pt x="363" y="315"/>
                </a:lnTo>
                <a:lnTo>
                  <a:pt x="372" y="304"/>
                </a:lnTo>
                <a:lnTo>
                  <a:pt x="380" y="294"/>
                </a:lnTo>
                <a:lnTo>
                  <a:pt x="387" y="283"/>
                </a:lnTo>
                <a:lnTo>
                  <a:pt x="393" y="271"/>
                </a:lnTo>
                <a:lnTo>
                  <a:pt x="396" y="259"/>
                </a:lnTo>
                <a:lnTo>
                  <a:pt x="401" y="247"/>
                </a:lnTo>
                <a:lnTo>
                  <a:pt x="402" y="234"/>
                </a:lnTo>
                <a:lnTo>
                  <a:pt x="402" y="220"/>
                </a:lnTo>
                <a:lnTo>
                  <a:pt x="402" y="0"/>
                </a:lnTo>
                <a:lnTo>
                  <a:pt x="186" y="0"/>
                </a:lnTo>
                <a:lnTo>
                  <a:pt x="186" y="0"/>
                </a:lnTo>
                <a:lnTo>
                  <a:pt x="171" y="1"/>
                </a:lnTo>
                <a:lnTo>
                  <a:pt x="156" y="3"/>
                </a:lnTo>
                <a:lnTo>
                  <a:pt x="143" y="6"/>
                </a:lnTo>
                <a:lnTo>
                  <a:pt x="129" y="9"/>
                </a:lnTo>
                <a:lnTo>
                  <a:pt x="116" y="13"/>
                </a:lnTo>
                <a:lnTo>
                  <a:pt x="104" y="19"/>
                </a:lnTo>
                <a:lnTo>
                  <a:pt x="92" y="27"/>
                </a:lnTo>
                <a:lnTo>
                  <a:pt x="80" y="33"/>
                </a:lnTo>
                <a:lnTo>
                  <a:pt x="69" y="42"/>
                </a:lnTo>
                <a:lnTo>
                  <a:pt x="59" y="51"/>
                </a:lnTo>
                <a:lnTo>
                  <a:pt x="50" y="60"/>
                </a:lnTo>
                <a:lnTo>
                  <a:pt x="42" y="70"/>
                </a:lnTo>
                <a:lnTo>
                  <a:pt x="33" y="81"/>
                </a:lnTo>
                <a:lnTo>
                  <a:pt x="27" y="91"/>
                </a:lnTo>
                <a:lnTo>
                  <a:pt x="15" y="115"/>
                </a:lnTo>
                <a:lnTo>
                  <a:pt x="6" y="139"/>
                </a:lnTo>
                <a:lnTo>
                  <a:pt x="3" y="153"/>
                </a:lnTo>
                <a:lnTo>
                  <a:pt x="2" y="166"/>
                </a:lnTo>
                <a:lnTo>
                  <a:pt x="0" y="178"/>
                </a:lnTo>
                <a:lnTo>
                  <a:pt x="0" y="192"/>
                </a:lnTo>
                <a:lnTo>
                  <a:pt x="2" y="205"/>
                </a:lnTo>
                <a:lnTo>
                  <a:pt x="3" y="219"/>
                </a:lnTo>
                <a:lnTo>
                  <a:pt x="6" y="231"/>
                </a:lnTo>
                <a:lnTo>
                  <a:pt x="9" y="244"/>
                </a:lnTo>
                <a:lnTo>
                  <a:pt x="15" y="258"/>
                </a:lnTo>
                <a:lnTo>
                  <a:pt x="21" y="270"/>
                </a:lnTo>
                <a:lnTo>
                  <a:pt x="27" y="282"/>
                </a:lnTo>
                <a:lnTo>
                  <a:pt x="36" y="294"/>
                </a:lnTo>
                <a:lnTo>
                  <a:pt x="45" y="306"/>
                </a:lnTo>
                <a:lnTo>
                  <a:pt x="56" y="318"/>
                </a:lnTo>
                <a:lnTo>
                  <a:pt x="209" y="469"/>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29" name="Freeform 28"/>
          <p:cNvSpPr>
            <a:spLocks/>
          </p:cNvSpPr>
          <p:nvPr/>
        </p:nvSpPr>
        <p:spPr bwMode="auto">
          <a:xfrm>
            <a:off x="7368543" y="5410201"/>
            <a:ext cx="596900" cy="510541"/>
          </a:xfrm>
          <a:custGeom>
            <a:avLst/>
            <a:gdLst>
              <a:gd name="T0" fmla="*/ 0 w 470"/>
              <a:gd name="T1" fmla="*/ 402 h 402"/>
              <a:gd name="T2" fmla="*/ 221 w 470"/>
              <a:gd name="T3" fmla="*/ 402 h 402"/>
              <a:gd name="T4" fmla="*/ 221 w 470"/>
              <a:gd name="T5" fmla="*/ 402 h 402"/>
              <a:gd name="T6" fmla="*/ 234 w 470"/>
              <a:gd name="T7" fmla="*/ 401 h 402"/>
              <a:gd name="T8" fmla="*/ 246 w 470"/>
              <a:gd name="T9" fmla="*/ 399 h 402"/>
              <a:gd name="T10" fmla="*/ 258 w 470"/>
              <a:gd name="T11" fmla="*/ 396 h 402"/>
              <a:gd name="T12" fmla="*/ 272 w 470"/>
              <a:gd name="T13" fmla="*/ 392 h 402"/>
              <a:gd name="T14" fmla="*/ 282 w 470"/>
              <a:gd name="T15" fmla="*/ 386 h 402"/>
              <a:gd name="T16" fmla="*/ 294 w 470"/>
              <a:gd name="T17" fmla="*/ 380 h 402"/>
              <a:gd name="T18" fmla="*/ 305 w 470"/>
              <a:gd name="T19" fmla="*/ 372 h 402"/>
              <a:gd name="T20" fmla="*/ 314 w 470"/>
              <a:gd name="T21" fmla="*/ 363 h 402"/>
              <a:gd name="T22" fmla="*/ 470 w 470"/>
              <a:gd name="T23" fmla="*/ 207 h 402"/>
              <a:gd name="T24" fmla="*/ 317 w 470"/>
              <a:gd name="T25" fmla="*/ 54 h 402"/>
              <a:gd name="T26" fmla="*/ 317 w 470"/>
              <a:gd name="T27" fmla="*/ 54 h 402"/>
              <a:gd name="T28" fmla="*/ 306 w 470"/>
              <a:gd name="T29" fmla="*/ 44 h 402"/>
              <a:gd name="T30" fmla="*/ 294 w 470"/>
              <a:gd name="T31" fmla="*/ 35 h 402"/>
              <a:gd name="T32" fmla="*/ 282 w 470"/>
              <a:gd name="T33" fmla="*/ 27 h 402"/>
              <a:gd name="T34" fmla="*/ 270 w 470"/>
              <a:gd name="T35" fmla="*/ 20 h 402"/>
              <a:gd name="T36" fmla="*/ 257 w 470"/>
              <a:gd name="T37" fmla="*/ 14 h 402"/>
              <a:gd name="T38" fmla="*/ 245 w 470"/>
              <a:gd name="T39" fmla="*/ 9 h 402"/>
              <a:gd name="T40" fmla="*/ 231 w 470"/>
              <a:gd name="T41" fmla="*/ 5 h 402"/>
              <a:gd name="T42" fmla="*/ 218 w 470"/>
              <a:gd name="T43" fmla="*/ 2 h 402"/>
              <a:gd name="T44" fmla="*/ 206 w 470"/>
              <a:gd name="T45" fmla="*/ 0 h 402"/>
              <a:gd name="T46" fmla="*/ 192 w 470"/>
              <a:gd name="T47" fmla="*/ 0 h 402"/>
              <a:gd name="T48" fmla="*/ 179 w 470"/>
              <a:gd name="T49" fmla="*/ 0 h 402"/>
              <a:gd name="T50" fmla="*/ 165 w 470"/>
              <a:gd name="T51" fmla="*/ 2 h 402"/>
              <a:gd name="T52" fmla="*/ 152 w 470"/>
              <a:gd name="T53" fmla="*/ 3 h 402"/>
              <a:gd name="T54" fmla="*/ 140 w 470"/>
              <a:gd name="T55" fmla="*/ 6 h 402"/>
              <a:gd name="T56" fmla="*/ 114 w 470"/>
              <a:gd name="T57" fmla="*/ 14 h 402"/>
              <a:gd name="T58" fmla="*/ 92 w 470"/>
              <a:gd name="T59" fmla="*/ 26 h 402"/>
              <a:gd name="T60" fmla="*/ 80 w 470"/>
              <a:gd name="T61" fmla="*/ 33 h 402"/>
              <a:gd name="T62" fmla="*/ 69 w 470"/>
              <a:gd name="T63" fmla="*/ 41 h 402"/>
              <a:gd name="T64" fmla="*/ 60 w 470"/>
              <a:gd name="T65" fmla="*/ 50 h 402"/>
              <a:gd name="T66" fmla="*/ 50 w 470"/>
              <a:gd name="T67" fmla="*/ 59 h 402"/>
              <a:gd name="T68" fmla="*/ 41 w 470"/>
              <a:gd name="T69" fmla="*/ 68 h 402"/>
              <a:gd name="T70" fmla="*/ 33 w 470"/>
              <a:gd name="T71" fmla="*/ 80 h 402"/>
              <a:gd name="T72" fmla="*/ 26 w 470"/>
              <a:gd name="T73" fmla="*/ 90 h 402"/>
              <a:gd name="T74" fmla="*/ 20 w 470"/>
              <a:gd name="T75" fmla="*/ 102 h 402"/>
              <a:gd name="T76" fmla="*/ 14 w 470"/>
              <a:gd name="T77" fmla="*/ 114 h 402"/>
              <a:gd name="T78" fmla="*/ 9 w 470"/>
              <a:gd name="T79" fmla="*/ 128 h 402"/>
              <a:gd name="T80" fmla="*/ 5 w 470"/>
              <a:gd name="T81" fmla="*/ 141 h 402"/>
              <a:gd name="T82" fmla="*/ 3 w 470"/>
              <a:gd name="T83" fmla="*/ 156 h 402"/>
              <a:gd name="T84" fmla="*/ 0 w 470"/>
              <a:gd name="T85" fmla="*/ 170 h 402"/>
              <a:gd name="T86" fmla="*/ 0 w 470"/>
              <a:gd name="T87" fmla="*/ 186 h 402"/>
              <a:gd name="T88" fmla="*/ 0 w 470"/>
              <a:gd name="T8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0" h="402">
                <a:moveTo>
                  <a:pt x="0" y="402"/>
                </a:moveTo>
                <a:lnTo>
                  <a:pt x="221" y="402"/>
                </a:lnTo>
                <a:lnTo>
                  <a:pt x="221" y="402"/>
                </a:lnTo>
                <a:lnTo>
                  <a:pt x="234" y="401"/>
                </a:lnTo>
                <a:lnTo>
                  <a:pt x="246" y="399"/>
                </a:lnTo>
                <a:lnTo>
                  <a:pt x="258" y="396"/>
                </a:lnTo>
                <a:lnTo>
                  <a:pt x="272" y="392"/>
                </a:lnTo>
                <a:lnTo>
                  <a:pt x="282" y="386"/>
                </a:lnTo>
                <a:lnTo>
                  <a:pt x="294" y="380"/>
                </a:lnTo>
                <a:lnTo>
                  <a:pt x="305" y="372"/>
                </a:lnTo>
                <a:lnTo>
                  <a:pt x="314" y="363"/>
                </a:lnTo>
                <a:lnTo>
                  <a:pt x="470" y="207"/>
                </a:lnTo>
                <a:lnTo>
                  <a:pt x="317" y="54"/>
                </a:lnTo>
                <a:lnTo>
                  <a:pt x="317" y="54"/>
                </a:lnTo>
                <a:lnTo>
                  <a:pt x="306" y="44"/>
                </a:lnTo>
                <a:lnTo>
                  <a:pt x="294" y="35"/>
                </a:lnTo>
                <a:lnTo>
                  <a:pt x="282" y="27"/>
                </a:lnTo>
                <a:lnTo>
                  <a:pt x="270" y="20"/>
                </a:lnTo>
                <a:lnTo>
                  <a:pt x="257" y="14"/>
                </a:lnTo>
                <a:lnTo>
                  <a:pt x="245" y="9"/>
                </a:lnTo>
                <a:lnTo>
                  <a:pt x="231" y="5"/>
                </a:lnTo>
                <a:lnTo>
                  <a:pt x="218" y="2"/>
                </a:lnTo>
                <a:lnTo>
                  <a:pt x="206" y="0"/>
                </a:lnTo>
                <a:lnTo>
                  <a:pt x="192" y="0"/>
                </a:lnTo>
                <a:lnTo>
                  <a:pt x="179" y="0"/>
                </a:lnTo>
                <a:lnTo>
                  <a:pt x="165" y="2"/>
                </a:lnTo>
                <a:lnTo>
                  <a:pt x="152" y="3"/>
                </a:lnTo>
                <a:lnTo>
                  <a:pt x="140" y="6"/>
                </a:lnTo>
                <a:lnTo>
                  <a:pt x="114" y="14"/>
                </a:lnTo>
                <a:lnTo>
                  <a:pt x="92" y="26"/>
                </a:lnTo>
                <a:lnTo>
                  <a:pt x="80" y="33"/>
                </a:lnTo>
                <a:lnTo>
                  <a:pt x="69" y="41"/>
                </a:lnTo>
                <a:lnTo>
                  <a:pt x="60" y="50"/>
                </a:lnTo>
                <a:lnTo>
                  <a:pt x="50" y="59"/>
                </a:lnTo>
                <a:lnTo>
                  <a:pt x="41" y="68"/>
                </a:lnTo>
                <a:lnTo>
                  <a:pt x="33" y="80"/>
                </a:lnTo>
                <a:lnTo>
                  <a:pt x="26" y="90"/>
                </a:lnTo>
                <a:lnTo>
                  <a:pt x="20" y="102"/>
                </a:lnTo>
                <a:lnTo>
                  <a:pt x="14" y="114"/>
                </a:lnTo>
                <a:lnTo>
                  <a:pt x="9" y="128"/>
                </a:lnTo>
                <a:lnTo>
                  <a:pt x="5" y="141"/>
                </a:lnTo>
                <a:lnTo>
                  <a:pt x="3" y="156"/>
                </a:lnTo>
                <a:lnTo>
                  <a:pt x="0" y="170"/>
                </a:lnTo>
                <a:lnTo>
                  <a:pt x="0" y="186"/>
                </a:lnTo>
                <a:lnTo>
                  <a:pt x="0" y="402"/>
                </a:lnTo>
                <a:close/>
              </a:path>
            </a:pathLst>
          </a:custGeom>
          <a:solidFill>
            <a:schemeClr val="accent5"/>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30" name="Freeform 29"/>
          <p:cNvSpPr>
            <a:spLocks/>
          </p:cNvSpPr>
          <p:nvPr/>
        </p:nvSpPr>
        <p:spPr bwMode="auto">
          <a:xfrm>
            <a:off x="7777480" y="4297682"/>
            <a:ext cx="510541" cy="596900"/>
          </a:xfrm>
          <a:custGeom>
            <a:avLst/>
            <a:gdLst>
              <a:gd name="T0" fmla="*/ 402 w 402"/>
              <a:gd name="T1" fmla="*/ 470 h 470"/>
              <a:gd name="T2" fmla="*/ 402 w 402"/>
              <a:gd name="T3" fmla="*/ 249 h 470"/>
              <a:gd name="T4" fmla="*/ 402 w 402"/>
              <a:gd name="T5" fmla="*/ 249 h 470"/>
              <a:gd name="T6" fmla="*/ 402 w 402"/>
              <a:gd name="T7" fmla="*/ 237 h 470"/>
              <a:gd name="T8" fmla="*/ 401 w 402"/>
              <a:gd name="T9" fmla="*/ 224 h 470"/>
              <a:gd name="T10" fmla="*/ 396 w 402"/>
              <a:gd name="T11" fmla="*/ 212 h 470"/>
              <a:gd name="T12" fmla="*/ 393 w 402"/>
              <a:gd name="T13" fmla="*/ 200 h 470"/>
              <a:gd name="T14" fmla="*/ 387 w 402"/>
              <a:gd name="T15" fmla="*/ 188 h 470"/>
              <a:gd name="T16" fmla="*/ 380 w 402"/>
              <a:gd name="T17" fmla="*/ 177 h 470"/>
              <a:gd name="T18" fmla="*/ 372 w 402"/>
              <a:gd name="T19" fmla="*/ 167 h 470"/>
              <a:gd name="T20" fmla="*/ 363 w 402"/>
              <a:gd name="T21" fmla="*/ 156 h 470"/>
              <a:gd name="T22" fmla="*/ 209 w 402"/>
              <a:gd name="T23" fmla="*/ 0 h 470"/>
              <a:gd name="T24" fmla="*/ 56 w 402"/>
              <a:gd name="T25" fmla="*/ 153 h 470"/>
              <a:gd name="T26" fmla="*/ 56 w 402"/>
              <a:gd name="T27" fmla="*/ 153 h 470"/>
              <a:gd name="T28" fmla="*/ 45 w 402"/>
              <a:gd name="T29" fmla="*/ 165 h 470"/>
              <a:gd name="T30" fmla="*/ 36 w 402"/>
              <a:gd name="T31" fmla="*/ 176 h 470"/>
              <a:gd name="T32" fmla="*/ 27 w 402"/>
              <a:gd name="T33" fmla="*/ 188 h 470"/>
              <a:gd name="T34" fmla="*/ 21 w 402"/>
              <a:gd name="T35" fmla="*/ 201 h 470"/>
              <a:gd name="T36" fmla="*/ 15 w 402"/>
              <a:gd name="T37" fmla="*/ 213 h 470"/>
              <a:gd name="T38" fmla="*/ 9 w 402"/>
              <a:gd name="T39" fmla="*/ 227 h 470"/>
              <a:gd name="T40" fmla="*/ 6 w 402"/>
              <a:gd name="T41" fmla="*/ 239 h 470"/>
              <a:gd name="T42" fmla="*/ 3 w 402"/>
              <a:gd name="T43" fmla="*/ 252 h 470"/>
              <a:gd name="T44" fmla="*/ 2 w 402"/>
              <a:gd name="T45" fmla="*/ 266 h 470"/>
              <a:gd name="T46" fmla="*/ 0 w 402"/>
              <a:gd name="T47" fmla="*/ 279 h 470"/>
              <a:gd name="T48" fmla="*/ 0 w 402"/>
              <a:gd name="T49" fmla="*/ 293 h 470"/>
              <a:gd name="T50" fmla="*/ 2 w 402"/>
              <a:gd name="T51" fmla="*/ 305 h 470"/>
              <a:gd name="T52" fmla="*/ 3 w 402"/>
              <a:gd name="T53" fmla="*/ 318 h 470"/>
              <a:gd name="T54" fmla="*/ 6 w 402"/>
              <a:gd name="T55" fmla="*/ 330 h 470"/>
              <a:gd name="T56" fmla="*/ 15 w 402"/>
              <a:gd name="T57" fmla="*/ 356 h 470"/>
              <a:gd name="T58" fmla="*/ 27 w 402"/>
              <a:gd name="T59" fmla="*/ 380 h 470"/>
              <a:gd name="T60" fmla="*/ 33 w 402"/>
              <a:gd name="T61" fmla="*/ 390 h 470"/>
              <a:gd name="T62" fmla="*/ 42 w 402"/>
              <a:gd name="T63" fmla="*/ 401 h 470"/>
              <a:gd name="T64" fmla="*/ 50 w 402"/>
              <a:gd name="T65" fmla="*/ 411 h 470"/>
              <a:gd name="T66" fmla="*/ 59 w 402"/>
              <a:gd name="T67" fmla="*/ 420 h 470"/>
              <a:gd name="T68" fmla="*/ 69 w 402"/>
              <a:gd name="T69" fmla="*/ 429 h 470"/>
              <a:gd name="T70" fmla="*/ 80 w 402"/>
              <a:gd name="T71" fmla="*/ 437 h 470"/>
              <a:gd name="T72" fmla="*/ 92 w 402"/>
              <a:gd name="T73" fmla="*/ 444 h 470"/>
              <a:gd name="T74" fmla="*/ 104 w 402"/>
              <a:gd name="T75" fmla="*/ 452 h 470"/>
              <a:gd name="T76" fmla="*/ 116 w 402"/>
              <a:gd name="T77" fmla="*/ 456 h 470"/>
              <a:gd name="T78" fmla="*/ 129 w 402"/>
              <a:gd name="T79" fmla="*/ 462 h 470"/>
              <a:gd name="T80" fmla="*/ 143 w 402"/>
              <a:gd name="T81" fmla="*/ 465 h 470"/>
              <a:gd name="T82" fmla="*/ 156 w 402"/>
              <a:gd name="T83" fmla="*/ 468 h 470"/>
              <a:gd name="T84" fmla="*/ 171 w 402"/>
              <a:gd name="T85" fmla="*/ 470 h 470"/>
              <a:gd name="T86" fmla="*/ 186 w 402"/>
              <a:gd name="T87" fmla="*/ 470 h 470"/>
              <a:gd name="T88" fmla="*/ 402 w 402"/>
              <a:gd name="T89"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2" h="470">
                <a:moveTo>
                  <a:pt x="402" y="470"/>
                </a:moveTo>
                <a:lnTo>
                  <a:pt x="402" y="249"/>
                </a:lnTo>
                <a:lnTo>
                  <a:pt x="402" y="249"/>
                </a:lnTo>
                <a:lnTo>
                  <a:pt x="402" y="237"/>
                </a:lnTo>
                <a:lnTo>
                  <a:pt x="401" y="224"/>
                </a:lnTo>
                <a:lnTo>
                  <a:pt x="396" y="212"/>
                </a:lnTo>
                <a:lnTo>
                  <a:pt x="393" y="200"/>
                </a:lnTo>
                <a:lnTo>
                  <a:pt x="387" y="188"/>
                </a:lnTo>
                <a:lnTo>
                  <a:pt x="380" y="177"/>
                </a:lnTo>
                <a:lnTo>
                  <a:pt x="372" y="167"/>
                </a:lnTo>
                <a:lnTo>
                  <a:pt x="363" y="156"/>
                </a:lnTo>
                <a:lnTo>
                  <a:pt x="209" y="0"/>
                </a:lnTo>
                <a:lnTo>
                  <a:pt x="56" y="153"/>
                </a:lnTo>
                <a:lnTo>
                  <a:pt x="56" y="153"/>
                </a:lnTo>
                <a:lnTo>
                  <a:pt x="45" y="165"/>
                </a:lnTo>
                <a:lnTo>
                  <a:pt x="36" y="176"/>
                </a:lnTo>
                <a:lnTo>
                  <a:pt x="27" y="188"/>
                </a:lnTo>
                <a:lnTo>
                  <a:pt x="21" y="201"/>
                </a:lnTo>
                <a:lnTo>
                  <a:pt x="15" y="213"/>
                </a:lnTo>
                <a:lnTo>
                  <a:pt x="9" y="227"/>
                </a:lnTo>
                <a:lnTo>
                  <a:pt x="6" y="239"/>
                </a:lnTo>
                <a:lnTo>
                  <a:pt x="3" y="252"/>
                </a:lnTo>
                <a:lnTo>
                  <a:pt x="2" y="266"/>
                </a:lnTo>
                <a:lnTo>
                  <a:pt x="0" y="279"/>
                </a:lnTo>
                <a:lnTo>
                  <a:pt x="0" y="293"/>
                </a:lnTo>
                <a:lnTo>
                  <a:pt x="2" y="305"/>
                </a:lnTo>
                <a:lnTo>
                  <a:pt x="3" y="318"/>
                </a:lnTo>
                <a:lnTo>
                  <a:pt x="6" y="330"/>
                </a:lnTo>
                <a:lnTo>
                  <a:pt x="15" y="356"/>
                </a:lnTo>
                <a:lnTo>
                  <a:pt x="27" y="380"/>
                </a:lnTo>
                <a:lnTo>
                  <a:pt x="33" y="390"/>
                </a:lnTo>
                <a:lnTo>
                  <a:pt x="42" y="401"/>
                </a:lnTo>
                <a:lnTo>
                  <a:pt x="50" y="411"/>
                </a:lnTo>
                <a:lnTo>
                  <a:pt x="59" y="420"/>
                </a:lnTo>
                <a:lnTo>
                  <a:pt x="69" y="429"/>
                </a:lnTo>
                <a:lnTo>
                  <a:pt x="80" y="437"/>
                </a:lnTo>
                <a:lnTo>
                  <a:pt x="92" y="444"/>
                </a:lnTo>
                <a:lnTo>
                  <a:pt x="104" y="452"/>
                </a:lnTo>
                <a:lnTo>
                  <a:pt x="116" y="456"/>
                </a:lnTo>
                <a:lnTo>
                  <a:pt x="129" y="462"/>
                </a:lnTo>
                <a:lnTo>
                  <a:pt x="143" y="465"/>
                </a:lnTo>
                <a:lnTo>
                  <a:pt x="156" y="468"/>
                </a:lnTo>
                <a:lnTo>
                  <a:pt x="171" y="470"/>
                </a:lnTo>
                <a:lnTo>
                  <a:pt x="186" y="470"/>
                </a:lnTo>
                <a:lnTo>
                  <a:pt x="402" y="470"/>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pPr algn="ctr"/>
            <a:endParaRPr lang="en-US" sz="2880"/>
          </a:p>
        </p:txBody>
      </p:sp>
      <p:sp>
        <p:nvSpPr>
          <p:cNvPr id="31" name="Rectangle 30"/>
          <p:cNvSpPr>
            <a:spLocks noChangeArrowheads="1"/>
          </p:cNvSpPr>
          <p:nvPr/>
        </p:nvSpPr>
        <p:spPr bwMode="auto">
          <a:xfrm>
            <a:off x="6884341" y="4079241"/>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01</a:t>
            </a:r>
            <a:endParaRPr lang="en-US" altLang="en-US" sz="2880"/>
          </a:p>
        </p:txBody>
      </p:sp>
      <p:sp>
        <p:nvSpPr>
          <p:cNvPr id="32" name="Rectangle 31"/>
          <p:cNvSpPr>
            <a:spLocks noChangeArrowheads="1"/>
          </p:cNvSpPr>
          <p:nvPr/>
        </p:nvSpPr>
        <p:spPr bwMode="auto">
          <a:xfrm>
            <a:off x="6465239" y="4498342"/>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08</a:t>
            </a:r>
            <a:endParaRPr lang="en-US" altLang="en-US" sz="2880"/>
          </a:p>
        </p:txBody>
      </p:sp>
      <p:sp>
        <p:nvSpPr>
          <p:cNvPr id="33" name="Rectangle 32"/>
          <p:cNvSpPr>
            <a:spLocks noChangeArrowheads="1"/>
          </p:cNvSpPr>
          <p:nvPr/>
        </p:nvSpPr>
        <p:spPr bwMode="auto">
          <a:xfrm>
            <a:off x="6462700" y="5090162"/>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07</a:t>
            </a:r>
            <a:endParaRPr lang="en-US" altLang="en-US" sz="2880"/>
          </a:p>
        </p:txBody>
      </p:sp>
      <p:sp>
        <p:nvSpPr>
          <p:cNvPr id="34" name="Rectangle 33"/>
          <p:cNvSpPr>
            <a:spLocks noChangeArrowheads="1"/>
          </p:cNvSpPr>
          <p:nvPr/>
        </p:nvSpPr>
        <p:spPr bwMode="auto">
          <a:xfrm>
            <a:off x="6881800" y="5511801"/>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06</a:t>
            </a:r>
            <a:endParaRPr lang="en-US" altLang="en-US" sz="2880"/>
          </a:p>
        </p:txBody>
      </p:sp>
      <p:sp>
        <p:nvSpPr>
          <p:cNvPr id="35" name="Rectangle 34"/>
          <p:cNvSpPr>
            <a:spLocks noChangeArrowheads="1"/>
          </p:cNvSpPr>
          <p:nvPr/>
        </p:nvSpPr>
        <p:spPr bwMode="auto">
          <a:xfrm>
            <a:off x="7476160" y="5511801"/>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05</a:t>
            </a:r>
            <a:endParaRPr lang="en-US" altLang="en-US" sz="2880"/>
          </a:p>
        </p:txBody>
      </p:sp>
      <p:sp>
        <p:nvSpPr>
          <p:cNvPr id="36" name="Rectangle 35"/>
          <p:cNvSpPr>
            <a:spLocks noChangeArrowheads="1"/>
          </p:cNvSpPr>
          <p:nvPr/>
        </p:nvSpPr>
        <p:spPr bwMode="auto">
          <a:xfrm>
            <a:off x="7895260" y="5092702"/>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04</a:t>
            </a:r>
            <a:endParaRPr lang="en-US" altLang="en-US" sz="2880"/>
          </a:p>
        </p:txBody>
      </p:sp>
      <p:sp>
        <p:nvSpPr>
          <p:cNvPr id="37" name="Rectangle 36"/>
          <p:cNvSpPr>
            <a:spLocks noChangeArrowheads="1"/>
          </p:cNvSpPr>
          <p:nvPr/>
        </p:nvSpPr>
        <p:spPr bwMode="auto">
          <a:xfrm>
            <a:off x="7897799" y="4500881"/>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03</a:t>
            </a:r>
            <a:endParaRPr lang="en-US" altLang="en-US" sz="2880"/>
          </a:p>
        </p:txBody>
      </p:sp>
      <p:sp>
        <p:nvSpPr>
          <p:cNvPr id="38" name="Rectangle 37"/>
          <p:cNvSpPr>
            <a:spLocks noChangeArrowheads="1"/>
          </p:cNvSpPr>
          <p:nvPr/>
        </p:nvSpPr>
        <p:spPr bwMode="auto">
          <a:xfrm>
            <a:off x="7478701" y="4079241"/>
            <a:ext cx="259686" cy="270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1463004"/>
            <a:r>
              <a:rPr lang="en-US" altLang="en-US" sz="1760" b="1">
                <a:solidFill>
                  <a:srgbClr val="FFFFFF"/>
                </a:solidFill>
                <a:latin typeface="Roboto" pitchFamily="2" charset="0"/>
              </a:rPr>
              <a:t>02</a:t>
            </a:r>
            <a:endParaRPr lang="en-US" altLang="en-US" sz="2880"/>
          </a:p>
        </p:txBody>
      </p:sp>
      <p:sp>
        <p:nvSpPr>
          <p:cNvPr id="68" name="TextBox 67">
            <a:extLst>
              <a:ext uri="{FF2B5EF4-FFF2-40B4-BE49-F238E27FC236}">
                <a16:creationId xmlns:a16="http://schemas.microsoft.com/office/drawing/2014/main" id="{D9024F71-BB49-48A4-9293-8C34A3A29077}"/>
              </a:ext>
            </a:extLst>
          </p:cNvPr>
          <p:cNvSpPr txBox="1"/>
          <p:nvPr/>
        </p:nvSpPr>
        <p:spPr>
          <a:xfrm flipH="1">
            <a:off x="596457" y="2816150"/>
            <a:ext cx="3268393"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Target Emerging Markets </a:t>
            </a:r>
            <a:r>
              <a:rPr lang="en-US" sz="1440" dirty="0">
                <a:latin typeface="Roboto Light" panose="02000000000000000000" pitchFamily="2" charset="0"/>
                <a:ea typeface="Roboto Light" panose="02000000000000000000" pitchFamily="2" charset="0"/>
                <a:cs typeface="Roboto Light" panose="02000000000000000000" pitchFamily="2" charset="0"/>
              </a:rPr>
              <a:t>regions like the Middle East, Southeast Asia, and Africa and establish local partnerships.</a:t>
            </a:r>
            <a:endPar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69" name="TextBox 68">
            <a:extLst>
              <a:ext uri="{FF2B5EF4-FFF2-40B4-BE49-F238E27FC236}">
                <a16:creationId xmlns:a16="http://schemas.microsoft.com/office/drawing/2014/main" id="{30368E82-7F6D-4A0A-8A4E-9CBF36DA7627}"/>
              </a:ext>
            </a:extLst>
          </p:cNvPr>
          <p:cNvSpPr txBox="1"/>
          <p:nvPr/>
        </p:nvSpPr>
        <p:spPr>
          <a:xfrm flipH="1">
            <a:off x="1048871" y="2468512"/>
            <a:ext cx="2815980" cy="295466"/>
          </a:xfrm>
          <a:prstGeom prst="rect">
            <a:avLst/>
          </a:prstGeom>
          <a:noFill/>
        </p:spPr>
        <p:txBody>
          <a:bodyPr wrap="square" lIns="0" tIns="0" rIns="0" bIns="0" rtlCol="0">
            <a:spAutoFit/>
          </a:bodyPr>
          <a:lstStyle/>
          <a:p>
            <a:pPr algn="r"/>
            <a:r>
              <a:rPr lang="en-US" sz="1920" b="1" dirty="0">
                <a:solidFill>
                  <a:schemeClr val="accent1"/>
                </a:solidFill>
              </a:rPr>
              <a:t>Expand Market Reach</a:t>
            </a:r>
          </a:p>
        </p:txBody>
      </p:sp>
      <p:sp>
        <p:nvSpPr>
          <p:cNvPr id="70" name="Oval 69">
            <a:extLst>
              <a:ext uri="{FF2B5EF4-FFF2-40B4-BE49-F238E27FC236}">
                <a16:creationId xmlns:a16="http://schemas.microsoft.com/office/drawing/2014/main" id="{D4238C64-4B83-40FB-B079-C5EB4E834DFB}"/>
              </a:ext>
            </a:extLst>
          </p:cNvPr>
          <p:cNvSpPr/>
          <p:nvPr/>
        </p:nvSpPr>
        <p:spPr>
          <a:xfrm flipH="1">
            <a:off x="3997366" y="2498964"/>
            <a:ext cx="241637" cy="2416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72" name="TextBox 71">
            <a:extLst>
              <a:ext uri="{FF2B5EF4-FFF2-40B4-BE49-F238E27FC236}">
                <a16:creationId xmlns:a16="http://schemas.microsoft.com/office/drawing/2014/main" id="{494C4048-1A67-44AD-BE6F-3E7A0535F13C}"/>
              </a:ext>
            </a:extLst>
          </p:cNvPr>
          <p:cNvSpPr txBox="1"/>
          <p:nvPr/>
        </p:nvSpPr>
        <p:spPr>
          <a:xfrm flipH="1">
            <a:off x="596457" y="4128459"/>
            <a:ext cx="3268393" cy="8863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Actively bid for exclusive, high-value government contracts. And build long-term relationships with defense agencies</a:t>
            </a:r>
          </a:p>
        </p:txBody>
      </p:sp>
      <p:sp>
        <p:nvSpPr>
          <p:cNvPr id="73" name="TextBox 72">
            <a:extLst>
              <a:ext uri="{FF2B5EF4-FFF2-40B4-BE49-F238E27FC236}">
                <a16:creationId xmlns:a16="http://schemas.microsoft.com/office/drawing/2014/main" id="{76CA748F-4699-4586-810F-46BD7EFCA7DB}"/>
              </a:ext>
            </a:extLst>
          </p:cNvPr>
          <p:cNvSpPr txBox="1"/>
          <p:nvPr/>
        </p:nvSpPr>
        <p:spPr>
          <a:xfrm flipH="1">
            <a:off x="-1" y="3828586"/>
            <a:ext cx="3864851" cy="295466"/>
          </a:xfrm>
          <a:prstGeom prst="rect">
            <a:avLst/>
          </a:prstGeom>
          <a:noFill/>
        </p:spPr>
        <p:txBody>
          <a:bodyPr wrap="square" lIns="0" tIns="0" rIns="0" bIns="0" rtlCol="0">
            <a:spAutoFit/>
          </a:bodyPr>
          <a:lstStyle/>
          <a:p>
            <a:pPr algn="r"/>
            <a:r>
              <a:rPr lang="en-US" sz="1920" b="1" dirty="0">
                <a:solidFill>
                  <a:schemeClr val="accent2"/>
                </a:solidFill>
              </a:rPr>
              <a:t>Government &amp; Military Contracts</a:t>
            </a:r>
          </a:p>
        </p:txBody>
      </p:sp>
      <p:sp>
        <p:nvSpPr>
          <p:cNvPr id="74" name="Oval 73">
            <a:extLst>
              <a:ext uri="{FF2B5EF4-FFF2-40B4-BE49-F238E27FC236}">
                <a16:creationId xmlns:a16="http://schemas.microsoft.com/office/drawing/2014/main" id="{EC29B3CB-61EC-4F8D-9AC7-1651C745476B}"/>
              </a:ext>
            </a:extLst>
          </p:cNvPr>
          <p:cNvSpPr/>
          <p:nvPr/>
        </p:nvSpPr>
        <p:spPr>
          <a:xfrm flipH="1">
            <a:off x="3997366" y="3807733"/>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76" name="TextBox 75">
            <a:extLst>
              <a:ext uri="{FF2B5EF4-FFF2-40B4-BE49-F238E27FC236}">
                <a16:creationId xmlns:a16="http://schemas.microsoft.com/office/drawing/2014/main" id="{E6EAB4BA-2B1D-4D27-A8BE-2B1FB20CA555}"/>
              </a:ext>
            </a:extLst>
          </p:cNvPr>
          <p:cNvSpPr txBox="1"/>
          <p:nvPr/>
        </p:nvSpPr>
        <p:spPr>
          <a:xfrm flipH="1">
            <a:off x="596457" y="5440766"/>
            <a:ext cx="3268393"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Allocate R&amp;D Budget (5–7% of Revenue) to d</a:t>
            </a:r>
            <a:r>
              <a:rPr lang="en-US" sz="1440" dirty="0">
                <a:latin typeface="Roboto Light" panose="02000000000000000000" pitchFamily="2" charset="0"/>
                <a:ea typeface="Roboto Light" panose="02000000000000000000" pitchFamily="2" charset="0"/>
                <a:cs typeface="Roboto Light" panose="02000000000000000000" pitchFamily="2" charset="0"/>
              </a:rPr>
              <a:t>evelop technologies like lightweight materials &amp; AI-enabled systems</a:t>
            </a:r>
            <a:endPar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77" name="TextBox 76">
            <a:extLst>
              <a:ext uri="{FF2B5EF4-FFF2-40B4-BE49-F238E27FC236}">
                <a16:creationId xmlns:a16="http://schemas.microsoft.com/office/drawing/2014/main" id="{C888DDE2-82C9-4F31-B64C-9D459E0C33AE}"/>
              </a:ext>
            </a:extLst>
          </p:cNvPr>
          <p:cNvSpPr txBox="1"/>
          <p:nvPr/>
        </p:nvSpPr>
        <p:spPr>
          <a:xfrm flipH="1">
            <a:off x="-2" y="5093128"/>
            <a:ext cx="3864853" cy="295466"/>
          </a:xfrm>
          <a:prstGeom prst="rect">
            <a:avLst/>
          </a:prstGeom>
          <a:noFill/>
        </p:spPr>
        <p:txBody>
          <a:bodyPr wrap="square" lIns="0" tIns="0" rIns="0" bIns="0" rtlCol="0">
            <a:spAutoFit/>
          </a:bodyPr>
          <a:lstStyle/>
          <a:p>
            <a:pPr algn="r"/>
            <a:r>
              <a:rPr lang="en-US" sz="1920" b="1" dirty="0">
                <a:solidFill>
                  <a:schemeClr val="accent1"/>
                </a:solidFill>
              </a:rPr>
              <a:t>Boost Product Innovation &amp; R&amp;D</a:t>
            </a:r>
          </a:p>
        </p:txBody>
      </p:sp>
      <p:sp>
        <p:nvSpPr>
          <p:cNvPr id="78" name="Oval 77">
            <a:extLst>
              <a:ext uri="{FF2B5EF4-FFF2-40B4-BE49-F238E27FC236}">
                <a16:creationId xmlns:a16="http://schemas.microsoft.com/office/drawing/2014/main" id="{35B0093A-233C-4F5C-8563-F332CD1DB3EF}"/>
              </a:ext>
            </a:extLst>
          </p:cNvPr>
          <p:cNvSpPr/>
          <p:nvPr/>
        </p:nvSpPr>
        <p:spPr>
          <a:xfrm flipH="1">
            <a:off x="3997366" y="5126965"/>
            <a:ext cx="241637" cy="2416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80" name="TextBox 79">
            <a:extLst>
              <a:ext uri="{FF2B5EF4-FFF2-40B4-BE49-F238E27FC236}">
                <a16:creationId xmlns:a16="http://schemas.microsoft.com/office/drawing/2014/main" id="{84530E6F-4EB2-41A4-B540-D3DEBF0E2945}"/>
              </a:ext>
            </a:extLst>
          </p:cNvPr>
          <p:cNvSpPr txBox="1"/>
          <p:nvPr/>
        </p:nvSpPr>
        <p:spPr>
          <a:xfrm flipH="1">
            <a:off x="596457" y="6753075"/>
            <a:ext cx="3268393"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Value-Based Pricing: </a:t>
            </a:r>
            <a:r>
              <a:rPr lang="en-US" sz="1440" dirty="0">
                <a:latin typeface="Roboto Light" panose="02000000000000000000" pitchFamily="2" charset="0"/>
                <a:ea typeface="Roboto Light" panose="02000000000000000000" pitchFamily="2" charset="0"/>
                <a:cs typeface="Roboto Light" panose="02000000000000000000" pitchFamily="2" charset="0"/>
              </a:rPr>
              <a:t>Align prices with the unique value offered by XYZ’s products compared to competitors.</a:t>
            </a:r>
            <a:endPar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81" name="TextBox 80">
            <a:extLst>
              <a:ext uri="{FF2B5EF4-FFF2-40B4-BE49-F238E27FC236}">
                <a16:creationId xmlns:a16="http://schemas.microsoft.com/office/drawing/2014/main" id="{3ED7BF8A-F7AF-4FEA-BBBA-E79774236FEA}"/>
              </a:ext>
            </a:extLst>
          </p:cNvPr>
          <p:cNvSpPr txBox="1"/>
          <p:nvPr/>
        </p:nvSpPr>
        <p:spPr>
          <a:xfrm flipH="1">
            <a:off x="871369" y="6405436"/>
            <a:ext cx="2993482" cy="295466"/>
          </a:xfrm>
          <a:prstGeom prst="rect">
            <a:avLst/>
          </a:prstGeom>
          <a:noFill/>
        </p:spPr>
        <p:txBody>
          <a:bodyPr wrap="square" lIns="0" tIns="0" rIns="0" bIns="0" rtlCol="0">
            <a:spAutoFit/>
          </a:bodyPr>
          <a:lstStyle/>
          <a:p>
            <a:pPr algn="r"/>
            <a:r>
              <a:rPr lang="en-US" sz="1920" b="1" dirty="0">
                <a:solidFill>
                  <a:schemeClr val="accent6"/>
                </a:solidFill>
              </a:rPr>
              <a:t>Optimize Pricing Strategy</a:t>
            </a:r>
          </a:p>
        </p:txBody>
      </p:sp>
      <p:sp>
        <p:nvSpPr>
          <p:cNvPr id="82" name="Oval 81">
            <a:extLst>
              <a:ext uri="{FF2B5EF4-FFF2-40B4-BE49-F238E27FC236}">
                <a16:creationId xmlns:a16="http://schemas.microsoft.com/office/drawing/2014/main" id="{FAFC60F1-C758-4730-AFB3-F5D4ECE57E32}"/>
              </a:ext>
            </a:extLst>
          </p:cNvPr>
          <p:cNvSpPr/>
          <p:nvPr/>
        </p:nvSpPr>
        <p:spPr>
          <a:xfrm flipH="1">
            <a:off x="3997366" y="6439274"/>
            <a:ext cx="241637" cy="241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84" name="TextBox 83">
            <a:extLst>
              <a:ext uri="{FF2B5EF4-FFF2-40B4-BE49-F238E27FC236}">
                <a16:creationId xmlns:a16="http://schemas.microsoft.com/office/drawing/2014/main" id="{E6DA5E0D-0426-4C56-971E-A43BE2BA4554}"/>
              </a:ext>
            </a:extLst>
          </p:cNvPr>
          <p:cNvSpPr txBox="1"/>
          <p:nvPr/>
        </p:nvSpPr>
        <p:spPr>
          <a:xfrm>
            <a:off x="10765553" y="2816150"/>
            <a:ext cx="326839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Lean Six Sigma Implementation: </a:t>
            </a:r>
            <a:r>
              <a:rPr lang="en-US" sz="1440" dirty="0">
                <a:latin typeface="Roboto Light" panose="02000000000000000000" pitchFamily="2" charset="0"/>
                <a:ea typeface="Roboto Light" panose="02000000000000000000" pitchFamily="2" charset="0"/>
                <a:cs typeface="Roboto Light" panose="02000000000000000000" pitchFamily="2" charset="0"/>
              </a:rPr>
              <a:t>Streamline production processes to eliminate waste &amp; invest in ERP Systems</a:t>
            </a:r>
            <a:endPar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85" name="TextBox 84">
            <a:extLst>
              <a:ext uri="{FF2B5EF4-FFF2-40B4-BE49-F238E27FC236}">
                <a16:creationId xmlns:a16="http://schemas.microsoft.com/office/drawing/2014/main" id="{D6020C1C-3A8F-4C04-8B85-4C2707F93A77}"/>
              </a:ext>
            </a:extLst>
          </p:cNvPr>
          <p:cNvSpPr txBox="1"/>
          <p:nvPr/>
        </p:nvSpPr>
        <p:spPr>
          <a:xfrm>
            <a:off x="10765553" y="2468512"/>
            <a:ext cx="3268396" cy="295466"/>
          </a:xfrm>
          <a:prstGeom prst="rect">
            <a:avLst/>
          </a:prstGeom>
          <a:noFill/>
        </p:spPr>
        <p:txBody>
          <a:bodyPr wrap="square" lIns="0" tIns="0" rIns="0" bIns="0" rtlCol="0">
            <a:spAutoFit/>
          </a:bodyPr>
          <a:lstStyle/>
          <a:p>
            <a:r>
              <a:rPr lang="en-US" sz="1920" b="1" dirty="0">
                <a:solidFill>
                  <a:schemeClr val="accent2"/>
                </a:solidFill>
              </a:rPr>
              <a:t>Process Optimization</a:t>
            </a:r>
          </a:p>
        </p:txBody>
      </p:sp>
      <p:sp>
        <p:nvSpPr>
          <p:cNvPr id="86" name="Oval 85">
            <a:extLst>
              <a:ext uri="{FF2B5EF4-FFF2-40B4-BE49-F238E27FC236}">
                <a16:creationId xmlns:a16="http://schemas.microsoft.com/office/drawing/2014/main" id="{1B814A1C-7CB5-4DDD-A3EB-5ADD1D750AD7}"/>
              </a:ext>
            </a:extLst>
          </p:cNvPr>
          <p:cNvSpPr/>
          <p:nvPr/>
        </p:nvSpPr>
        <p:spPr>
          <a:xfrm>
            <a:off x="10414049" y="2498964"/>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88" name="TextBox 87">
            <a:extLst>
              <a:ext uri="{FF2B5EF4-FFF2-40B4-BE49-F238E27FC236}">
                <a16:creationId xmlns:a16="http://schemas.microsoft.com/office/drawing/2014/main" id="{64FC7882-B70E-4432-A495-1DEB113C09B9}"/>
              </a:ext>
            </a:extLst>
          </p:cNvPr>
          <p:cNvSpPr txBox="1"/>
          <p:nvPr/>
        </p:nvSpPr>
        <p:spPr>
          <a:xfrm>
            <a:off x="10765553" y="4128459"/>
            <a:ext cx="326839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Mitigate risks by partnering with multiple suppliers and local vendors to reduce material costs and lead times.</a:t>
            </a:r>
          </a:p>
        </p:txBody>
      </p:sp>
      <p:sp>
        <p:nvSpPr>
          <p:cNvPr id="89" name="TextBox 88">
            <a:extLst>
              <a:ext uri="{FF2B5EF4-FFF2-40B4-BE49-F238E27FC236}">
                <a16:creationId xmlns:a16="http://schemas.microsoft.com/office/drawing/2014/main" id="{2DAAA1C1-5C8E-4D10-BDC2-6D57B6B8F0DC}"/>
              </a:ext>
            </a:extLst>
          </p:cNvPr>
          <p:cNvSpPr txBox="1"/>
          <p:nvPr/>
        </p:nvSpPr>
        <p:spPr>
          <a:xfrm>
            <a:off x="10765552" y="3780820"/>
            <a:ext cx="3864848" cy="295466"/>
          </a:xfrm>
          <a:prstGeom prst="rect">
            <a:avLst/>
          </a:prstGeom>
          <a:noFill/>
        </p:spPr>
        <p:txBody>
          <a:bodyPr wrap="square" lIns="0" tIns="0" rIns="0" bIns="0" rtlCol="0">
            <a:spAutoFit/>
          </a:bodyPr>
          <a:lstStyle/>
          <a:p>
            <a:r>
              <a:rPr lang="en-US" sz="1920" b="1" dirty="0">
                <a:solidFill>
                  <a:schemeClr val="accent3"/>
                </a:solidFill>
              </a:rPr>
              <a:t>Supply Chain Efficiency</a:t>
            </a:r>
          </a:p>
        </p:txBody>
      </p:sp>
      <p:sp>
        <p:nvSpPr>
          <p:cNvPr id="90" name="Oval 89">
            <a:extLst>
              <a:ext uri="{FF2B5EF4-FFF2-40B4-BE49-F238E27FC236}">
                <a16:creationId xmlns:a16="http://schemas.microsoft.com/office/drawing/2014/main" id="{E55D8E42-BAC7-4F63-B6F5-3F20912C2900}"/>
              </a:ext>
            </a:extLst>
          </p:cNvPr>
          <p:cNvSpPr/>
          <p:nvPr/>
        </p:nvSpPr>
        <p:spPr>
          <a:xfrm>
            <a:off x="10414049" y="3807733"/>
            <a:ext cx="241637" cy="2416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92" name="TextBox 91">
            <a:extLst>
              <a:ext uri="{FF2B5EF4-FFF2-40B4-BE49-F238E27FC236}">
                <a16:creationId xmlns:a16="http://schemas.microsoft.com/office/drawing/2014/main" id="{1703E7B7-3FA9-4BA6-9FF2-0CAFB1C4C78E}"/>
              </a:ext>
            </a:extLst>
          </p:cNvPr>
          <p:cNvSpPr txBox="1"/>
          <p:nvPr/>
        </p:nvSpPr>
        <p:spPr>
          <a:xfrm>
            <a:off x="10765553" y="5440766"/>
            <a:ext cx="3268396" cy="4431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Transition to energy-efficient production methods to reduce utility costs.</a:t>
            </a:r>
          </a:p>
        </p:txBody>
      </p:sp>
      <p:sp>
        <p:nvSpPr>
          <p:cNvPr id="93" name="TextBox 92">
            <a:extLst>
              <a:ext uri="{FF2B5EF4-FFF2-40B4-BE49-F238E27FC236}">
                <a16:creationId xmlns:a16="http://schemas.microsoft.com/office/drawing/2014/main" id="{4C3806BD-85A5-44FE-A6C4-63C16F9BD5F9}"/>
              </a:ext>
            </a:extLst>
          </p:cNvPr>
          <p:cNvSpPr txBox="1"/>
          <p:nvPr/>
        </p:nvSpPr>
        <p:spPr>
          <a:xfrm>
            <a:off x="10765552" y="5093128"/>
            <a:ext cx="3864848" cy="295466"/>
          </a:xfrm>
          <a:prstGeom prst="rect">
            <a:avLst/>
          </a:prstGeom>
          <a:noFill/>
        </p:spPr>
        <p:txBody>
          <a:bodyPr wrap="square" lIns="0" tIns="0" rIns="0" bIns="0" rtlCol="0">
            <a:spAutoFit/>
          </a:bodyPr>
          <a:lstStyle/>
          <a:p>
            <a:r>
              <a:rPr lang="en-US" sz="1920" b="1" dirty="0">
                <a:solidFill>
                  <a:schemeClr val="accent4"/>
                </a:solidFill>
              </a:rPr>
              <a:t>Reduce Operational Overheads</a:t>
            </a:r>
          </a:p>
        </p:txBody>
      </p:sp>
      <p:sp>
        <p:nvSpPr>
          <p:cNvPr id="94" name="Oval 93">
            <a:extLst>
              <a:ext uri="{FF2B5EF4-FFF2-40B4-BE49-F238E27FC236}">
                <a16:creationId xmlns:a16="http://schemas.microsoft.com/office/drawing/2014/main" id="{306AB476-9556-4F44-B436-4D8141E2D40E}"/>
              </a:ext>
            </a:extLst>
          </p:cNvPr>
          <p:cNvSpPr/>
          <p:nvPr/>
        </p:nvSpPr>
        <p:spPr>
          <a:xfrm>
            <a:off x="10414049" y="5126965"/>
            <a:ext cx="241637" cy="2416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96" name="TextBox 95">
            <a:extLst>
              <a:ext uri="{FF2B5EF4-FFF2-40B4-BE49-F238E27FC236}">
                <a16:creationId xmlns:a16="http://schemas.microsoft.com/office/drawing/2014/main" id="{FED607BF-F982-4FC9-9FA8-287C6BCBC066}"/>
              </a:ext>
            </a:extLst>
          </p:cNvPr>
          <p:cNvSpPr txBox="1"/>
          <p:nvPr/>
        </p:nvSpPr>
        <p:spPr>
          <a:xfrm>
            <a:off x="10765553" y="6753075"/>
            <a:ext cx="326839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Regularly train employees on the latest manufacturing and software tools to enhance productivity.</a:t>
            </a:r>
          </a:p>
        </p:txBody>
      </p:sp>
      <p:sp>
        <p:nvSpPr>
          <p:cNvPr id="97" name="TextBox 96">
            <a:extLst>
              <a:ext uri="{FF2B5EF4-FFF2-40B4-BE49-F238E27FC236}">
                <a16:creationId xmlns:a16="http://schemas.microsoft.com/office/drawing/2014/main" id="{45BB349A-FE95-4977-A753-0B27E551B765}"/>
              </a:ext>
            </a:extLst>
          </p:cNvPr>
          <p:cNvSpPr txBox="1"/>
          <p:nvPr/>
        </p:nvSpPr>
        <p:spPr>
          <a:xfrm>
            <a:off x="10765553" y="6405436"/>
            <a:ext cx="4176818" cy="295466"/>
          </a:xfrm>
          <a:prstGeom prst="rect">
            <a:avLst/>
          </a:prstGeom>
          <a:noFill/>
        </p:spPr>
        <p:txBody>
          <a:bodyPr wrap="square" lIns="0" tIns="0" rIns="0" bIns="0" rtlCol="0">
            <a:spAutoFit/>
          </a:bodyPr>
          <a:lstStyle/>
          <a:p>
            <a:r>
              <a:rPr lang="en-US" sz="1920" b="1" dirty="0">
                <a:solidFill>
                  <a:schemeClr val="accent5"/>
                </a:solidFill>
              </a:rPr>
              <a:t>Workforce &amp; Culture Development</a:t>
            </a:r>
          </a:p>
        </p:txBody>
      </p:sp>
      <p:sp>
        <p:nvSpPr>
          <p:cNvPr id="98" name="Oval 97">
            <a:extLst>
              <a:ext uri="{FF2B5EF4-FFF2-40B4-BE49-F238E27FC236}">
                <a16:creationId xmlns:a16="http://schemas.microsoft.com/office/drawing/2014/main" id="{9AF72DFC-F866-4BD9-8E07-9D3393DB5F68}"/>
              </a:ext>
            </a:extLst>
          </p:cNvPr>
          <p:cNvSpPr/>
          <p:nvPr/>
        </p:nvSpPr>
        <p:spPr>
          <a:xfrm>
            <a:off x="10414049" y="6439274"/>
            <a:ext cx="241637" cy="2416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grpSp>
        <p:nvGrpSpPr>
          <p:cNvPr id="99" name="Group 98">
            <a:extLst>
              <a:ext uri="{FF2B5EF4-FFF2-40B4-BE49-F238E27FC236}">
                <a16:creationId xmlns:a16="http://schemas.microsoft.com/office/drawing/2014/main" id="{4E37AAA2-DE42-4980-8223-5A5C06C995DD}"/>
              </a:ext>
            </a:extLst>
          </p:cNvPr>
          <p:cNvGrpSpPr/>
          <p:nvPr/>
        </p:nvGrpSpPr>
        <p:grpSpPr>
          <a:xfrm>
            <a:off x="6410961" y="6288418"/>
            <a:ext cx="414163" cy="412483"/>
            <a:chOff x="7959725" y="4030663"/>
            <a:chExt cx="392113" cy="390525"/>
          </a:xfrm>
          <a:solidFill>
            <a:schemeClr val="accent6"/>
          </a:solidFill>
        </p:grpSpPr>
        <p:sp>
          <p:nvSpPr>
            <p:cNvPr id="100" name="Freeform 99">
              <a:extLst>
                <a:ext uri="{FF2B5EF4-FFF2-40B4-BE49-F238E27FC236}">
                  <a16:creationId xmlns:a16="http://schemas.microsoft.com/office/drawing/2014/main" id="{5F9F4563-664F-4987-B4BF-BD537893E826}"/>
                </a:ext>
              </a:extLst>
            </p:cNvPr>
            <p:cNvSpPr>
              <a:spLocks/>
            </p:cNvSpPr>
            <p:nvPr/>
          </p:nvSpPr>
          <p:spPr bwMode="auto">
            <a:xfrm>
              <a:off x="7975600" y="4030663"/>
              <a:ext cx="366713" cy="271463"/>
            </a:xfrm>
            <a:custGeom>
              <a:avLst/>
              <a:gdLst>
                <a:gd name="T0" fmla="*/ 499 w 693"/>
                <a:gd name="T1" fmla="*/ 0 h 514"/>
                <a:gd name="T2" fmla="*/ 693 w 693"/>
                <a:gd name="T3" fmla="*/ 0 h 514"/>
                <a:gd name="T4" fmla="*/ 630 w 693"/>
                <a:gd name="T5" fmla="*/ 184 h 514"/>
                <a:gd name="T6" fmla="*/ 584 w 693"/>
                <a:gd name="T7" fmla="*/ 120 h 514"/>
                <a:gd name="T8" fmla="*/ 356 w 693"/>
                <a:gd name="T9" fmla="*/ 284 h 514"/>
                <a:gd name="T10" fmla="*/ 270 w 693"/>
                <a:gd name="T11" fmla="*/ 233 h 514"/>
                <a:gd name="T12" fmla="*/ 44 w 693"/>
                <a:gd name="T13" fmla="*/ 514 h 514"/>
                <a:gd name="T14" fmla="*/ 0 w 693"/>
                <a:gd name="T15" fmla="*/ 514 h 514"/>
                <a:gd name="T16" fmla="*/ 249 w 693"/>
                <a:gd name="T17" fmla="*/ 154 h 514"/>
                <a:gd name="T18" fmla="*/ 350 w 693"/>
                <a:gd name="T19" fmla="*/ 204 h 514"/>
                <a:gd name="T20" fmla="*/ 544 w 693"/>
                <a:gd name="T21" fmla="*/ 65 h 514"/>
                <a:gd name="T22" fmla="*/ 499 w 693"/>
                <a:gd name="T23" fmla="*/ 0 h 514"/>
                <a:gd name="T24" fmla="*/ 499 w 693"/>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514">
                  <a:moveTo>
                    <a:pt x="499" y="0"/>
                  </a:moveTo>
                  <a:lnTo>
                    <a:pt x="693" y="0"/>
                  </a:lnTo>
                  <a:lnTo>
                    <a:pt x="630" y="184"/>
                  </a:lnTo>
                  <a:lnTo>
                    <a:pt x="584" y="120"/>
                  </a:lnTo>
                  <a:lnTo>
                    <a:pt x="356" y="284"/>
                  </a:lnTo>
                  <a:lnTo>
                    <a:pt x="270" y="233"/>
                  </a:lnTo>
                  <a:lnTo>
                    <a:pt x="44" y="514"/>
                  </a:lnTo>
                  <a:lnTo>
                    <a:pt x="0" y="514"/>
                  </a:lnTo>
                  <a:lnTo>
                    <a:pt x="249" y="154"/>
                  </a:lnTo>
                  <a:lnTo>
                    <a:pt x="350" y="204"/>
                  </a:lnTo>
                  <a:lnTo>
                    <a:pt x="544" y="65"/>
                  </a:lnTo>
                  <a:lnTo>
                    <a:pt x="499" y="0"/>
                  </a:lnTo>
                  <a:lnTo>
                    <a:pt x="4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1" name="Freeform 100">
              <a:extLst>
                <a:ext uri="{FF2B5EF4-FFF2-40B4-BE49-F238E27FC236}">
                  <a16:creationId xmlns:a16="http://schemas.microsoft.com/office/drawing/2014/main" id="{5017F2A3-1995-4616-AF12-3C7428220B1C}"/>
                </a:ext>
              </a:extLst>
            </p:cNvPr>
            <p:cNvSpPr>
              <a:spLocks noEditPoints="1"/>
            </p:cNvSpPr>
            <p:nvPr/>
          </p:nvSpPr>
          <p:spPr bwMode="auto">
            <a:xfrm>
              <a:off x="8101013" y="4378325"/>
              <a:ext cx="109538" cy="42863"/>
            </a:xfrm>
            <a:custGeom>
              <a:avLst/>
              <a:gdLst>
                <a:gd name="T0" fmla="*/ 11 w 207"/>
                <a:gd name="T1" fmla="*/ 0 h 80"/>
                <a:gd name="T2" fmla="*/ 196 w 207"/>
                <a:gd name="T3" fmla="*/ 0 h 80"/>
                <a:gd name="T4" fmla="*/ 196 w 207"/>
                <a:gd name="T5" fmla="*/ 0 h 80"/>
                <a:gd name="T6" fmla="*/ 201 w 207"/>
                <a:gd name="T7" fmla="*/ 1 h 80"/>
                <a:gd name="T8" fmla="*/ 204 w 207"/>
                <a:gd name="T9" fmla="*/ 3 h 80"/>
                <a:gd name="T10" fmla="*/ 206 w 207"/>
                <a:gd name="T11" fmla="*/ 7 h 80"/>
                <a:gd name="T12" fmla="*/ 207 w 207"/>
                <a:gd name="T13" fmla="*/ 11 h 80"/>
                <a:gd name="T14" fmla="*/ 207 w 207"/>
                <a:gd name="T15" fmla="*/ 69 h 80"/>
                <a:gd name="T16" fmla="*/ 207 w 207"/>
                <a:gd name="T17" fmla="*/ 69 h 80"/>
                <a:gd name="T18" fmla="*/ 206 w 207"/>
                <a:gd name="T19" fmla="*/ 74 h 80"/>
                <a:gd name="T20" fmla="*/ 204 w 207"/>
                <a:gd name="T21" fmla="*/ 77 h 80"/>
                <a:gd name="T22" fmla="*/ 201 w 207"/>
                <a:gd name="T23" fmla="*/ 80 h 80"/>
                <a:gd name="T24" fmla="*/ 196 w 207"/>
                <a:gd name="T25" fmla="*/ 80 h 80"/>
                <a:gd name="T26" fmla="*/ 11 w 207"/>
                <a:gd name="T27" fmla="*/ 80 h 80"/>
                <a:gd name="T28" fmla="*/ 11 w 207"/>
                <a:gd name="T29" fmla="*/ 80 h 80"/>
                <a:gd name="T30" fmla="*/ 7 w 207"/>
                <a:gd name="T31" fmla="*/ 80 h 80"/>
                <a:gd name="T32" fmla="*/ 2 w 207"/>
                <a:gd name="T33" fmla="*/ 77 h 80"/>
                <a:gd name="T34" fmla="*/ 0 w 207"/>
                <a:gd name="T35" fmla="*/ 74 h 80"/>
                <a:gd name="T36" fmla="*/ 0 w 207"/>
                <a:gd name="T37" fmla="*/ 69 h 80"/>
                <a:gd name="T38" fmla="*/ 0 w 207"/>
                <a:gd name="T39" fmla="*/ 11 h 80"/>
                <a:gd name="T40" fmla="*/ 0 w 207"/>
                <a:gd name="T41" fmla="*/ 11 h 80"/>
                <a:gd name="T42" fmla="*/ 0 w 207"/>
                <a:gd name="T43" fmla="*/ 7 h 80"/>
                <a:gd name="T44" fmla="*/ 2 w 207"/>
                <a:gd name="T45" fmla="*/ 3 h 80"/>
                <a:gd name="T46" fmla="*/ 7 w 207"/>
                <a:gd name="T47" fmla="*/ 1 h 80"/>
                <a:gd name="T48" fmla="*/ 11 w 207"/>
                <a:gd name="T49" fmla="*/ 0 h 80"/>
                <a:gd name="T50" fmla="*/ 11 w 207"/>
                <a:gd name="T51" fmla="*/ 0 h 80"/>
                <a:gd name="T52" fmla="*/ 97 w 207"/>
                <a:gd name="T53" fmla="*/ 24 h 80"/>
                <a:gd name="T54" fmla="*/ 97 w 207"/>
                <a:gd name="T55" fmla="*/ 58 h 80"/>
                <a:gd name="T56" fmla="*/ 23 w 207"/>
                <a:gd name="T57" fmla="*/ 58 h 80"/>
                <a:gd name="T58" fmla="*/ 23 w 207"/>
                <a:gd name="T59" fmla="*/ 24 h 80"/>
                <a:gd name="T60" fmla="*/ 97 w 207"/>
                <a:gd name="T61" fmla="*/ 24 h 80"/>
                <a:gd name="T62" fmla="*/ 97 w 207"/>
                <a:gd name="T63" fmla="*/ 24 h 80"/>
                <a:gd name="T64" fmla="*/ 114 w 207"/>
                <a:gd name="T65" fmla="*/ 58 h 80"/>
                <a:gd name="T66" fmla="*/ 114 w 207"/>
                <a:gd name="T67" fmla="*/ 24 h 80"/>
                <a:gd name="T68" fmla="*/ 127 w 207"/>
                <a:gd name="T69" fmla="*/ 24 h 80"/>
                <a:gd name="T70" fmla="*/ 127 w 207"/>
                <a:gd name="T71" fmla="*/ 58 h 80"/>
                <a:gd name="T72" fmla="*/ 114 w 207"/>
                <a:gd name="T73" fmla="*/ 58 h 80"/>
                <a:gd name="T74" fmla="*/ 114 w 207"/>
                <a:gd name="T75" fmla="*/ 58 h 80"/>
                <a:gd name="T76" fmla="*/ 161 w 207"/>
                <a:gd name="T77" fmla="*/ 58 h 80"/>
                <a:gd name="T78" fmla="*/ 161 w 207"/>
                <a:gd name="T79" fmla="*/ 24 h 80"/>
                <a:gd name="T80" fmla="*/ 185 w 207"/>
                <a:gd name="T81" fmla="*/ 24 h 80"/>
                <a:gd name="T82" fmla="*/ 185 w 207"/>
                <a:gd name="T83" fmla="*/ 58 h 80"/>
                <a:gd name="T84" fmla="*/ 161 w 207"/>
                <a:gd name="T85" fmla="*/ 58 h 80"/>
                <a:gd name="T86" fmla="*/ 161 w 207"/>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0">
                  <a:moveTo>
                    <a:pt x="11" y="0"/>
                  </a:moveTo>
                  <a:lnTo>
                    <a:pt x="196" y="0"/>
                  </a:lnTo>
                  <a:lnTo>
                    <a:pt x="196" y="0"/>
                  </a:lnTo>
                  <a:lnTo>
                    <a:pt x="201" y="1"/>
                  </a:lnTo>
                  <a:lnTo>
                    <a:pt x="204" y="3"/>
                  </a:lnTo>
                  <a:lnTo>
                    <a:pt x="206" y="7"/>
                  </a:lnTo>
                  <a:lnTo>
                    <a:pt x="207" y="11"/>
                  </a:lnTo>
                  <a:lnTo>
                    <a:pt x="207" y="69"/>
                  </a:lnTo>
                  <a:lnTo>
                    <a:pt x="207" y="69"/>
                  </a:lnTo>
                  <a:lnTo>
                    <a:pt x="206" y="74"/>
                  </a:lnTo>
                  <a:lnTo>
                    <a:pt x="204" y="77"/>
                  </a:lnTo>
                  <a:lnTo>
                    <a:pt x="201" y="80"/>
                  </a:lnTo>
                  <a:lnTo>
                    <a:pt x="196" y="80"/>
                  </a:lnTo>
                  <a:lnTo>
                    <a:pt x="11" y="80"/>
                  </a:lnTo>
                  <a:lnTo>
                    <a:pt x="11" y="80"/>
                  </a:lnTo>
                  <a:lnTo>
                    <a:pt x="7" y="80"/>
                  </a:lnTo>
                  <a:lnTo>
                    <a:pt x="2" y="77"/>
                  </a:lnTo>
                  <a:lnTo>
                    <a:pt x="0" y="74"/>
                  </a:lnTo>
                  <a:lnTo>
                    <a:pt x="0" y="69"/>
                  </a:lnTo>
                  <a:lnTo>
                    <a:pt x="0" y="11"/>
                  </a:lnTo>
                  <a:lnTo>
                    <a:pt x="0" y="11"/>
                  </a:lnTo>
                  <a:lnTo>
                    <a:pt x="0" y="7"/>
                  </a:lnTo>
                  <a:lnTo>
                    <a:pt x="2" y="3"/>
                  </a:lnTo>
                  <a:lnTo>
                    <a:pt x="7" y="1"/>
                  </a:lnTo>
                  <a:lnTo>
                    <a:pt x="11" y="0"/>
                  </a:lnTo>
                  <a:lnTo>
                    <a:pt x="11" y="0"/>
                  </a:lnTo>
                  <a:close/>
                  <a:moveTo>
                    <a:pt x="97" y="24"/>
                  </a:moveTo>
                  <a:lnTo>
                    <a:pt x="97" y="58"/>
                  </a:lnTo>
                  <a:lnTo>
                    <a:pt x="23" y="58"/>
                  </a:lnTo>
                  <a:lnTo>
                    <a:pt x="23" y="24"/>
                  </a:lnTo>
                  <a:lnTo>
                    <a:pt x="97" y="24"/>
                  </a:lnTo>
                  <a:lnTo>
                    <a:pt x="97" y="24"/>
                  </a:lnTo>
                  <a:close/>
                  <a:moveTo>
                    <a:pt x="114" y="58"/>
                  </a:moveTo>
                  <a:lnTo>
                    <a:pt x="114" y="24"/>
                  </a:lnTo>
                  <a:lnTo>
                    <a:pt x="127" y="24"/>
                  </a:lnTo>
                  <a:lnTo>
                    <a:pt x="127" y="58"/>
                  </a:lnTo>
                  <a:lnTo>
                    <a:pt x="114" y="58"/>
                  </a:lnTo>
                  <a:lnTo>
                    <a:pt x="114" y="58"/>
                  </a:lnTo>
                  <a:close/>
                  <a:moveTo>
                    <a:pt x="161" y="58"/>
                  </a:moveTo>
                  <a:lnTo>
                    <a:pt x="161" y="24"/>
                  </a:lnTo>
                  <a:lnTo>
                    <a:pt x="185" y="24"/>
                  </a:lnTo>
                  <a:lnTo>
                    <a:pt x="185"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2" name="Freeform 101">
              <a:extLst>
                <a:ext uri="{FF2B5EF4-FFF2-40B4-BE49-F238E27FC236}">
                  <a16:creationId xmlns:a16="http://schemas.microsoft.com/office/drawing/2014/main" id="{EBA8C88D-9290-43F0-962C-5D316B90F800}"/>
                </a:ext>
              </a:extLst>
            </p:cNvPr>
            <p:cNvSpPr>
              <a:spLocks noEditPoints="1"/>
            </p:cNvSpPr>
            <p:nvPr/>
          </p:nvSpPr>
          <p:spPr bwMode="auto">
            <a:xfrm>
              <a:off x="8101013" y="4348163"/>
              <a:ext cx="109538" cy="42863"/>
            </a:xfrm>
            <a:custGeom>
              <a:avLst/>
              <a:gdLst>
                <a:gd name="T0" fmla="*/ 11 w 207"/>
                <a:gd name="T1" fmla="*/ 0 h 82"/>
                <a:gd name="T2" fmla="*/ 196 w 207"/>
                <a:gd name="T3" fmla="*/ 0 h 82"/>
                <a:gd name="T4" fmla="*/ 196 w 207"/>
                <a:gd name="T5" fmla="*/ 0 h 82"/>
                <a:gd name="T6" fmla="*/ 201 w 207"/>
                <a:gd name="T7" fmla="*/ 1 h 82"/>
                <a:gd name="T8" fmla="*/ 204 w 207"/>
                <a:gd name="T9" fmla="*/ 4 h 82"/>
                <a:gd name="T10" fmla="*/ 206 w 207"/>
                <a:gd name="T11" fmla="*/ 7 h 82"/>
                <a:gd name="T12" fmla="*/ 207 w 207"/>
                <a:gd name="T13" fmla="*/ 12 h 82"/>
                <a:gd name="T14" fmla="*/ 207 w 207"/>
                <a:gd name="T15" fmla="*/ 69 h 82"/>
                <a:gd name="T16" fmla="*/ 207 w 207"/>
                <a:gd name="T17" fmla="*/ 69 h 82"/>
                <a:gd name="T18" fmla="*/ 206 w 207"/>
                <a:gd name="T19" fmla="*/ 74 h 82"/>
                <a:gd name="T20" fmla="*/ 204 w 207"/>
                <a:gd name="T21" fmla="*/ 78 h 82"/>
                <a:gd name="T22" fmla="*/ 201 w 207"/>
                <a:gd name="T23" fmla="*/ 81 h 82"/>
                <a:gd name="T24" fmla="*/ 196 w 207"/>
                <a:gd name="T25" fmla="*/ 82 h 82"/>
                <a:gd name="T26" fmla="*/ 11 w 207"/>
                <a:gd name="T27" fmla="*/ 82 h 82"/>
                <a:gd name="T28" fmla="*/ 11 w 207"/>
                <a:gd name="T29" fmla="*/ 82 h 82"/>
                <a:gd name="T30" fmla="*/ 7 w 207"/>
                <a:gd name="T31" fmla="*/ 81 h 82"/>
                <a:gd name="T32" fmla="*/ 2 w 207"/>
                <a:gd name="T33" fmla="*/ 78 h 82"/>
                <a:gd name="T34" fmla="*/ 0 w 207"/>
                <a:gd name="T35" fmla="*/ 74 h 82"/>
                <a:gd name="T36" fmla="*/ 0 w 207"/>
                <a:gd name="T37" fmla="*/ 69 h 82"/>
                <a:gd name="T38" fmla="*/ 0 w 207"/>
                <a:gd name="T39" fmla="*/ 12 h 82"/>
                <a:gd name="T40" fmla="*/ 0 w 207"/>
                <a:gd name="T41" fmla="*/ 12 h 82"/>
                <a:gd name="T42" fmla="*/ 0 w 207"/>
                <a:gd name="T43" fmla="*/ 7 h 82"/>
                <a:gd name="T44" fmla="*/ 2 w 207"/>
                <a:gd name="T45" fmla="*/ 4 h 82"/>
                <a:gd name="T46" fmla="*/ 7 w 207"/>
                <a:gd name="T47" fmla="*/ 1 h 82"/>
                <a:gd name="T48" fmla="*/ 11 w 207"/>
                <a:gd name="T49" fmla="*/ 0 h 82"/>
                <a:gd name="T50" fmla="*/ 11 w 207"/>
                <a:gd name="T51" fmla="*/ 0 h 82"/>
                <a:gd name="T52" fmla="*/ 97 w 207"/>
                <a:gd name="T53" fmla="*/ 24 h 82"/>
                <a:gd name="T54" fmla="*/ 97 w 207"/>
                <a:gd name="T55" fmla="*/ 58 h 82"/>
                <a:gd name="T56" fmla="*/ 23 w 207"/>
                <a:gd name="T57" fmla="*/ 58 h 82"/>
                <a:gd name="T58" fmla="*/ 23 w 207"/>
                <a:gd name="T59" fmla="*/ 24 h 82"/>
                <a:gd name="T60" fmla="*/ 97 w 207"/>
                <a:gd name="T61" fmla="*/ 24 h 82"/>
                <a:gd name="T62" fmla="*/ 97 w 207"/>
                <a:gd name="T63" fmla="*/ 24 h 82"/>
                <a:gd name="T64" fmla="*/ 114 w 207"/>
                <a:gd name="T65" fmla="*/ 58 h 82"/>
                <a:gd name="T66" fmla="*/ 114 w 207"/>
                <a:gd name="T67" fmla="*/ 24 h 82"/>
                <a:gd name="T68" fmla="*/ 127 w 207"/>
                <a:gd name="T69" fmla="*/ 24 h 82"/>
                <a:gd name="T70" fmla="*/ 127 w 207"/>
                <a:gd name="T71" fmla="*/ 58 h 82"/>
                <a:gd name="T72" fmla="*/ 114 w 207"/>
                <a:gd name="T73" fmla="*/ 58 h 82"/>
                <a:gd name="T74" fmla="*/ 114 w 207"/>
                <a:gd name="T75" fmla="*/ 58 h 82"/>
                <a:gd name="T76" fmla="*/ 161 w 207"/>
                <a:gd name="T77" fmla="*/ 58 h 82"/>
                <a:gd name="T78" fmla="*/ 161 w 207"/>
                <a:gd name="T79" fmla="*/ 24 h 82"/>
                <a:gd name="T80" fmla="*/ 185 w 207"/>
                <a:gd name="T81" fmla="*/ 24 h 82"/>
                <a:gd name="T82" fmla="*/ 185 w 207"/>
                <a:gd name="T83" fmla="*/ 58 h 82"/>
                <a:gd name="T84" fmla="*/ 161 w 207"/>
                <a:gd name="T85" fmla="*/ 58 h 82"/>
                <a:gd name="T86" fmla="*/ 161 w 207"/>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2">
                  <a:moveTo>
                    <a:pt x="11" y="0"/>
                  </a:moveTo>
                  <a:lnTo>
                    <a:pt x="196" y="0"/>
                  </a:lnTo>
                  <a:lnTo>
                    <a:pt x="196" y="0"/>
                  </a:lnTo>
                  <a:lnTo>
                    <a:pt x="201" y="1"/>
                  </a:lnTo>
                  <a:lnTo>
                    <a:pt x="204" y="4"/>
                  </a:lnTo>
                  <a:lnTo>
                    <a:pt x="206" y="7"/>
                  </a:lnTo>
                  <a:lnTo>
                    <a:pt x="207" y="12"/>
                  </a:lnTo>
                  <a:lnTo>
                    <a:pt x="207" y="69"/>
                  </a:lnTo>
                  <a:lnTo>
                    <a:pt x="207" y="69"/>
                  </a:lnTo>
                  <a:lnTo>
                    <a:pt x="206" y="74"/>
                  </a:lnTo>
                  <a:lnTo>
                    <a:pt x="204" y="78"/>
                  </a:lnTo>
                  <a:lnTo>
                    <a:pt x="201" y="81"/>
                  </a:lnTo>
                  <a:lnTo>
                    <a:pt x="196" y="82"/>
                  </a:lnTo>
                  <a:lnTo>
                    <a:pt x="11" y="82"/>
                  </a:lnTo>
                  <a:lnTo>
                    <a:pt x="11" y="82"/>
                  </a:lnTo>
                  <a:lnTo>
                    <a:pt x="7" y="81"/>
                  </a:lnTo>
                  <a:lnTo>
                    <a:pt x="2" y="78"/>
                  </a:lnTo>
                  <a:lnTo>
                    <a:pt x="0" y="74"/>
                  </a:lnTo>
                  <a:lnTo>
                    <a:pt x="0" y="69"/>
                  </a:lnTo>
                  <a:lnTo>
                    <a:pt x="0" y="12"/>
                  </a:lnTo>
                  <a:lnTo>
                    <a:pt x="0" y="12"/>
                  </a:lnTo>
                  <a:lnTo>
                    <a:pt x="0" y="7"/>
                  </a:lnTo>
                  <a:lnTo>
                    <a:pt x="2" y="4"/>
                  </a:lnTo>
                  <a:lnTo>
                    <a:pt x="7" y="1"/>
                  </a:lnTo>
                  <a:lnTo>
                    <a:pt x="11" y="0"/>
                  </a:lnTo>
                  <a:lnTo>
                    <a:pt x="11" y="0"/>
                  </a:lnTo>
                  <a:close/>
                  <a:moveTo>
                    <a:pt x="97" y="24"/>
                  </a:moveTo>
                  <a:lnTo>
                    <a:pt x="97" y="58"/>
                  </a:lnTo>
                  <a:lnTo>
                    <a:pt x="23" y="58"/>
                  </a:lnTo>
                  <a:lnTo>
                    <a:pt x="23" y="24"/>
                  </a:lnTo>
                  <a:lnTo>
                    <a:pt x="97" y="24"/>
                  </a:lnTo>
                  <a:lnTo>
                    <a:pt x="97" y="24"/>
                  </a:lnTo>
                  <a:close/>
                  <a:moveTo>
                    <a:pt x="114" y="58"/>
                  </a:moveTo>
                  <a:lnTo>
                    <a:pt x="114" y="24"/>
                  </a:lnTo>
                  <a:lnTo>
                    <a:pt x="127" y="24"/>
                  </a:lnTo>
                  <a:lnTo>
                    <a:pt x="127" y="58"/>
                  </a:lnTo>
                  <a:lnTo>
                    <a:pt x="114" y="58"/>
                  </a:lnTo>
                  <a:lnTo>
                    <a:pt x="114" y="58"/>
                  </a:lnTo>
                  <a:close/>
                  <a:moveTo>
                    <a:pt x="161" y="58"/>
                  </a:moveTo>
                  <a:lnTo>
                    <a:pt x="161" y="24"/>
                  </a:lnTo>
                  <a:lnTo>
                    <a:pt x="185" y="24"/>
                  </a:lnTo>
                  <a:lnTo>
                    <a:pt x="185"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3" name="Freeform 102">
              <a:extLst>
                <a:ext uri="{FF2B5EF4-FFF2-40B4-BE49-F238E27FC236}">
                  <a16:creationId xmlns:a16="http://schemas.microsoft.com/office/drawing/2014/main" id="{DC32FD74-9C8D-4B7A-A17F-9122F3EA5E27}"/>
                </a:ext>
              </a:extLst>
            </p:cNvPr>
            <p:cNvSpPr>
              <a:spLocks noEditPoints="1"/>
            </p:cNvSpPr>
            <p:nvPr/>
          </p:nvSpPr>
          <p:spPr bwMode="auto">
            <a:xfrm>
              <a:off x="8091488" y="4318000"/>
              <a:ext cx="109538" cy="42863"/>
            </a:xfrm>
            <a:custGeom>
              <a:avLst/>
              <a:gdLst>
                <a:gd name="T0" fmla="*/ 11 w 208"/>
                <a:gd name="T1" fmla="*/ 0 h 81"/>
                <a:gd name="T2" fmla="*/ 197 w 208"/>
                <a:gd name="T3" fmla="*/ 0 h 81"/>
                <a:gd name="T4" fmla="*/ 197 w 208"/>
                <a:gd name="T5" fmla="*/ 0 h 81"/>
                <a:gd name="T6" fmla="*/ 200 w 208"/>
                <a:gd name="T7" fmla="*/ 1 h 81"/>
                <a:gd name="T8" fmla="*/ 205 w 208"/>
                <a:gd name="T9" fmla="*/ 3 h 81"/>
                <a:gd name="T10" fmla="*/ 207 w 208"/>
                <a:gd name="T11" fmla="*/ 6 h 81"/>
                <a:gd name="T12" fmla="*/ 208 w 208"/>
                <a:gd name="T13" fmla="*/ 11 h 81"/>
                <a:gd name="T14" fmla="*/ 208 w 208"/>
                <a:gd name="T15" fmla="*/ 69 h 81"/>
                <a:gd name="T16" fmla="*/ 208 w 208"/>
                <a:gd name="T17" fmla="*/ 69 h 81"/>
                <a:gd name="T18" fmla="*/ 207 w 208"/>
                <a:gd name="T19" fmla="*/ 73 h 81"/>
                <a:gd name="T20" fmla="*/ 205 w 208"/>
                <a:gd name="T21" fmla="*/ 78 h 81"/>
                <a:gd name="T22" fmla="*/ 200 w 208"/>
                <a:gd name="T23" fmla="*/ 80 h 81"/>
                <a:gd name="T24" fmla="*/ 197 w 208"/>
                <a:gd name="T25" fmla="*/ 81 h 81"/>
                <a:gd name="T26" fmla="*/ 11 w 208"/>
                <a:gd name="T27" fmla="*/ 81 h 81"/>
                <a:gd name="T28" fmla="*/ 11 w 208"/>
                <a:gd name="T29" fmla="*/ 81 h 81"/>
                <a:gd name="T30" fmla="*/ 6 w 208"/>
                <a:gd name="T31" fmla="*/ 80 h 81"/>
                <a:gd name="T32" fmla="*/ 3 w 208"/>
                <a:gd name="T33" fmla="*/ 78 h 81"/>
                <a:gd name="T34" fmla="*/ 1 w 208"/>
                <a:gd name="T35" fmla="*/ 73 h 81"/>
                <a:gd name="T36" fmla="*/ 0 w 208"/>
                <a:gd name="T37" fmla="*/ 69 h 81"/>
                <a:gd name="T38" fmla="*/ 0 w 208"/>
                <a:gd name="T39" fmla="*/ 11 h 81"/>
                <a:gd name="T40" fmla="*/ 0 w 208"/>
                <a:gd name="T41" fmla="*/ 11 h 81"/>
                <a:gd name="T42" fmla="*/ 1 w 208"/>
                <a:gd name="T43" fmla="*/ 6 h 81"/>
                <a:gd name="T44" fmla="*/ 3 w 208"/>
                <a:gd name="T45" fmla="*/ 3 h 81"/>
                <a:gd name="T46" fmla="*/ 6 w 208"/>
                <a:gd name="T47" fmla="*/ 1 h 81"/>
                <a:gd name="T48" fmla="*/ 11 w 208"/>
                <a:gd name="T49" fmla="*/ 0 h 81"/>
                <a:gd name="T50" fmla="*/ 11 w 208"/>
                <a:gd name="T51" fmla="*/ 0 h 81"/>
                <a:gd name="T52" fmla="*/ 98 w 208"/>
                <a:gd name="T53" fmla="*/ 23 h 81"/>
                <a:gd name="T54" fmla="*/ 98 w 208"/>
                <a:gd name="T55" fmla="*/ 57 h 81"/>
                <a:gd name="T56" fmla="*/ 24 w 208"/>
                <a:gd name="T57" fmla="*/ 57 h 81"/>
                <a:gd name="T58" fmla="*/ 24 w 208"/>
                <a:gd name="T59" fmla="*/ 23 h 81"/>
                <a:gd name="T60" fmla="*/ 98 w 208"/>
                <a:gd name="T61" fmla="*/ 23 h 81"/>
                <a:gd name="T62" fmla="*/ 98 w 208"/>
                <a:gd name="T63" fmla="*/ 23 h 81"/>
                <a:gd name="T64" fmla="*/ 115 w 208"/>
                <a:gd name="T65" fmla="*/ 57 h 81"/>
                <a:gd name="T66" fmla="*/ 115 w 208"/>
                <a:gd name="T67" fmla="*/ 23 h 81"/>
                <a:gd name="T68" fmla="*/ 127 w 208"/>
                <a:gd name="T69" fmla="*/ 23 h 81"/>
                <a:gd name="T70" fmla="*/ 127 w 208"/>
                <a:gd name="T71" fmla="*/ 57 h 81"/>
                <a:gd name="T72" fmla="*/ 115 w 208"/>
                <a:gd name="T73" fmla="*/ 57 h 81"/>
                <a:gd name="T74" fmla="*/ 115 w 208"/>
                <a:gd name="T75" fmla="*/ 57 h 81"/>
                <a:gd name="T76" fmla="*/ 162 w 208"/>
                <a:gd name="T77" fmla="*/ 57 h 81"/>
                <a:gd name="T78" fmla="*/ 162 w 208"/>
                <a:gd name="T79" fmla="*/ 23 h 81"/>
                <a:gd name="T80" fmla="*/ 185 w 208"/>
                <a:gd name="T81" fmla="*/ 23 h 81"/>
                <a:gd name="T82" fmla="*/ 185 w 208"/>
                <a:gd name="T83" fmla="*/ 57 h 81"/>
                <a:gd name="T84" fmla="*/ 162 w 208"/>
                <a:gd name="T85" fmla="*/ 57 h 81"/>
                <a:gd name="T86" fmla="*/ 162 w 208"/>
                <a:gd name="T87" fmla="*/ 5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81">
                  <a:moveTo>
                    <a:pt x="11" y="0"/>
                  </a:moveTo>
                  <a:lnTo>
                    <a:pt x="197" y="0"/>
                  </a:lnTo>
                  <a:lnTo>
                    <a:pt x="197" y="0"/>
                  </a:lnTo>
                  <a:lnTo>
                    <a:pt x="200" y="1"/>
                  </a:lnTo>
                  <a:lnTo>
                    <a:pt x="205" y="3"/>
                  </a:lnTo>
                  <a:lnTo>
                    <a:pt x="207" y="6"/>
                  </a:lnTo>
                  <a:lnTo>
                    <a:pt x="208" y="11"/>
                  </a:lnTo>
                  <a:lnTo>
                    <a:pt x="208" y="69"/>
                  </a:lnTo>
                  <a:lnTo>
                    <a:pt x="208" y="69"/>
                  </a:lnTo>
                  <a:lnTo>
                    <a:pt x="207" y="73"/>
                  </a:lnTo>
                  <a:lnTo>
                    <a:pt x="205" y="78"/>
                  </a:lnTo>
                  <a:lnTo>
                    <a:pt x="200" y="80"/>
                  </a:lnTo>
                  <a:lnTo>
                    <a:pt x="197" y="81"/>
                  </a:lnTo>
                  <a:lnTo>
                    <a:pt x="11" y="81"/>
                  </a:lnTo>
                  <a:lnTo>
                    <a:pt x="11" y="81"/>
                  </a:lnTo>
                  <a:lnTo>
                    <a:pt x="6" y="80"/>
                  </a:lnTo>
                  <a:lnTo>
                    <a:pt x="3" y="78"/>
                  </a:lnTo>
                  <a:lnTo>
                    <a:pt x="1" y="73"/>
                  </a:lnTo>
                  <a:lnTo>
                    <a:pt x="0" y="69"/>
                  </a:lnTo>
                  <a:lnTo>
                    <a:pt x="0" y="11"/>
                  </a:lnTo>
                  <a:lnTo>
                    <a:pt x="0" y="11"/>
                  </a:lnTo>
                  <a:lnTo>
                    <a:pt x="1" y="6"/>
                  </a:lnTo>
                  <a:lnTo>
                    <a:pt x="3" y="3"/>
                  </a:lnTo>
                  <a:lnTo>
                    <a:pt x="6" y="1"/>
                  </a:lnTo>
                  <a:lnTo>
                    <a:pt x="11" y="0"/>
                  </a:lnTo>
                  <a:lnTo>
                    <a:pt x="11" y="0"/>
                  </a:lnTo>
                  <a:close/>
                  <a:moveTo>
                    <a:pt x="98" y="23"/>
                  </a:moveTo>
                  <a:lnTo>
                    <a:pt x="98" y="57"/>
                  </a:lnTo>
                  <a:lnTo>
                    <a:pt x="24" y="57"/>
                  </a:lnTo>
                  <a:lnTo>
                    <a:pt x="24" y="23"/>
                  </a:lnTo>
                  <a:lnTo>
                    <a:pt x="98" y="23"/>
                  </a:lnTo>
                  <a:lnTo>
                    <a:pt x="98" y="23"/>
                  </a:lnTo>
                  <a:close/>
                  <a:moveTo>
                    <a:pt x="115" y="57"/>
                  </a:moveTo>
                  <a:lnTo>
                    <a:pt x="115" y="23"/>
                  </a:lnTo>
                  <a:lnTo>
                    <a:pt x="127" y="23"/>
                  </a:lnTo>
                  <a:lnTo>
                    <a:pt x="127" y="57"/>
                  </a:lnTo>
                  <a:lnTo>
                    <a:pt x="115" y="57"/>
                  </a:lnTo>
                  <a:lnTo>
                    <a:pt x="115" y="57"/>
                  </a:lnTo>
                  <a:close/>
                  <a:moveTo>
                    <a:pt x="162" y="57"/>
                  </a:moveTo>
                  <a:lnTo>
                    <a:pt x="162" y="23"/>
                  </a:lnTo>
                  <a:lnTo>
                    <a:pt x="185" y="23"/>
                  </a:lnTo>
                  <a:lnTo>
                    <a:pt x="185" y="57"/>
                  </a:lnTo>
                  <a:lnTo>
                    <a:pt x="162" y="57"/>
                  </a:lnTo>
                  <a:lnTo>
                    <a:pt x="16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4" name="Freeform 103">
              <a:extLst>
                <a:ext uri="{FF2B5EF4-FFF2-40B4-BE49-F238E27FC236}">
                  <a16:creationId xmlns:a16="http://schemas.microsoft.com/office/drawing/2014/main" id="{C76B264A-F6C2-45F1-8A1C-6047158317BA}"/>
                </a:ext>
              </a:extLst>
            </p:cNvPr>
            <p:cNvSpPr>
              <a:spLocks noEditPoints="1"/>
            </p:cNvSpPr>
            <p:nvPr/>
          </p:nvSpPr>
          <p:spPr bwMode="auto">
            <a:xfrm>
              <a:off x="7972425" y="4378325"/>
              <a:ext cx="109538" cy="42863"/>
            </a:xfrm>
            <a:custGeom>
              <a:avLst/>
              <a:gdLst>
                <a:gd name="T0" fmla="*/ 12 w 209"/>
                <a:gd name="T1" fmla="*/ 0 h 80"/>
                <a:gd name="T2" fmla="*/ 197 w 209"/>
                <a:gd name="T3" fmla="*/ 0 h 80"/>
                <a:gd name="T4" fmla="*/ 197 w 209"/>
                <a:gd name="T5" fmla="*/ 0 h 80"/>
                <a:gd name="T6" fmla="*/ 202 w 209"/>
                <a:gd name="T7" fmla="*/ 1 h 80"/>
                <a:gd name="T8" fmla="*/ 205 w 209"/>
                <a:gd name="T9" fmla="*/ 3 h 80"/>
                <a:gd name="T10" fmla="*/ 208 w 209"/>
                <a:gd name="T11" fmla="*/ 7 h 80"/>
                <a:gd name="T12" fmla="*/ 209 w 209"/>
                <a:gd name="T13" fmla="*/ 11 h 80"/>
                <a:gd name="T14" fmla="*/ 209 w 209"/>
                <a:gd name="T15" fmla="*/ 69 h 80"/>
                <a:gd name="T16" fmla="*/ 209 w 209"/>
                <a:gd name="T17" fmla="*/ 69 h 80"/>
                <a:gd name="T18" fmla="*/ 208 w 209"/>
                <a:gd name="T19" fmla="*/ 74 h 80"/>
                <a:gd name="T20" fmla="*/ 205 w 209"/>
                <a:gd name="T21" fmla="*/ 77 h 80"/>
                <a:gd name="T22" fmla="*/ 202 w 209"/>
                <a:gd name="T23" fmla="*/ 80 h 80"/>
                <a:gd name="T24" fmla="*/ 197 w 209"/>
                <a:gd name="T25" fmla="*/ 80 h 80"/>
                <a:gd name="T26" fmla="*/ 12 w 209"/>
                <a:gd name="T27" fmla="*/ 80 h 80"/>
                <a:gd name="T28" fmla="*/ 12 w 209"/>
                <a:gd name="T29" fmla="*/ 80 h 80"/>
                <a:gd name="T30" fmla="*/ 8 w 209"/>
                <a:gd name="T31" fmla="*/ 80 h 80"/>
                <a:gd name="T32" fmla="*/ 3 w 209"/>
                <a:gd name="T33" fmla="*/ 77 h 80"/>
                <a:gd name="T34" fmla="*/ 1 w 209"/>
                <a:gd name="T35" fmla="*/ 74 h 80"/>
                <a:gd name="T36" fmla="*/ 0 w 209"/>
                <a:gd name="T37" fmla="*/ 69 h 80"/>
                <a:gd name="T38" fmla="*/ 0 w 209"/>
                <a:gd name="T39" fmla="*/ 11 h 80"/>
                <a:gd name="T40" fmla="*/ 0 w 209"/>
                <a:gd name="T41" fmla="*/ 11 h 80"/>
                <a:gd name="T42" fmla="*/ 1 w 209"/>
                <a:gd name="T43" fmla="*/ 7 h 80"/>
                <a:gd name="T44" fmla="*/ 3 w 209"/>
                <a:gd name="T45" fmla="*/ 3 h 80"/>
                <a:gd name="T46" fmla="*/ 8 w 209"/>
                <a:gd name="T47" fmla="*/ 1 h 80"/>
                <a:gd name="T48" fmla="*/ 12 w 209"/>
                <a:gd name="T49" fmla="*/ 0 h 80"/>
                <a:gd name="T50" fmla="*/ 12 w 209"/>
                <a:gd name="T51" fmla="*/ 0 h 80"/>
                <a:gd name="T52" fmla="*/ 99 w 209"/>
                <a:gd name="T53" fmla="*/ 24 h 80"/>
                <a:gd name="T54" fmla="*/ 99 w 209"/>
                <a:gd name="T55" fmla="*/ 58 h 80"/>
                <a:gd name="T56" fmla="*/ 24 w 209"/>
                <a:gd name="T57" fmla="*/ 58 h 80"/>
                <a:gd name="T58" fmla="*/ 24 w 209"/>
                <a:gd name="T59" fmla="*/ 24 h 80"/>
                <a:gd name="T60" fmla="*/ 99 w 209"/>
                <a:gd name="T61" fmla="*/ 24 h 80"/>
                <a:gd name="T62" fmla="*/ 99 w 209"/>
                <a:gd name="T63" fmla="*/ 24 h 80"/>
                <a:gd name="T64" fmla="*/ 116 w 209"/>
                <a:gd name="T65" fmla="*/ 58 h 80"/>
                <a:gd name="T66" fmla="*/ 116 w 209"/>
                <a:gd name="T67" fmla="*/ 24 h 80"/>
                <a:gd name="T68" fmla="*/ 128 w 209"/>
                <a:gd name="T69" fmla="*/ 24 h 80"/>
                <a:gd name="T70" fmla="*/ 128 w 209"/>
                <a:gd name="T71" fmla="*/ 58 h 80"/>
                <a:gd name="T72" fmla="*/ 116 w 209"/>
                <a:gd name="T73" fmla="*/ 58 h 80"/>
                <a:gd name="T74" fmla="*/ 116 w 209"/>
                <a:gd name="T75" fmla="*/ 58 h 80"/>
                <a:gd name="T76" fmla="*/ 162 w 209"/>
                <a:gd name="T77" fmla="*/ 58 h 80"/>
                <a:gd name="T78" fmla="*/ 162 w 209"/>
                <a:gd name="T79" fmla="*/ 24 h 80"/>
                <a:gd name="T80" fmla="*/ 186 w 209"/>
                <a:gd name="T81" fmla="*/ 24 h 80"/>
                <a:gd name="T82" fmla="*/ 186 w 209"/>
                <a:gd name="T83" fmla="*/ 58 h 80"/>
                <a:gd name="T84" fmla="*/ 162 w 209"/>
                <a:gd name="T85" fmla="*/ 58 h 80"/>
                <a:gd name="T86" fmla="*/ 162 w 209"/>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80">
                  <a:moveTo>
                    <a:pt x="12" y="0"/>
                  </a:moveTo>
                  <a:lnTo>
                    <a:pt x="197" y="0"/>
                  </a:lnTo>
                  <a:lnTo>
                    <a:pt x="197" y="0"/>
                  </a:lnTo>
                  <a:lnTo>
                    <a:pt x="202" y="1"/>
                  </a:lnTo>
                  <a:lnTo>
                    <a:pt x="205" y="3"/>
                  </a:lnTo>
                  <a:lnTo>
                    <a:pt x="208" y="7"/>
                  </a:lnTo>
                  <a:lnTo>
                    <a:pt x="209" y="11"/>
                  </a:lnTo>
                  <a:lnTo>
                    <a:pt x="209" y="69"/>
                  </a:lnTo>
                  <a:lnTo>
                    <a:pt x="209" y="69"/>
                  </a:lnTo>
                  <a:lnTo>
                    <a:pt x="208" y="74"/>
                  </a:lnTo>
                  <a:lnTo>
                    <a:pt x="205" y="77"/>
                  </a:lnTo>
                  <a:lnTo>
                    <a:pt x="202" y="80"/>
                  </a:lnTo>
                  <a:lnTo>
                    <a:pt x="197" y="80"/>
                  </a:lnTo>
                  <a:lnTo>
                    <a:pt x="12" y="80"/>
                  </a:lnTo>
                  <a:lnTo>
                    <a:pt x="12" y="80"/>
                  </a:lnTo>
                  <a:lnTo>
                    <a:pt x="8" y="80"/>
                  </a:lnTo>
                  <a:lnTo>
                    <a:pt x="3" y="77"/>
                  </a:lnTo>
                  <a:lnTo>
                    <a:pt x="1" y="74"/>
                  </a:lnTo>
                  <a:lnTo>
                    <a:pt x="0" y="69"/>
                  </a:lnTo>
                  <a:lnTo>
                    <a:pt x="0" y="11"/>
                  </a:lnTo>
                  <a:lnTo>
                    <a:pt x="0" y="11"/>
                  </a:lnTo>
                  <a:lnTo>
                    <a:pt x="1" y="7"/>
                  </a:lnTo>
                  <a:lnTo>
                    <a:pt x="3" y="3"/>
                  </a:lnTo>
                  <a:lnTo>
                    <a:pt x="8" y="1"/>
                  </a:lnTo>
                  <a:lnTo>
                    <a:pt x="12" y="0"/>
                  </a:lnTo>
                  <a:lnTo>
                    <a:pt x="12" y="0"/>
                  </a:lnTo>
                  <a:close/>
                  <a:moveTo>
                    <a:pt x="99" y="24"/>
                  </a:moveTo>
                  <a:lnTo>
                    <a:pt x="99" y="58"/>
                  </a:lnTo>
                  <a:lnTo>
                    <a:pt x="24" y="58"/>
                  </a:lnTo>
                  <a:lnTo>
                    <a:pt x="24" y="24"/>
                  </a:lnTo>
                  <a:lnTo>
                    <a:pt x="99" y="24"/>
                  </a:lnTo>
                  <a:lnTo>
                    <a:pt x="99" y="24"/>
                  </a:lnTo>
                  <a:close/>
                  <a:moveTo>
                    <a:pt x="116" y="58"/>
                  </a:moveTo>
                  <a:lnTo>
                    <a:pt x="116" y="24"/>
                  </a:lnTo>
                  <a:lnTo>
                    <a:pt x="128" y="24"/>
                  </a:lnTo>
                  <a:lnTo>
                    <a:pt x="128" y="58"/>
                  </a:lnTo>
                  <a:lnTo>
                    <a:pt x="116" y="58"/>
                  </a:lnTo>
                  <a:lnTo>
                    <a:pt x="116" y="58"/>
                  </a:lnTo>
                  <a:close/>
                  <a:moveTo>
                    <a:pt x="162" y="58"/>
                  </a:moveTo>
                  <a:lnTo>
                    <a:pt x="162" y="24"/>
                  </a:lnTo>
                  <a:lnTo>
                    <a:pt x="186" y="24"/>
                  </a:lnTo>
                  <a:lnTo>
                    <a:pt x="186" y="58"/>
                  </a:lnTo>
                  <a:lnTo>
                    <a:pt x="162" y="58"/>
                  </a:lnTo>
                  <a:lnTo>
                    <a:pt x="1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5" name="Freeform 104">
              <a:extLst>
                <a:ext uri="{FF2B5EF4-FFF2-40B4-BE49-F238E27FC236}">
                  <a16:creationId xmlns:a16="http://schemas.microsoft.com/office/drawing/2014/main" id="{D933A2ED-D748-4AD3-823E-06A3A8C39367}"/>
                </a:ext>
              </a:extLst>
            </p:cNvPr>
            <p:cNvSpPr>
              <a:spLocks noEditPoints="1"/>
            </p:cNvSpPr>
            <p:nvPr/>
          </p:nvSpPr>
          <p:spPr bwMode="auto">
            <a:xfrm>
              <a:off x="7959725" y="4348163"/>
              <a:ext cx="111125" cy="42863"/>
            </a:xfrm>
            <a:custGeom>
              <a:avLst/>
              <a:gdLst>
                <a:gd name="T0" fmla="*/ 12 w 209"/>
                <a:gd name="T1" fmla="*/ 0 h 82"/>
                <a:gd name="T2" fmla="*/ 197 w 209"/>
                <a:gd name="T3" fmla="*/ 0 h 82"/>
                <a:gd name="T4" fmla="*/ 197 w 209"/>
                <a:gd name="T5" fmla="*/ 0 h 82"/>
                <a:gd name="T6" fmla="*/ 201 w 209"/>
                <a:gd name="T7" fmla="*/ 1 h 82"/>
                <a:gd name="T8" fmla="*/ 206 w 209"/>
                <a:gd name="T9" fmla="*/ 4 h 82"/>
                <a:gd name="T10" fmla="*/ 208 w 209"/>
                <a:gd name="T11" fmla="*/ 7 h 82"/>
                <a:gd name="T12" fmla="*/ 209 w 209"/>
                <a:gd name="T13" fmla="*/ 12 h 82"/>
                <a:gd name="T14" fmla="*/ 209 w 209"/>
                <a:gd name="T15" fmla="*/ 69 h 82"/>
                <a:gd name="T16" fmla="*/ 209 w 209"/>
                <a:gd name="T17" fmla="*/ 69 h 82"/>
                <a:gd name="T18" fmla="*/ 208 w 209"/>
                <a:gd name="T19" fmla="*/ 74 h 82"/>
                <a:gd name="T20" fmla="*/ 206 w 209"/>
                <a:gd name="T21" fmla="*/ 78 h 82"/>
                <a:gd name="T22" fmla="*/ 201 w 209"/>
                <a:gd name="T23" fmla="*/ 81 h 82"/>
                <a:gd name="T24" fmla="*/ 197 w 209"/>
                <a:gd name="T25" fmla="*/ 82 h 82"/>
                <a:gd name="T26" fmla="*/ 12 w 209"/>
                <a:gd name="T27" fmla="*/ 82 h 82"/>
                <a:gd name="T28" fmla="*/ 12 w 209"/>
                <a:gd name="T29" fmla="*/ 82 h 82"/>
                <a:gd name="T30" fmla="*/ 7 w 209"/>
                <a:gd name="T31" fmla="*/ 81 h 82"/>
                <a:gd name="T32" fmla="*/ 4 w 209"/>
                <a:gd name="T33" fmla="*/ 78 h 82"/>
                <a:gd name="T34" fmla="*/ 1 w 209"/>
                <a:gd name="T35" fmla="*/ 74 h 82"/>
                <a:gd name="T36" fmla="*/ 0 w 209"/>
                <a:gd name="T37" fmla="*/ 69 h 82"/>
                <a:gd name="T38" fmla="*/ 0 w 209"/>
                <a:gd name="T39" fmla="*/ 12 h 82"/>
                <a:gd name="T40" fmla="*/ 0 w 209"/>
                <a:gd name="T41" fmla="*/ 12 h 82"/>
                <a:gd name="T42" fmla="*/ 1 w 209"/>
                <a:gd name="T43" fmla="*/ 7 h 82"/>
                <a:gd name="T44" fmla="*/ 4 w 209"/>
                <a:gd name="T45" fmla="*/ 4 h 82"/>
                <a:gd name="T46" fmla="*/ 7 w 209"/>
                <a:gd name="T47" fmla="*/ 1 h 82"/>
                <a:gd name="T48" fmla="*/ 12 w 209"/>
                <a:gd name="T49" fmla="*/ 0 h 82"/>
                <a:gd name="T50" fmla="*/ 12 w 209"/>
                <a:gd name="T51" fmla="*/ 0 h 82"/>
                <a:gd name="T52" fmla="*/ 99 w 209"/>
                <a:gd name="T53" fmla="*/ 24 h 82"/>
                <a:gd name="T54" fmla="*/ 99 w 209"/>
                <a:gd name="T55" fmla="*/ 58 h 82"/>
                <a:gd name="T56" fmla="*/ 23 w 209"/>
                <a:gd name="T57" fmla="*/ 58 h 82"/>
                <a:gd name="T58" fmla="*/ 23 w 209"/>
                <a:gd name="T59" fmla="*/ 24 h 82"/>
                <a:gd name="T60" fmla="*/ 99 w 209"/>
                <a:gd name="T61" fmla="*/ 24 h 82"/>
                <a:gd name="T62" fmla="*/ 99 w 209"/>
                <a:gd name="T63" fmla="*/ 24 h 82"/>
                <a:gd name="T64" fmla="*/ 116 w 209"/>
                <a:gd name="T65" fmla="*/ 58 h 82"/>
                <a:gd name="T66" fmla="*/ 116 w 209"/>
                <a:gd name="T67" fmla="*/ 24 h 82"/>
                <a:gd name="T68" fmla="*/ 127 w 209"/>
                <a:gd name="T69" fmla="*/ 24 h 82"/>
                <a:gd name="T70" fmla="*/ 127 w 209"/>
                <a:gd name="T71" fmla="*/ 58 h 82"/>
                <a:gd name="T72" fmla="*/ 116 w 209"/>
                <a:gd name="T73" fmla="*/ 58 h 82"/>
                <a:gd name="T74" fmla="*/ 116 w 209"/>
                <a:gd name="T75" fmla="*/ 58 h 82"/>
                <a:gd name="T76" fmla="*/ 162 w 209"/>
                <a:gd name="T77" fmla="*/ 58 h 82"/>
                <a:gd name="T78" fmla="*/ 162 w 209"/>
                <a:gd name="T79" fmla="*/ 24 h 82"/>
                <a:gd name="T80" fmla="*/ 185 w 209"/>
                <a:gd name="T81" fmla="*/ 24 h 82"/>
                <a:gd name="T82" fmla="*/ 185 w 209"/>
                <a:gd name="T83" fmla="*/ 58 h 82"/>
                <a:gd name="T84" fmla="*/ 162 w 209"/>
                <a:gd name="T85" fmla="*/ 58 h 82"/>
                <a:gd name="T86" fmla="*/ 162 w 209"/>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82">
                  <a:moveTo>
                    <a:pt x="12" y="0"/>
                  </a:moveTo>
                  <a:lnTo>
                    <a:pt x="197" y="0"/>
                  </a:lnTo>
                  <a:lnTo>
                    <a:pt x="197" y="0"/>
                  </a:lnTo>
                  <a:lnTo>
                    <a:pt x="201" y="1"/>
                  </a:lnTo>
                  <a:lnTo>
                    <a:pt x="206" y="4"/>
                  </a:lnTo>
                  <a:lnTo>
                    <a:pt x="208" y="7"/>
                  </a:lnTo>
                  <a:lnTo>
                    <a:pt x="209" y="12"/>
                  </a:lnTo>
                  <a:lnTo>
                    <a:pt x="209" y="69"/>
                  </a:lnTo>
                  <a:lnTo>
                    <a:pt x="209" y="69"/>
                  </a:lnTo>
                  <a:lnTo>
                    <a:pt x="208" y="74"/>
                  </a:lnTo>
                  <a:lnTo>
                    <a:pt x="206" y="78"/>
                  </a:lnTo>
                  <a:lnTo>
                    <a:pt x="201" y="81"/>
                  </a:lnTo>
                  <a:lnTo>
                    <a:pt x="197" y="82"/>
                  </a:lnTo>
                  <a:lnTo>
                    <a:pt x="12" y="82"/>
                  </a:lnTo>
                  <a:lnTo>
                    <a:pt x="12" y="82"/>
                  </a:lnTo>
                  <a:lnTo>
                    <a:pt x="7" y="81"/>
                  </a:lnTo>
                  <a:lnTo>
                    <a:pt x="4" y="78"/>
                  </a:lnTo>
                  <a:lnTo>
                    <a:pt x="1" y="74"/>
                  </a:lnTo>
                  <a:lnTo>
                    <a:pt x="0" y="69"/>
                  </a:lnTo>
                  <a:lnTo>
                    <a:pt x="0" y="12"/>
                  </a:lnTo>
                  <a:lnTo>
                    <a:pt x="0" y="12"/>
                  </a:lnTo>
                  <a:lnTo>
                    <a:pt x="1" y="7"/>
                  </a:lnTo>
                  <a:lnTo>
                    <a:pt x="4" y="4"/>
                  </a:lnTo>
                  <a:lnTo>
                    <a:pt x="7" y="1"/>
                  </a:lnTo>
                  <a:lnTo>
                    <a:pt x="12" y="0"/>
                  </a:lnTo>
                  <a:lnTo>
                    <a:pt x="12" y="0"/>
                  </a:lnTo>
                  <a:close/>
                  <a:moveTo>
                    <a:pt x="99" y="24"/>
                  </a:moveTo>
                  <a:lnTo>
                    <a:pt x="99" y="58"/>
                  </a:lnTo>
                  <a:lnTo>
                    <a:pt x="23" y="58"/>
                  </a:lnTo>
                  <a:lnTo>
                    <a:pt x="23" y="24"/>
                  </a:lnTo>
                  <a:lnTo>
                    <a:pt x="99" y="24"/>
                  </a:lnTo>
                  <a:lnTo>
                    <a:pt x="99" y="24"/>
                  </a:lnTo>
                  <a:close/>
                  <a:moveTo>
                    <a:pt x="116" y="58"/>
                  </a:moveTo>
                  <a:lnTo>
                    <a:pt x="116" y="24"/>
                  </a:lnTo>
                  <a:lnTo>
                    <a:pt x="127" y="24"/>
                  </a:lnTo>
                  <a:lnTo>
                    <a:pt x="127" y="58"/>
                  </a:lnTo>
                  <a:lnTo>
                    <a:pt x="116" y="58"/>
                  </a:lnTo>
                  <a:lnTo>
                    <a:pt x="116" y="58"/>
                  </a:lnTo>
                  <a:close/>
                  <a:moveTo>
                    <a:pt x="162" y="58"/>
                  </a:moveTo>
                  <a:lnTo>
                    <a:pt x="162" y="24"/>
                  </a:lnTo>
                  <a:lnTo>
                    <a:pt x="185" y="24"/>
                  </a:lnTo>
                  <a:lnTo>
                    <a:pt x="185" y="58"/>
                  </a:lnTo>
                  <a:lnTo>
                    <a:pt x="162" y="58"/>
                  </a:lnTo>
                  <a:lnTo>
                    <a:pt x="1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6" name="Freeform 105">
              <a:extLst>
                <a:ext uri="{FF2B5EF4-FFF2-40B4-BE49-F238E27FC236}">
                  <a16:creationId xmlns:a16="http://schemas.microsoft.com/office/drawing/2014/main" id="{3D1F4AEA-9B1C-4519-81C8-F8E3C1D565AC}"/>
                </a:ext>
              </a:extLst>
            </p:cNvPr>
            <p:cNvSpPr>
              <a:spLocks noEditPoints="1"/>
            </p:cNvSpPr>
            <p:nvPr/>
          </p:nvSpPr>
          <p:spPr bwMode="auto">
            <a:xfrm>
              <a:off x="8213725" y="4225925"/>
              <a:ext cx="111125" cy="42863"/>
            </a:xfrm>
            <a:custGeom>
              <a:avLst/>
              <a:gdLst>
                <a:gd name="T0" fmla="*/ 11 w 209"/>
                <a:gd name="T1" fmla="*/ 0 h 82"/>
                <a:gd name="T2" fmla="*/ 196 w 209"/>
                <a:gd name="T3" fmla="*/ 0 h 82"/>
                <a:gd name="T4" fmla="*/ 196 w 209"/>
                <a:gd name="T5" fmla="*/ 0 h 82"/>
                <a:gd name="T6" fmla="*/ 201 w 209"/>
                <a:gd name="T7" fmla="*/ 1 h 82"/>
                <a:gd name="T8" fmla="*/ 205 w 209"/>
                <a:gd name="T9" fmla="*/ 4 h 82"/>
                <a:gd name="T10" fmla="*/ 208 w 209"/>
                <a:gd name="T11" fmla="*/ 8 h 82"/>
                <a:gd name="T12" fmla="*/ 209 w 209"/>
                <a:gd name="T13" fmla="*/ 13 h 82"/>
                <a:gd name="T14" fmla="*/ 209 w 209"/>
                <a:gd name="T15" fmla="*/ 69 h 82"/>
                <a:gd name="T16" fmla="*/ 209 w 209"/>
                <a:gd name="T17" fmla="*/ 69 h 82"/>
                <a:gd name="T18" fmla="*/ 208 w 209"/>
                <a:gd name="T19" fmla="*/ 74 h 82"/>
                <a:gd name="T20" fmla="*/ 205 w 209"/>
                <a:gd name="T21" fmla="*/ 78 h 82"/>
                <a:gd name="T22" fmla="*/ 201 w 209"/>
                <a:gd name="T23" fmla="*/ 81 h 82"/>
                <a:gd name="T24" fmla="*/ 196 w 209"/>
                <a:gd name="T25" fmla="*/ 82 h 82"/>
                <a:gd name="T26" fmla="*/ 11 w 209"/>
                <a:gd name="T27" fmla="*/ 82 h 82"/>
                <a:gd name="T28" fmla="*/ 11 w 209"/>
                <a:gd name="T29" fmla="*/ 82 h 82"/>
                <a:gd name="T30" fmla="*/ 7 w 209"/>
                <a:gd name="T31" fmla="*/ 81 h 82"/>
                <a:gd name="T32" fmla="*/ 3 w 209"/>
                <a:gd name="T33" fmla="*/ 78 h 82"/>
                <a:gd name="T34" fmla="*/ 1 w 209"/>
                <a:gd name="T35" fmla="*/ 74 h 82"/>
                <a:gd name="T36" fmla="*/ 0 w 209"/>
                <a:gd name="T37" fmla="*/ 69 h 82"/>
                <a:gd name="T38" fmla="*/ 0 w 209"/>
                <a:gd name="T39" fmla="*/ 13 h 82"/>
                <a:gd name="T40" fmla="*/ 0 w 209"/>
                <a:gd name="T41" fmla="*/ 13 h 82"/>
                <a:gd name="T42" fmla="*/ 1 w 209"/>
                <a:gd name="T43" fmla="*/ 8 h 82"/>
                <a:gd name="T44" fmla="*/ 3 w 209"/>
                <a:gd name="T45" fmla="*/ 4 h 82"/>
                <a:gd name="T46" fmla="*/ 7 w 209"/>
                <a:gd name="T47" fmla="*/ 1 h 82"/>
                <a:gd name="T48" fmla="*/ 11 w 209"/>
                <a:gd name="T49" fmla="*/ 0 h 82"/>
                <a:gd name="T50" fmla="*/ 11 w 209"/>
                <a:gd name="T51" fmla="*/ 0 h 82"/>
                <a:gd name="T52" fmla="*/ 99 w 209"/>
                <a:gd name="T53" fmla="*/ 24 h 82"/>
                <a:gd name="T54" fmla="*/ 99 w 209"/>
                <a:gd name="T55" fmla="*/ 58 h 82"/>
                <a:gd name="T56" fmla="*/ 23 w 209"/>
                <a:gd name="T57" fmla="*/ 58 h 82"/>
                <a:gd name="T58" fmla="*/ 23 w 209"/>
                <a:gd name="T59" fmla="*/ 24 h 82"/>
                <a:gd name="T60" fmla="*/ 99 w 209"/>
                <a:gd name="T61" fmla="*/ 24 h 82"/>
                <a:gd name="T62" fmla="*/ 99 w 209"/>
                <a:gd name="T63" fmla="*/ 24 h 82"/>
                <a:gd name="T64" fmla="*/ 116 w 209"/>
                <a:gd name="T65" fmla="*/ 58 h 82"/>
                <a:gd name="T66" fmla="*/ 116 w 209"/>
                <a:gd name="T67" fmla="*/ 24 h 82"/>
                <a:gd name="T68" fmla="*/ 127 w 209"/>
                <a:gd name="T69" fmla="*/ 24 h 82"/>
                <a:gd name="T70" fmla="*/ 127 w 209"/>
                <a:gd name="T71" fmla="*/ 58 h 82"/>
                <a:gd name="T72" fmla="*/ 116 w 209"/>
                <a:gd name="T73" fmla="*/ 58 h 82"/>
                <a:gd name="T74" fmla="*/ 116 w 209"/>
                <a:gd name="T75" fmla="*/ 58 h 82"/>
                <a:gd name="T76" fmla="*/ 162 w 209"/>
                <a:gd name="T77" fmla="*/ 58 h 82"/>
                <a:gd name="T78" fmla="*/ 162 w 209"/>
                <a:gd name="T79" fmla="*/ 24 h 82"/>
                <a:gd name="T80" fmla="*/ 185 w 209"/>
                <a:gd name="T81" fmla="*/ 24 h 82"/>
                <a:gd name="T82" fmla="*/ 185 w 209"/>
                <a:gd name="T83" fmla="*/ 58 h 82"/>
                <a:gd name="T84" fmla="*/ 162 w 209"/>
                <a:gd name="T85" fmla="*/ 58 h 82"/>
                <a:gd name="T86" fmla="*/ 162 w 209"/>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82">
                  <a:moveTo>
                    <a:pt x="11" y="0"/>
                  </a:moveTo>
                  <a:lnTo>
                    <a:pt x="196" y="0"/>
                  </a:lnTo>
                  <a:lnTo>
                    <a:pt x="196" y="0"/>
                  </a:lnTo>
                  <a:lnTo>
                    <a:pt x="201" y="1"/>
                  </a:lnTo>
                  <a:lnTo>
                    <a:pt x="205" y="4"/>
                  </a:lnTo>
                  <a:lnTo>
                    <a:pt x="208" y="8"/>
                  </a:lnTo>
                  <a:lnTo>
                    <a:pt x="209" y="13"/>
                  </a:lnTo>
                  <a:lnTo>
                    <a:pt x="209" y="69"/>
                  </a:lnTo>
                  <a:lnTo>
                    <a:pt x="209" y="69"/>
                  </a:lnTo>
                  <a:lnTo>
                    <a:pt x="208" y="74"/>
                  </a:lnTo>
                  <a:lnTo>
                    <a:pt x="205" y="78"/>
                  </a:lnTo>
                  <a:lnTo>
                    <a:pt x="201" y="81"/>
                  </a:lnTo>
                  <a:lnTo>
                    <a:pt x="196" y="82"/>
                  </a:lnTo>
                  <a:lnTo>
                    <a:pt x="11" y="82"/>
                  </a:lnTo>
                  <a:lnTo>
                    <a:pt x="11" y="82"/>
                  </a:lnTo>
                  <a:lnTo>
                    <a:pt x="7" y="81"/>
                  </a:lnTo>
                  <a:lnTo>
                    <a:pt x="3" y="78"/>
                  </a:lnTo>
                  <a:lnTo>
                    <a:pt x="1" y="74"/>
                  </a:lnTo>
                  <a:lnTo>
                    <a:pt x="0" y="69"/>
                  </a:lnTo>
                  <a:lnTo>
                    <a:pt x="0" y="13"/>
                  </a:lnTo>
                  <a:lnTo>
                    <a:pt x="0" y="13"/>
                  </a:lnTo>
                  <a:lnTo>
                    <a:pt x="1" y="8"/>
                  </a:lnTo>
                  <a:lnTo>
                    <a:pt x="3" y="4"/>
                  </a:lnTo>
                  <a:lnTo>
                    <a:pt x="7" y="1"/>
                  </a:lnTo>
                  <a:lnTo>
                    <a:pt x="11" y="0"/>
                  </a:lnTo>
                  <a:lnTo>
                    <a:pt x="11" y="0"/>
                  </a:lnTo>
                  <a:close/>
                  <a:moveTo>
                    <a:pt x="99" y="24"/>
                  </a:moveTo>
                  <a:lnTo>
                    <a:pt x="99" y="58"/>
                  </a:lnTo>
                  <a:lnTo>
                    <a:pt x="23" y="58"/>
                  </a:lnTo>
                  <a:lnTo>
                    <a:pt x="23" y="24"/>
                  </a:lnTo>
                  <a:lnTo>
                    <a:pt x="99" y="24"/>
                  </a:lnTo>
                  <a:lnTo>
                    <a:pt x="99" y="24"/>
                  </a:lnTo>
                  <a:close/>
                  <a:moveTo>
                    <a:pt x="116" y="58"/>
                  </a:moveTo>
                  <a:lnTo>
                    <a:pt x="116" y="24"/>
                  </a:lnTo>
                  <a:lnTo>
                    <a:pt x="127" y="24"/>
                  </a:lnTo>
                  <a:lnTo>
                    <a:pt x="127" y="58"/>
                  </a:lnTo>
                  <a:lnTo>
                    <a:pt x="116" y="58"/>
                  </a:lnTo>
                  <a:lnTo>
                    <a:pt x="116" y="58"/>
                  </a:lnTo>
                  <a:close/>
                  <a:moveTo>
                    <a:pt x="162" y="58"/>
                  </a:moveTo>
                  <a:lnTo>
                    <a:pt x="162" y="24"/>
                  </a:lnTo>
                  <a:lnTo>
                    <a:pt x="185" y="24"/>
                  </a:lnTo>
                  <a:lnTo>
                    <a:pt x="185" y="58"/>
                  </a:lnTo>
                  <a:lnTo>
                    <a:pt x="162" y="58"/>
                  </a:lnTo>
                  <a:lnTo>
                    <a:pt x="1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7" name="Freeform 106">
              <a:extLst>
                <a:ext uri="{FF2B5EF4-FFF2-40B4-BE49-F238E27FC236}">
                  <a16:creationId xmlns:a16="http://schemas.microsoft.com/office/drawing/2014/main" id="{D6EEF27E-F44C-4934-9A56-FD8B292FF8FD}"/>
                </a:ext>
              </a:extLst>
            </p:cNvPr>
            <p:cNvSpPr>
              <a:spLocks noEditPoints="1"/>
            </p:cNvSpPr>
            <p:nvPr/>
          </p:nvSpPr>
          <p:spPr bwMode="auto">
            <a:xfrm>
              <a:off x="8229600" y="4287838"/>
              <a:ext cx="109538" cy="41275"/>
            </a:xfrm>
            <a:custGeom>
              <a:avLst/>
              <a:gdLst>
                <a:gd name="T0" fmla="*/ 11 w 207"/>
                <a:gd name="T1" fmla="*/ 0 h 80"/>
                <a:gd name="T2" fmla="*/ 196 w 207"/>
                <a:gd name="T3" fmla="*/ 0 h 80"/>
                <a:gd name="T4" fmla="*/ 196 w 207"/>
                <a:gd name="T5" fmla="*/ 0 h 80"/>
                <a:gd name="T6" fmla="*/ 200 w 207"/>
                <a:gd name="T7" fmla="*/ 1 h 80"/>
                <a:gd name="T8" fmla="*/ 204 w 207"/>
                <a:gd name="T9" fmla="*/ 3 h 80"/>
                <a:gd name="T10" fmla="*/ 206 w 207"/>
                <a:gd name="T11" fmla="*/ 7 h 80"/>
                <a:gd name="T12" fmla="*/ 207 w 207"/>
                <a:gd name="T13" fmla="*/ 11 h 80"/>
                <a:gd name="T14" fmla="*/ 207 w 207"/>
                <a:gd name="T15" fmla="*/ 69 h 80"/>
                <a:gd name="T16" fmla="*/ 207 w 207"/>
                <a:gd name="T17" fmla="*/ 69 h 80"/>
                <a:gd name="T18" fmla="*/ 206 w 207"/>
                <a:gd name="T19" fmla="*/ 73 h 80"/>
                <a:gd name="T20" fmla="*/ 204 w 207"/>
                <a:gd name="T21" fmla="*/ 78 h 80"/>
                <a:gd name="T22" fmla="*/ 200 w 207"/>
                <a:gd name="T23" fmla="*/ 80 h 80"/>
                <a:gd name="T24" fmla="*/ 196 w 207"/>
                <a:gd name="T25" fmla="*/ 80 h 80"/>
                <a:gd name="T26" fmla="*/ 11 w 207"/>
                <a:gd name="T27" fmla="*/ 80 h 80"/>
                <a:gd name="T28" fmla="*/ 11 w 207"/>
                <a:gd name="T29" fmla="*/ 80 h 80"/>
                <a:gd name="T30" fmla="*/ 6 w 207"/>
                <a:gd name="T31" fmla="*/ 80 h 80"/>
                <a:gd name="T32" fmla="*/ 3 w 207"/>
                <a:gd name="T33" fmla="*/ 78 h 80"/>
                <a:gd name="T34" fmla="*/ 0 w 207"/>
                <a:gd name="T35" fmla="*/ 73 h 80"/>
                <a:gd name="T36" fmla="*/ 0 w 207"/>
                <a:gd name="T37" fmla="*/ 69 h 80"/>
                <a:gd name="T38" fmla="*/ 0 w 207"/>
                <a:gd name="T39" fmla="*/ 11 h 80"/>
                <a:gd name="T40" fmla="*/ 0 w 207"/>
                <a:gd name="T41" fmla="*/ 11 h 80"/>
                <a:gd name="T42" fmla="*/ 0 w 207"/>
                <a:gd name="T43" fmla="*/ 7 h 80"/>
                <a:gd name="T44" fmla="*/ 3 w 207"/>
                <a:gd name="T45" fmla="*/ 3 h 80"/>
                <a:gd name="T46" fmla="*/ 6 w 207"/>
                <a:gd name="T47" fmla="*/ 1 h 80"/>
                <a:gd name="T48" fmla="*/ 11 w 207"/>
                <a:gd name="T49" fmla="*/ 0 h 80"/>
                <a:gd name="T50" fmla="*/ 11 w 207"/>
                <a:gd name="T51" fmla="*/ 0 h 80"/>
                <a:gd name="T52" fmla="*/ 97 w 207"/>
                <a:gd name="T53" fmla="*/ 24 h 80"/>
                <a:gd name="T54" fmla="*/ 97 w 207"/>
                <a:gd name="T55" fmla="*/ 58 h 80"/>
                <a:gd name="T56" fmla="*/ 22 w 207"/>
                <a:gd name="T57" fmla="*/ 58 h 80"/>
                <a:gd name="T58" fmla="*/ 22 w 207"/>
                <a:gd name="T59" fmla="*/ 24 h 80"/>
                <a:gd name="T60" fmla="*/ 97 w 207"/>
                <a:gd name="T61" fmla="*/ 24 h 80"/>
                <a:gd name="T62" fmla="*/ 97 w 207"/>
                <a:gd name="T63" fmla="*/ 24 h 80"/>
                <a:gd name="T64" fmla="*/ 115 w 207"/>
                <a:gd name="T65" fmla="*/ 58 h 80"/>
                <a:gd name="T66" fmla="*/ 115 w 207"/>
                <a:gd name="T67" fmla="*/ 24 h 80"/>
                <a:gd name="T68" fmla="*/ 127 w 207"/>
                <a:gd name="T69" fmla="*/ 24 h 80"/>
                <a:gd name="T70" fmla="*/ 127 w 207"/>
                <a:gd name="T71" fmla="*/ 58 h 80"/>
                <a:gd name="T72" fmla="*/ 115 w 207"/>
                <a:gd name="T73" fmla="*/ 58 h 80"/>
                <a:gd name="T74" fmla="*/ 115 w 207"/>
                <a:gd name="T75" fmla="*/ 58 h 80"/>
                <a:gd name="T76" fmla="*/ 161 w 207"/>
                <a:gd name="T77" fmla="*/ 58 h 80"/>
                <a:gd name="T78" fmla="*/ 161 w 207"/>
                <a:gd name="T79" fmla="*/ 24 h 80"/>
                <a:gd name="T80" fmla="*/ 184 w 207"/>
                <a:gd name="T81" fmla="*/ 24 h 80"/>
                <a:gd name="T82" fmla="*/ 184 w 207"/>
                <a:gd name="T83" fmla="*/ 58 h 80"/>
                <a:gd name="T84" fmla="*/ 161 w 207"/>
                <a:gd name="T85" fmla="*/ 58 h 80"/>
                <a:gd name="T86" fmla="*/ 161 w 207"/>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0">
                  <a:moveTo>
                    <a:pt x="11" y="0"/>
                  </a:moveTo>
                  <a:lnTo>
                    <a:pt x="196" y="0"/>
                  </a:lnTo>
                  <a:lnTo>
                    <a:pt x="196" y="0"/>
                  </a:lnTo>
                  <a:lnTo>
                    <a:pt x="200" y="1"/>
                  </a:lnTo>
                  <a:lnTo>
                    <a:pt x="204" y="3"/>
                  </a:lnTo>
                  <a:lnTo>
                    <a:pt x="206" y="7"/>
                  </a:lnTo>
                  <a:lnTo>
                    <a:pt x="207" y="11"/>
                  </a:lnTo>
                  <a:lnTo>
                    <a:pt x="207" y="69"/>
                  </a:lnTo>
                  <a:lnTo>
                    <a:pt x="207" y="69"/>
                  </a:lnTo>
                  <a:lnTo>
                    <a:pt x="206" y="73"/>
                  </a:lnTo>
                  <a:lnTo>
                    <a:pt x="204" y="78"/>
                  </a:lnTo>
                  <a:lnTo>
                    <a:pt x="200" y="80"/>
                  </a:lnTo>
                  <a:lnTo>
                    <a:pt x="196" y="80"/>
                  </a:lnTo>
                  <a:lnTo>
                    <a:pt x="11" y="80"/>
                  </a:lnTo>
                  <a:lnTo>
                    <a:pt x="11" y="80"/>
                  </a:lnTo>
                  <a:lnTo>
                    <a:pt x="6" y="80"/>
                  </a:lnTo>
                  <a:lnTo>
                    <a:pt x="3" y="78"/>
                  </a:lnTo>
                  <a:lnTo>
                    <a:pt x="0" y="73"/>
                  </a:lnTo>
                  <a:lnTo>
                    <a:pt x="0" y="69"/>
                  </a:lnTo>
                  <a:lnTo>
                    <a:pt x="0" y="11"/>
                  </a:lnTo>
                  <a:lnTo>
                    <a:pt x="0" y="11"/>
                  </a:lnTo>
                  <a:lnTo>
                    <a:pt x="0" y="7"/>
                  </a:lnTo>
                  <a:lnTo>
                    <a:pt x="3" y="3"/>
                  </a:lnTo>
                  <a:lnTo>
                    <a:pt x="6" y="1"/>
                  </a:lnTo>
                  <a:lnTo>
                    <a:pt x="11" y="0"/>
                  </a:lnTo>
                  <a:lnTo>
                    <a:pt x="11" y="0"/>
                  </a:lnTo>
                  <a:close/>
                  <a:moveTo>
                    <a:pt x="97" y="24"/>
                  </a:moveTo>
                  <a:lnTo>
                    <a:pt x="97" y="58"/>
                  </a:lnTo>
                  <a:lnTo>
                    <a:pt x="22" y="58"/>
                  </a:lnTo>
                  <a:lnTo>
                    <a:pt x="22" y="24"/>
                  </a:lnTo>
                  <a:lnTo>
                    <a:pt x="97" y="24"/>
                  </a:lnTo>
                  <a:lnTo>
                    <a:pt x="97" y="24"/>
                  </a:lnTo>
                  <a:close/>
                  <a:moveTo>
                    <a:pt x="115" y="58"/>
                  </a:moveTo>
                  <a:lnTo>
                    <a:pt x="115" y="24"/>
                  </a:lnTo>
                  <a:lnTo>
                    <a:pt x="127" y="24"/>
                  </a:lnTo>
                  <a:lnTo>
                    <a:pt x="127" y="58"/>
                  </a:lnTo>
                  <a:lnTo>
                    <a:pt x="115" y="58"/>
                  </a:lnTo>
                  <a:lnTo>
                    <a:pt x="115" y="58"/>
                  </a:lnTo>
                  <a:close/>
                  <a:moveTo>
                    <a:pt x="161" y="58"/>
                  </a:moveTo>
                  <a:lnTo>
                    <a:pt x="161" y="24"/>
                  </a:lnTo>
                  <a:lnTo>
                    <a:pt x="184" y="24"/>
                  </a:lnTo>
                  <a:lnTo>
                    <a:pt x="184"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8" name="Freeform 107">
              <a:extLst>
                <a:ext uri="{FF2B5EF4-FFF2-40B4-BE49-F238E27FC236}">
                  <a16:creationId xmlns:a16="http://schemas.microsoft.com/office/drawing/2014/main" id="{FA3C5D15-17C6-4F9A-9C3A-93BEAF7B9105}"/>
                </a:ext>
              </a:extLst>
            </p:cNvPr>
            <p:cNvSpPr>
              <a:spLocks noEditPoints="1"/>
            </p:cNvSpPr>
            <p:nvPr/>
          </p:nvSpPr>
          <p:spPr bwMode="auto">
            <a:xfrm>
              <a:off x="8229600" y="4318000"/>
              <a:ext cx="109538" cy="42863"/>
            </a:xfrm>
            <a:custGeom>
              <a:avLst/>
              <a:gdLst>
                <a:gd name="T0" fmla="*/ 11 w 207"/>
                <a:gd name="T1" fmla="*/ 0 h 81"/>
                <a:gd name="T2" fmla="*/ 196 w 207"/>
                <a:gd name="T3" fmla="*/ 0 h 81"/>
                <a:gd name="T4" fmla="*/ 196 w 207"/>
                <a:gd name="T5" fmla="*/ 0 h 81"/>
                <a:gd name="T6" fmla="*/ 200 w 207"/>
                <a:gd name="T7" fmla="*/ 1 h 81"/>
                <a:gd name="T8" fmla="*/ 204 w 207"/>
                <a:gd name="T9" fmla="*/ 3 h 81"/>
                <a:gd name="T10" fmla="*/ 206 w 207"/>
                <a:gd name="T11" fmla="*/ 6 h 81"/>
                <a:gd name="T12" fmla="*/ 207 w 207"/>
                <a:gd name="T13" fmla="*/ 11 h 81"/>
                <a:gd name="T14" fmla="*/ 207 w 207"/>
                <a:gd name="T15" fmla="*/ 69 h 81"/>
                <a:gd name="T16" fmla="*/ 207 w 207"/>
                <a:gd name="T17" fmla="*/ 69 h 81"/>
                <a:gd name="T18" fmla="*/ 206 w 207"/>
                <a:gd name="T19" fmla="*/ 73 h 81"/>
                <a:gd name="T20" fmla="*/ 204 w 207"/>
                <a:gd name="T21" fmla="*/ 78 h 81"/>
                <a:gd name="T22" fmla="*/ 200 w 207"/>
                <a:gd name="T23" fmla="*/ 80 h 81"/>
                <a:gd name="T24" fmla="*/ 196 w 207"/>
                <a:gd name="T25" fmla="*/ 81 h 81"/>
                <a:gd name="T26" fmla="*/ 11 w 207"/>
                <a:gd name="T27" fmla="*/ 81 h 81"/>
                <a:gd name="T28" fmla="*/ 11 w 207"/>
                <a:gd name="T29" fmla="*/ 81 h 81"/>
                <a:gd name="T30" fmla="*/ 6 w 207"/>
                <a:gd name="T31" fmla="*/ 80 h 81"/>
                <a:gd name="T32" fmla="*/ 3 w 207"/>
                <a:gd name="T33" fmla="*/ 78 h 81"/>
                <a:gd name="T34" fmla="*/ 0 w 207"/>
                <a:gd name="T35" fmla="*/ 73 h 81"/>
                <a:gd name="T36" fmla="*/ 0 w 207"/>
                <a:gd name="T37" fmla="*/ 69 h 81"/>
                <a:gd name="T38" fmla="*/ 0 w 207"/>
                <a:gd name="T39" fmla="*/ 11 h 81"/>
                <a:gd name="T40" fmla="*/ 0 w 207"/>
                <a:gd name="T41" fmla="*/ 11 h 81"/>
                <a:gd name="T42" fmla="*/ 0 w 207"/>
                <a:gd name="T43" fmla="*/ 6 h 81"/>
                <a:gd name="T44" fmla="*/ 3 w 207"/>
                <a:gd name="T45" fmla="*/ 3 h 81"/>
                <a:gd name="T46" fmla="*/ 6 w 207"/>
                <a:gd name="T47" fmla="*/ 1 h 81"/>
                <a:gd name="T48" fmla="*/ 11 w 207"/>
                <a:gd name="T49" fmla="*/ 0 h 81"/>
                <a:gd name="T50" fmla="*/ 11 w 207"/>
                <a:gd name="T51" fmla="*/ 0 h 81"/>
                <a:gd name="T52" fmla="*/ 97 w 207"/>
                <a:gd name="T53" fmla="*/ 23 h 81"/>
                <a:gd name="T54" fmla="*/ 97 w 207"/>
                <a:gd name="T55" fmla="*/ 57 h 81"/>
                <a:gd name="T56" fmla="*/ 22 w 207"/>
                <a:gd name="T57" fmla="*/ 57 h 81"/>
                <a:gd name="T58" fmla="*/ 22 w 207"/>
                <a:gd name="T59" fmla="*/ 23 h 81"/>
                <a:gd name="T60" fmla="*/ 97 w 207"/>
                <a:gd name="T61" fmla="*/ 23 h 81"/>
                <a:gd name="T62" fmla="*/ 97 w 207"/>
                <a:gd name="T63" fmla="*/ 23 h 81"/>
                <a:gd name="T64" fmla="*/ 115 w 207"/>
                <a:gd name="T65" fmla="*/ 57 h 81"/>
                <a:gd name="T66" fmla="*/ 115 w 207"/>
                <a:gd name="T67" fmla="*/ 23 h 81"/>
                <a:gd name="T68" fmla="*/ 127 w 207"/>
                <a:gd name="T69" fmla="*/ 23 h 81"/>
                <a:gd name="T70" fmla="*/ 127 w 207"/>
                <a:gd name="T71" fmla="*/ 57 h 81"/>
                <a:gd name="T72" fmla="*/ 115 w 207"/>
                <a:gd name="T73" fmla="*/ 57 h 81"/>
                <a:gd name="T74" fmla="*/ 115 w 207"/>
                <a:gd name="T75" fmla="*/ 57 h 81"/>
                <a:gd name="T76" fmla="*/ 161 w 207"/>
                <a:gd name="T77" fmla="*/ 57 h 81"/>
                <a:gd name="T78" fmla="*/ 161 w 207"/>
                <a:gd name="T79" fmla="*/ 23 h 81"/>
                <a:gd name="T80" fmla="*/ 184 w 207"/>
                <a:gd name="T81" fmla="*/ 23 h 81"/>
                <a:gd name="T82" fmla="*/ 184 w 207"/>
                <a:gd name="T83" fmla="*/ 57 h 81"/>
                <a:gd name="T84" fmla="*/ 161 w 207"/>
                <a:gd name="T85" fmla="*/ 57 h 81"/>
                <a:gd name="T86" fmla="*/ 161 w 207"/>
                <a:gd name="T87" fmla="*/ 5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1">
                  <a:moveTo>
                    <a:pt x="11" y="0"/>
                  </a:moveTo>
                  <a:lnTo>
                    <a:pt x="196" y="0"/>
                  </a:lnTo>
                  <a:lnTo>
                    <a:pt x="196" y="0"/>
                  </a:lnTo>
                  <a:lnTo>
                    <a:pt x="200" y="1"/>
                  </a:lnTo>
                  <a:lnTo>
                    <a:pt x="204" y="3"/>
                  </a:lnTo>
                  <a:lnTo>
                    <a:pt x="206" y="6"/>
                  </a:lnTo>
                  <a:lnTo>
                    <a:pt x="207" y="11"/>
                  </a:lnTo>
                  <a:lnTo>
                    <a:pt x="207" y="69"/>
                  </a:lnTo>
                  <a:lnTo>
                    <a:pt x="207" y="69"/>
                  </a:lnTo>
                  <a:lnTo>
                    <a:pt x="206" y="73"/>
                  </a:lnTo>
                  <a:lnTo>
                    <a:pt x="204" y="78"/>
                  </a:lnTo>
                  <a:lnTo>
                    <a:pt x="200" y="80"/>
                  </a:lnTo>
                  <a:lnTo>
                    <a:pt x="196" y="81"/>
                  </a:lnTo>
                  <a:lnTo>
                    <a:pt x="11" y="81"/>
                  </a:lnTo>
                  <a:lnTo>
                    <a:pt x="11" y="81"/>
                  </a:lnTo>
                  <a:lnTo>
                    <a:pt x="6" y="80"/>
                  </a:lnTo>
                  <a:lnTo>
                    <a:pt x="3" y="78"/>
                  </a:lnTo>
                  <a:lnTo>
                    <a:pt x="0" y="73"/>
                  </a:lnTo>
                  <a:lnTo>
                    <a:pt x="0" y="69"/>
                  </a:lnTo>
                  <a:lnTo>
                    <a:pt x="0" y="11"/>
                  </a:lnTo>
                  <a:lnTo>
                    <a:pt x="0" y="11"/>
                  </a:lnTo>
                  <a:lnTo>
                    <a:pt x="0" y="6"/>
                  </a:lnTo>
                  <a:lnTo>
                    <a:pt x="3" y="3"/>
                  </a:lnTo>
                  <a:lnTo>
                    <a:pt x="6" y="1"/>
                  </a:lnTo>
                  <a:lnTo>
                    <a:pt x="11" y="0"/>
                  </a:lnTo>
                  <a:lnTo>
                    <a:pt x="11" y="0"/>
                  </a:lnTo>
                  <a:close/>
                  <a:moveTo>
                    <a:pt x="97" y="23"/>
                  </a:moveTo>
                  <a:lnTo>
                    <a:pt x="97" y="57"/>
                  </a:lnTo>
                  <a:lnTo>
                    <a:pt x="22" y="57"/>
                  </a:lnTo>
                  <a:lnTo>
                    <a:pt x="22" y="23"/>
                  </a:lnTo>
                  <a:lnTo>
                    <a:pt x="97" y="23"/>
                  </a:lnTo>
                  <a:lnTo>
                    <a:pt x="97" y="23"/>
                  </a:lnTo>
                  <a:close/>
                  <a:moveTo>
                    <a:pt x="115" y="57"/>
                  </a:moveTo>
                  <a:lnTo>
                    <a:pt x="115" y="23"/>
                  </a:lnTo>
                  <a:lnTo>
                    <a:pt x="127" y="23"/>
                  </a:lnTo>
                  <a:lnTo>
                    <a:pt x="127" y="57"/>
                  </a:lnTo>
                  <a:lnTo>
                    <a:pt x="115" y="57"/>
                  </a:lnTo>
                  <a:lnTo>
                    <a:pt x="115" y="57"/>
                  </a:lnTo>
                  <a:close/>
                  <a:moveTo>
                    <a:pt x="161" y="57"/>
                  </a:moveTo>
                  <a:lnTo>
                    <a:pt x="161" y="23"/>
                  </a:lnTo>
                  <a:lnTo>
                    <a:pt x="184" y="23"/>
                  </a:lnTo>
                  <a:lnTo>
                    <a:pt x="184" y="57"/>
                  </a:lnTo>
                  <a:lnTo>
                    <a:pt x="161" y="57"/>
                  </a:lnTo>
                  <a:lnTo>
                    <a:pt x="16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09" name="Freeform 108">
              <a:extLst>
                <a:ext uri="{FF2B5EF4-FFF2-40B4-BE49-F238E27FC236}">
                  <a16:creationId xmlns:a16="http://schemas.microsoft.com/office/drawing/2014/main" id="{51A9BDCA-7562-4BD8-82F4-5F1E740717E2}"/>
                </a:ext>
              </a:extLst>
            </p:cNvPr>
            <p:cNvSpPr>
              <a:spLocks noEditPoints="1"/>
            </p:cNvSpPr>
            <p:nvPr/>
          </p:nvSpPr>
          <p:spPr bwMode="auto">
            <a:xfrm>
              <a:off x="8240713" y="4348163"/>
              <a:ext cx="111125" cy="42863"/>
            </a:xfrm>
            <a:custGeom>
              <a:avLst/>
              <a:gdLst>
                <a:gd name="T0" fmla="*/ 12 w 208"/>
                <a:gd name="T1" fmla="*/ 0 h 82"/>
                <a:gd name="T2" fmla="*/ 196 w 208"/>
                <a:gd name="T3" fmla="*/ 0 h 82"/>
                <a:gd name="T4" fmla="*/ 196 w 208"/>
                <a:gd name="T5" fmla="*/ 0 h 82"/>
                <a:gd name="T6" fmla="*/ 201 w 208"/>
                <a:gd name="T7" fmla="*/ 1 h 82"/>
                <a:gd name="T8" fmla="*/ 206 w 208"/>
                <a:gd name="T9" fmla="*/ 4 h 82"/>
                <a:gd name="T10" fmla="*/ 208 w 208"/>
                <a:gd name="T11" fmla="*/ 7 h 82"/>
                <a:gd name="T12" fmla="*/ 208 w 208"/>
                <a:gd name="T13" fmla="*/ 12 h 82"/>
                <a:gd name="T14" fmla="*/ 208 w 208"/>
                <a:gd name="T15" fmla="*/ 69 h 82"/>
                <a:gd name="T16" fmla="*/ 208 w 208"/>
                <a:gd name="T17" fmla="*/ 69 h 82"/>
                <a:gd name="T18" fmla="*/ 208 w 208"/>
                <a:gd name="T19" fmla="*/ 74 h 82"/>
                <a:gd name="T20" fmla="*/ 206 w 208"/>
                <a:gd name="T21" fmla="*/ 78 h 82"/>
                <a:gd name="T22" fmla="*/ 201 w 208"/>
                <a:gd name="T23" fmla="*/ 81 h 82"/>
                <a:gd name="T24" fmla="*/ 196 w 208"/>
                <a:gd name="T25" fmla="*/ 82 h 82"/>
                <a:gd name="T26" fmla="*/ 12 w 208"/>
                <a:gd name="T27" fmla="*/ 82 h 82"/>
                <a:gd name="T28" fmla="*/ 12 w 208"/>
                <a:gd name="T29" fmla="*/ 82 h 82"/>
                <a:gd name="T30" fmla="*/ 7 w 208"/>
                <a:gd name="T31" fmla="*/ 81 h 82"/>
                <a:gd name="T32" fmla="*/ 4 w 208"/>
                <a:gd name="T33" fmla="*/ 78 h 82"/>
                <a:gd name="T34" fmla="*/ 1 w 208"/>
                <a:gd name="T35" fmla="*/ 74 h 82"/>
                <a:gd name="T36" fmla="*/ 0 w 208"/>
                <a:gd name="T37" fmla="*/ 69 h 82"/>
                <a:gd name="T38" fmla="*/ 0 w 208"/>
                <a:gd name="T39" fmla="*/ 12 h 82"/>
                <a:gd name="T40" fmla="*/ 0 w 208"/>
                <a:gd name="T41" fmla="*/ 12 h 82"/>
                <a:gd name="T42" fmla="*/ 1 w 208"/>
                <a:gd name="T43" fmla="*/ 7 h 82"/>
                <a:gd name="T44" fmla="*/ 4 w 208"/>
                <a:gd name="T45" fmla="*/ 4 h 82"/>
                <a:gd name="T46" fmla="*/ 7 w 208"/>
                <a:gd name="T47" fmla="*/ 1 h 82"/>
                <a:gd name="T48" fmla="*/ 12 w 208"/>
                <a:gd name="T49" fmla="*/ 0 h 82"/>
                <a:gd name="T50" fmla="*/ 12 w 208"/>
                <a:gd name="T51" fmla="*/ 0 h 82"/>
                <a:gd name="T52" fmla="*/ 99 w 208"/>
                <a:gd name="T53" fmla="*/ 24 h 82"/>
                <a:gd name="T54" fmla="*/ 99 w 208"/>
                <a:gd name="T55" fmla="*/ 58 h 82"/>
                <a:gd name="T56" fmla="*/ 23 w 208"/>
                <a:gd name="T57" fmla="*/ 58 h 82"/>
                <a:gd name="T58" fmla="*/ 23 w 208"/>
                <a:gd name="T59" fmla="*/ 24 h 82"/>
                <a:gd name="T60" fmla="*/ 99 w 208"/>
                <a:gd name="T61" fmla="*/ 24 h 82"/>
                <a:gd name="T62" fmla="*/ 99 w 208"/>
                <a:gd name="T63" fmla="*/ 24 h 82"/>
                <a:gd name="T64" fmla="*/ 116 w 208"/>
                <a:gd name="T65" fmla="*/ 58 h 82"/>
                <a:gd name="T66" fmla="*/ 116 w 208"/>
                <a:gd name="T67" fmla="*/ 24 h 82"/>
                <a:gd name="T68" fmla="*/ 127 w 208"/>
                <a:gd name="T69" fmla="*/ 24 h 82"/>
                <a:gd name="T70" fmla="*/ 127 w 208"/>
                <a:gd name="T71" fmla="*/ 58 h 82"/>
                <a:gd name="T72" fmla="*/ 116 w 208"/>
                <a:gd name="T73" fmla="*/ 58 h 82"/>
                <a:gd name="T74" fmla="*/ 116 w 208"/>
                <a:gd name="T75" fmla="*/ 58 h 82"/>
                <a:gd name="T76" fmla="*/ 162 w 208"/>
                <a:gd name="T77" fmla="*/ 58 h 82"/>
                <a:gd name="T78" fmla="*/ 162 w 208"/>
                <a:gd name="T79" fmla="*/ 24 h 82"/>
                <a:gd name="T80" fmla="*/ 185 w 208"/>
                <a:gd name="T81" fmla="*/ 24 h 82"/>
                <a:gd name="T82" fmla="*/ 185 w 208"/>
                <a:gd name="T83" fmla="*/ 58 h 82"/>
                <a:gd name="T84" fmla="*/ 162 w 208"/>
                <a:gd name="T85" fmla="*/ 58 h 82"/>
                <a:gd name="T86" fmla="*/ 162 w 208"/>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8" h="82">
                  <a:moveTo>
                    <a:pt x="12" y="0"/>
                  </a:moveTo>
                  <a:lnTo>
                    <a:pt x="196" y="0"/>
                  </a:lnTo>
                  <a:lnTo>
                    <a:pt x="196" y="0"/>
                  </a:lnTo>
                  <a:lnTo>
                    <a:pt x="201" y="1"/>
                  </a:lnTo>
                  <a:lnTo>
                    <a:pt x="206" y="4"/>
                  </a:lnTo>
                  <a:lnTo>
                    <a:pt x="208" y="7"/>
                  </a:lnTo>
                  <a:lnTo>
                    <a:pt x="208" y="12"/>
                  </a:lnTo>
                  <a:lnTo>
                    <a:pt x="208" y="69"/>
                  </a:lnTo>
                  <a:lnTo>
                    <a:pt x="208" y="69"/>
                  </a:lnTo>
                  <a:lnTo>
                    <a:pt x="208" y="74"/>
                  </a:lnTo>
                  <a:lnTo>
                    <a:pt x="206" y="78"/>
                  </a:lnTo>
                  <a:lnTo>
                    <a:pt x="201" y="81"/>
                  </a:lnTo>
                  <a:lnTo>
                    <a:pt x="196" y="82"/>
                  </a:lnTo>
                  <a:lnTo>
                    <a:pt x="12" y="82"/>
                  </a:lnTo>
                  <a:lnTo>
                    <a:pt x="12" y="82"/>
                  </a:lnTo>
                  <a:lnTo>
                    <a:pt x="7" y="81"/>
                  </a:lnTo>
                  <a:lnTo>
                    <a:pt x="4" y="78"/>
                  </a:lnTo>
                  <a:lnTo>
                    <a:pt x="1" y="74"/>
                  </a:lnTo>
                  <a:lnTo>
                    <a:pt x="0" y="69"/>
                  </a:lnTo>
                  <a:lnTo>
                    <a:pt x="0" y="12"/>
                  </a:lnTo>
                  <a:lnTo>
                    <a:pt x="0" y="12"/>
                  </a:lnTo>
                  <a:lnTo>
                    <a:pt x="1" y="7"/>
                  </a:lnTo>
                  <a:lnTo>
                    <a:pt x="4" y="4"/>
                  </a:lnTo>
                  <a:lnTo>
                    <a:pt x="7" y="1"/>
                  </a:lnTo>
                  <a:lnTo>
                    <a:pt x="12" y="0"/>
                  </a:lnTo>
                  <a:lnTo>
                    <a:pt x="12" y="0"/>
                  </a:lnTo>
                  <a:close/>
                  <a:moveTo>
                    <a:pt x="99" y="24"/>
                  </a:moveTo>
                  <a:lnTo>
                    <a:pt x="99" y="58"/>
                  </a:lnTo>
                  <a:lnTo>
                    <a:pt x="23" y="58"/>
                  </a:lnTo>
                  <a:lnTo>
                    <a:pt x="23" y="24"/>
                  </a:lnTo>
                  <a:lnTo>
                    <a:pt x="99" y="24"/>
                  </a:lnTo>
                  <a:lnTo>
                    <a:pt x="99" y="24"/>
                  </a:lnTo>
                  <a:close/>
                  <a:moveTo>
                    <a:pt x="116" y="58"/>
                  </a:moveTo>
                  <a:lnTo>
                    <a:pt x="116" y="24"/>
                  </a:lnTo>
                  <a:lnTo>
                    <a:pt x="127" y="24"/>
                  </a:lnTo>
                  <a:lnTo>
                    <a:pt x="127" y="58"/>
                  </a:lnTo>
                  <a:lnTo>
                    <a:pt x="116" y="58"/>
                  </a:lnTo>
                  <a:lnTo>
                    <a:pt x="116" y="58"/>
                  </a:lnTo>
                  <a:close/>
                  <a:moveTo>
                    <a:pt x="162" y="58"/>
                  </a:moveTo>
                  <a:lnTo>
                    <a:pt x="162" y="24"/>
                  </a:lnTo>
                  <a:lnTo>
                    <a:pt x="185" y="24"/>
                  </a:lnTo>
                  <a:lnTo>
                    <a:pt x="185" y="58"/>
                  </a:lnTo>
                  <a:lnTo>
                    <a:pt x="162" y="58"/>
                  </a:lnTo>
                  <a:lnTo>
                    <a:pt x="1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10" name="Freeform 31">
              <a:extLst>
                <a:ext uri="{FF2B5EF4-FFF2-40B4-BE49-F238E27FC236}">
                  <a16:creationId xmlns:a16="http://schemas.microsoft.com/office/drawing/2014/main" id="{4311676A-862D-418F-9E57-7DEE357F22A1}"/>
                </a:ext>
              </a:extLst>
            </p:cNvPr>
            <p:cNvSpPr>
              <a:spLocks noEditPoints="1"/>
            </p:cNvSpPr>
            <p:nvPr/>
          </p:nvSpPr>
          <p:spPr bwMode="auto">
            <a:xfrm>
              <a:off x="8229600" y="4378325"/>
              <a:ext cx="109538" cy="42863"/>
            </a:xfrm>
            <a:custGeom>
              <a:avLst/>
              <a:gdLst>
                <a:gd name="T0" fmla="*/ 11 w 207"/>
                <a:gd name="T1" fmla="*/ 0 h 80"/>
                <a:gd name="T2" fmla="*/ 196 w 207"/>
                <a:gd name="T3" fmla="*/ 0 h 80"/>
                <a:gd name="T4" fmla="*/ 196 w 207"/>
                <a:gd name="T5" fmla="*/ 0 h 80"/>
                <a:gd name="T6" fmla="*/ 200 w 207"/>
                <a:gd name="T7" fmla="*/ 1 h 80"/>
                <a:gd name="T8" fmla="*/ 204 w 207"/>
                <a:gd name="T9" fmla="*/ 3 h 80"/>
                <a:gd name="T10" fmla="*/ 206 w 207"/>
                <a:gd name="T11" fmla="*/ 7 h 80"/>
                <a:gd name="T12" fmla="*/ 207 w 207"/>
                <a:gd name="T13" fmla="*/ 11 h 80"/>
                <a:gd name="T14" fmla="*/ 207 w 207"/>
                <a:gd name="T15" fmla="*/ 69 h 80"/>
                <a:gd name="T16" fmla="*/ 207 w 207"/>
                <a:gd name="T17" fmla="*/ 69 h 80"/>
                <a:gd name="T18" fmla="*/ 206 w 207"/>
                <a:gd name="T19" fmla="*/ 74 h 80"/>
                <a:gd name="T20" fmla="*/ 204 w 207"/>
                <a:gd name="T21" fmla="*/ 77 h 80"/>
                <a:gd name="T22" fmla="*/ 200 w 207"/>
                <a:gd name="T23" fmla="*/ 80 h 80"/>
                <a:gd name="T24" fmla="*/ 196 w 207"/>
                <a:gd name="T25" fmla="*/ 80 h 80"/>
                <a:gd name="T26" fmla="*/ 11 w 207"/>
                <a:gd name="T27" fmla="*/ 80 h 80"/>
                <a:gd name="T28" fmla="*/ 11 w 207"/>
                <a:gd name="T29" fmla="*/ 80 h 80"/>
                <a:gd name="T30" fmla="*/ 6 w 207"/>
                <a:gd name="T31" fmla="*/ 80 h 80"/>
                <a:gd name="T32" fmla="*/ 3 w 207"/>
                <a:gd name="T33" fmla="*/ 77 h 80"/>
                <a:gd name="T34" fmla="*/ 0 w 207"/>
                <a:gd name="T35" fmla="*/ 74 h 80"/>
                <a:gd name="T36" fmla="*/ 0 w 207"/>
                <a:gd name="T37" fmla="*/ 69 h 80"/>
                <a:gd name="T38" fmla="*/ 0 w 207"/>
                <a:gd name="T39" fmla="*/ 11 h 80"/>
                <a:gd name="T40" fmla="*/ 0 w 207"/>
                <a:gd name="T41" fmla="*/ 11 h 80"/>
                <a:gd name="T42" fmla="*/ 0 w 207"/>
                <a:gd name="T43" fmla="*/ 7 h 80"/>
                <a:gd name="T44" fmla="*/ 3 w 207"/>
                <a:gd name="T45" fmla="*/ 3 h 80"/>
                <a:gd name="T46" fmla="*/ 6 w 207"/>
                <a:gd name="T47" fmla="*/ 1 h 80"/>
                <a:gd name="T48" fmla="*/ 11 w 207"/>
                <a:gd name="T49" fmla="*/ 0 h 80"/>
                <a:gd name="T50" fmla="*/ 11 w 207"/>
                <a:gd name="T51" fmla="*/ 0 h 80"/>
                <a:gd name="T52" fmla="*/ 97 w 207"/>
                <a:gd name="T53" fmla="*/ 24 h 80"/>
                <a:gd name="T54" fmla="*/ 97 w 207"/>
                <a:gd name="T55" fmla="*/ 58 h 80"/>
                <a:gd name="T56" fmla="*/ 22 w 207"/>
                <a:gd name="T57" fmla="*/ 58 h 80"/>
                <a:gd name="T58" fmla="*/ 22 w 207"/>
                <a:gd name="T59" fmla="*/ 24 h 80"/>
                <a:gd name="T60" fmla="*/ 97 w 207"/>
                <a:gd name="T61" fmla="*/ 24 h 80"/>
                <a:gd name="T62" fmla="*/ 97 w 207"/>
                <a:gd name="T63" fmla="*/ 24 h 80"/>
                <a:gd name="T64" fmla="*/ 115 w 207"/>
                <a:gd name="T65" fmla="*/ 58 h 80"/>
                <a:gd name="T66" fmla="*/ 115 w 207"/>
                <a:gd name="T67" fmla="*/ 24 h 80"/>
                <a:gd name="T68" fmla="*/ 127 w 207"/>
                <a:gd name="T69" fmla="*/ 24 h 80"/>
                <a:gd name="T70" fmla="*/ 127 w 207"/>
                <a:gd name="T71" fmla="*/ 58 h 80"/>
                <a:gd name="T72" fmla="*/ 115 w 207"/>
                <a:gd name="T73" fmla="*/ 58 h 80"/>
                <a:gd name="T74" fmla="*/ 115 w 207"/>
                <a:gd name="T75" fmla="*/ 58 h 80"/>
                <a:gd name="T76" fmla="*/ 161 w 207"/>
                <a:gd name="T77" fmla="*/ 58 h 80"/>
                <a:gd name="T78" fmla="*/ 161 w 207"/>
                <a:gd name="T79" fmla="*/ 24 h 80"/>
                <a:gd name="T80" fmla="*/ 184 w 207"/>
                <a:gd name="T81" fmla="*/ 24 h 80"/>
                <a:gd name="T82" fmla="*/ 184 w 207"/>
                <a:gd name="T83" fmla="*/ 58 h 80"/>
                <a:gd name="T84" fmla="*/ 161 w 207"/>
                <a:gd name="T85" fmla="*/ 58 h 80"/>
                <a:gd name="T86" fmla="*/ 161 w 207"/>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0">
                  <a:moveTo>
                    <a:pt x="11" y="0"/>
                  </a:moveTo>
                  <a:lnTo>
                    <a:pt x="196" y="0"/>
                  </a:lnTo>
                  <a:lnTo>
                    <a:pt x="196" y="0"/>
                  </a:lnTo>
                  <a:lnTo>
                    <a:pt x="200" y="1"/>
                  </a:lnTo>
                  <a:lnTo>
                    <a:pt x="204" y="3"/>
                  </a:lnTo>
                  <a:lnTo>
                    <a:pt x="206" y="7"/>
                  </a:lnTo>
                  <a:lnTo>
                    <a:pt x="207" y="11"/>
                  </a:lnTo>
                  <a:lnTo>
                    <a:pt x="207" y="69"/>
                  </a:lnTo>
                  <a:lnTo>
                    <a:pt x="207" y="69"/>
                  </a:lnTo>
                  <a:lnTo>
                    <a:pt x="206" y="74"/>
                  </a:lnTo>
                  <a:lnTo>
                    <a:pt x="204" y="77"/>
                  </a:lnTo>
                  <a:lnTo>
                    <a:pt x="200" y="80"/>
                  </a:lnTo>
                  <a:lnTo>
                    <a:pt x="196" y="80"/>
                  </a:lnTo>
                  <a:lnTo>
                    <a:pt x="11" y="80"/>
                  </a:lnTo>
                  <a:lnTo>
                    <a:pt x="11" y="80"/>
                  </a:lnTo>
                  <a:lnTo>
                    <a:pt x="6" y="80"/>
                  </a:lnTo>
                  <a:lnTo>
                    <a:pt x="3" y="77"/>
                  </a:lnTo>
                  <a:lnTo>
                    <a:pt x="0" y="74"/>
                  </a:lnTo>
                  <a:lnTo>
                    <a:pt x="0" y="69"/>
                  </a:lnTo>
                  <a:lnTo>
                    <a:pt x="0" y="11"/>
                  </a:lnTo>
                  <a:lnTo>
                    <a:pt x="0" y="11"/>
                  </a:lnTo>
                  <a:lnTo>
                    <a:pt x="0" y="7"/>
                  </a:lnTo>
                  <a:lnTo>
                    <a:pt x="3" y="3"/>
                  </a:lnTo>
                  <a:lnTo>
                    <a:pt x="6" y="1"/>
                  </a:lnTo>
                  <a:lnTo>
                    <a:pt x="11" y="0"/>
                  </a:lnTo>
                  <a:lnTo>
                    <a:pt x="11" y="0"/>
                  </a:lnTo>
                  <a:close/>
                  <a:moveTo>
                    <a:pt x="97" y="24"/>
                  </a:moveTo>
                  <a:lnTo>
                    <a:pt x="97" y="58"/>
                  </a:lnTo>
                  <a:lnTo>
                    <a:pt x="22" y="58"/>
                  </a:lnTo>
                  <a:lnTo>
                    <a:pt x="22" y="24"/>
                  </a:lnTo>
                  <a:lnTo>
                    <a:pt x="97" y="24"/>
                  </a:lnTo>
                  <a:lnTo>
                    <a:pt x="97" y="24"/>
                  </a:lnTo>
                  <a:close/>
                  <a:moveTo>
                    <a:pt x="115" y="58"/>
                  </a:moveTo>
                  <a:lnTo>
                    <a:pt x="115" y="24"/>
                  </a:lnTo>
                  <a:lnTo>
                    <a:pt x="127" y="24"/>
                  </a:lnTo>
                  <a:lnTo>
                    <a:pt x="127" y="58"/>
                  </a:lnTo>
                  <a:lnTo>
                    <a:pt x="115" y="58"/>
                  </a:lnTo>
                  <a:lnTo>
                    <a:pt x="115" y="58"/>
                  </a:lnTo>
                  <a:close/>
                  <a:moveTo>
                    <a:pt x="161" y="58"/>
                  </a:moveTo>
                  <a:lnTo>
                    <a:pt x="161" y="24"/>
                  </a:lnTo>
                  <a:lnTo>
                    <a:pt x="184" y="24"/>
                  </a:lnTo>
                  <a:lnTo>
                    <a:pt x="184"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11" name="Freeform 32">
              <a:extLst>
                <a:ext uri="{FF2B5EF4-FFF2-40B4-BE49-F238E27FC236}">
                  <a16:creationId xmlns:a16="http://schemas.microsoft.com/office/drawing/2014/main" id="{AEE2AA12-21AC-4454-A2B6-E1F5B5E3A475}"/>
                </a:ext>
              </a:extLst>
            </p:cNvPr>
            <p:cNvSpPr>
              <a:spLocks noEditPoints="1"/>
            </p:cNvSpPr>
            <p:nvPr/>
          </p:nvSpPr>
          <p:spPr bwMode="auto">
            <a:xfrm>
              <a:off x="8101013" y="4287838"/>
              <a:ext cx="109538" cy="42863"/>
            </a:xfrm>
            <a:custGeom>
              <a:avLst/>
              <a:gdLst>
                <a:gd name="T0" fmla="*/ 11 w 207"/>
                <a:gd name="T1" fmla="*/ 0 h 81"/>
                <a:gd name="T2" fmla="*/ 196 w 207"/>
                <a:gd name="T3" fmla="*/ 0 h 81"/>
                <a:gd name="T4" fmla="*/ 196 w 207"/>
                <a:gd name="T5" fmla="*/ 0 h 81"/>
                <a:gd name="T6" fmla="*/ 201 w 207"/>
                <a:gd name="T7" fmla="*/ 1 h 81"/>
                <a:gd name="T8" fmla="*/ 204 w 207"/>
                <a:gd name="T9" fmla="*/ 3 h 81"/>
                <a:gd name="T10" fmla="*/ 206 w 207"/>
                <a:gd name="T11" fmla="*/ 8 h 81"/>
                <a:gd name="T12" fmla="*/ 207 w 207"/>
                <a:gd name="T13" fmla="*/ 12 h 81"/>
                <a:gd name="T14" fmla="*/ 207 w 207"/>
                <a:gd name="T15" fmla="*/ 69 h 81"/>
                <a:gd name="T16" fmla="*/ 207 w 207"/>
                <a:gd name="T17" fmla="*/ 69 h 81"/>
                <a:gd name="T18" fmla="*/ 206 w 207"/>
                <a:gd name="T19" fmla="*/ 73 h 81"/>
                <a:gd name="T20" fmla="*/ 204 w 207"/>
                <a:gd name="T21" fmla="*/ 78 h 81"/>
                <a:gd name="T22" fmla="*/ 201 w 207"/>
                <a:gd name="T23" fmla="*/ 80 h 81"/>
                <a:gd name="T24" fmla="*/ 196 w 207"/>
                <a:gd name="T25" fmla="*/ 81 h 81"/>
                <a:gd name="T26" fmla="*/ 11 w 207"/>
                <a:gd name="T27" fmla="*/ 81 h 81"/>
                <a:gd name="T28" fmla="*/ 11 w 207"/>
                <a:gd name="T29" fmla="*/ 81 h 81"/>
                <a:gd name="T30" fmla="*/ 7 w 207"/>
                <a:gd name="T31" fmla="*/ 80 h 81"/>
                <a:gd name="T32" fmla="*/ 2 w 207"/>
                <a:gd name="T33" fmla="*/ 78 h 81"/>
                <a:gd name="T34" fmla="*/ 0 w 207"/>
                <a:gd name="T35" fmla="*/ 73 h 81"/>
                <a:gd name="T36" fmla="*/ 0 w 207"/>
                <a:gd name="T37" fmla="*/ 69 h 81"/>
                <a:gd name="T38" fmla="*/ 0 w 207"/>
                <a:gd name="T39" fmla="*/ 12 h 81"/>
                <a:gd name="T40" fmla="*/ 0 w 207"/>
                <a:gd name="T41" fmla="*/ 12 h 81"/>
                <a:gd name="T42" fmla="*/ 0 w 207"/>
                <a:gd name="T43" fmla="*/ 8 h 81"/>
                <a:gd name="T44" fmla="*/ 2 w 207"/>
                <a:gd name="T45" fmla="*/ 3 h 81"/>
                <a:gd name="T46" fmla="*/ 7 w 207"/>
                <a:gd name="T47" fmla="*/ 1 h 81"/>
                <a:gd name="T48" fmla="*/ 11 w 207"/>
                <a:gd name="T49" fmla="*/ 0 h 81"/>
                <a:gd name="T50" fmla="*/ 11 w 207"/>
                <a:gd name="T51" fmla="*/ 0 h 81"/>
                <a:gd name="T52" fmla="*/ 97 w 207"/>
                <a:gd name="T53" fmla="*/ 24 h 81"/>
                <a:gd name="T54" fmla="*/ 97 w 207"/>
                <a:gd name="T55" fmla="*/ 58 h 81"/>
                <a:gd name="T56" fmla="*/ 23 w 207"/>
                <a:gd name="T57" fmla="*/ 58 h 81"/>
                <a:gd name="T58" fmla="*/ 23 w 207"/>
                <a:gd name="T59" fmla="*/ 24 h 81"/>
                <a:gd name="T60" fmla="*/ 97 w 207"/>
                <a:gd name="T61" fmla="*/ 24 h 81"/>
                <a:gd name="T62" fmla="*/ 97 w 207"/>
                <a:gd name="T63" fmla="*/ 24 h 81"/>
                <a:gd name="T64" fmla="*/ 114 w 207"/>
                <a:gd name="T65" fmla="*/ 58 h 81"/>
                <a:gd name="T66" fmla="*/ 114 w 207"/>
                <a:gd name="T67" fmla="*/ 24 h 81"/>
                <a:gd name="T68" fmla="*/ 127 w 207"/>
                <a:gd name="T69" fmla="*/ 24 h 81"/>
                <a:gd name="T70" fmla="*/ 127 w 207"/>
                <a:gd name="T71" fmla="*/ 58 h 81"/>
                <a:gd name="T72" fmla="*/ 114 w 207"/>
                <a:gd name="T73" fmla="*/ 58 h 81"/>
                <a:gd name="T74" fmla="*/ 114 w 207"/>
                <a:gd name="T75" fmla="*/ 58 h 81"/>
                <a:gd name="T76" fmla="*/ 161 w 207"/>
                <a:gd name="T77" fmla="*/ 58 h 81"/>
                <a:gd name="T78" fmla="*/ 161 w 207"/>
                <a:gd name="T79" fmla="*/ 24 h 81"/>
                <a:gd name="T80" fmla="*/ 185 w 207"/>
                <a:gd name="T81" fmla="*/ 24 h 81"/>
                <a:gd name="T82" fmla="*/ 185 w 207"/>
                <a:gd name="T83" fmla="*/ 58 h 81"/>
                <a:gd name="T84" fmla="*/ 161 w 207"/>
                <a:gd name="T85" fmla="*/ 58 h 81"/>
                <a:gd name="T86" fmla="*/ 161 w 207"/>
                <a:gd name="T87" fmla="*/ 5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1">
                  <a:moveTo>
                    <a:pt x="11" y="0"/>
                  </a:moveTo>
                  <a:lnTo>
                    <a:pt x="196" y="0"/>
                  </a:lnTo>
                  <a:lnTo>
                    <a:pt x="196" y="0"/>
                  </a:lnTo>
                  <a:lnTo>
                    <a:pt x="201" y="1"/>
                  </a:lnTo>
                  <a:lnTo>
                    <a:pt x="204" y="3"/>
                  </a:lnTo>
                  <a:lnTo>
                    <a:pt x="206" y="8"/>
                  </a:lnTo>
                  <a:lnTo>
                    <a:pt x="207" y="12"/>
                  </a:lnTo>
                  <a:lnTo>
                    <a:pt x="207" y="69"/>
                  </a:lnTo>
                  <a:lnTo>
                    <a:pt x="207" y="69"/>
                  </a:lnTo>
                  <a:lnTo>
                    <a:pt x="206" y="73"/>
                  </a:lnTo>
                  <a:lnTo>
                    <a:pt x="204" y="78"/>
                  </a:lnTo>
                  <a:lnTo>
                    <a:pt x="201" y="80"/>
                  </a:lnTo>
                  <a:lnTo>
                    <a:pt x="196" y="81"/>
                  </a:lnTo>
                  <a:lnTo>
                    <a:pt x="11" y="81"/>
                  </a:lnTo>
                  <a:lnTo>
                    <a:pt x="11" y="81"/>
                  </a:lnTo>
                  <a:lnTo>
                    <a:pt x="7" y="80"/>
                  </a:lnTo>
                  <a:lnTo>
                    <a:pt x="2" y="78"/>
                  </a:lnTo>
                  <a:lnTo>
                    <a:pt x="0" y="73"/>
                  </a:lnTo>
                  <a:lnTo>
                    <a:pt x="0" y="69"/>
                  </a:lnTo>
                  <a:lnTo>
                    <a:pt x="0" y="12"/>
                  </a:lnTo>
                  <a:lnTo>
                    <a:pt x="0" y="12"/>
                  </a:lnTo>
                  <a:lnTo>
                    <a:pt x="0" y="8"/>
                  </a:lnTo>
                  <a:lnTo>
                    <a:pt x="2" y="3"/>
                  </a:lnTo>
                  <a:lnTo>
                    <a:pt x="7" y="1"/>
                  </a:lnTo>
                  <a:lnTo>
                    <a:pt x="11" y="0"/>
                  </a:lnTo>
                  <a:lnTo>
                    <a:pt x="11" y="0"/>
                  </a:lnTo>
                  <a:close/>
                  <a:moveTo>
                    <a:pt x="97" y="24"/>
                  </a:moveTo>
                  <a:lnTo>
                    <a:pt x="97" y="58"/>
                  </a:lnTo>
                  <a:lnTo>
                    <a:pt x="23" y="58"/>
                  </a:lnTo>
                  <a:lnTo>
                    <a:pt x="23" y="24"/>
                  </a:lnTo>
                  <a:lnTo>
                    <a:pt x="97" y="24"/>
                  </a:lnTo>
                  <a:lnTo>
                    <a:pt x="97" y="24"/>
                  </a:lnTo>
                  <a:close/>
                  <a:moveTo>
                    <a:pt x="114" y="58"/>
                  </a:moveTo>
                  <a:lnTo>
                    <a:pt x="114" y="24"/>
                  </a:lnTo>
                  <a:lnTo>
                    <a:pt x="127" y="24"/>
                  </a:lnTo>
                  <a:lnTo>
                    <a:pt x="127" y="58"/>
                  </a:lnTo>
                  <a:lnTo>
                    <a:pt x="114" y="58"/>
                  </a:lnTo>
                  <a:lnTo>
                    <a:pt x="114" y="58"/>
                  </a:lnTo>
                  <a:close/>
                  <a:moveTo>
                    <a:pt x="161" y="58"/>
                  </a:moveTo>
                  <a:lnTo>
                    <a:pt x="161" y="24"/>
                  </a:lnTo>
                  <a:lnTo>
                    <a:pt x="185" y="24"/>
                  </a:lnTo>
                  <a:lnTo>
                    <a:pt x="185"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12" name="Freeform 33">
              <a:extLst>
                <a:ext uri="{FF2B5EF4-FFF2-40B4-BE49-F238E27FC236}">
                  <a16:creationId xmlns:a16="http://schemas.microsoft.com/office/drawing/2014/main" id="{223F835D-6469-4A79-96FE-17C9D53AFF34}"/>
                </a:ext>
              </a:extLst>
            </p:cNvPr>
            <p:cNvSpPr>
              <a:spLocks noEditPoints="1"/>
            </p:cNvSpPr>
            <p:nvPr/>
          </p:nvSpPr>
          <p:spPr bwMode="auto">
            <a:xfrm>
              <a:off x="8229600" y="4256088"/>
              <a:ext cx="109538" cy="44450"/>
            </a:xfrm>
            <a:custGeom>
              <a:avLst/>
              <a:gdLst>
                <a:gd name="T0" fmla="*/ 11 w 207"/>
                <a:gd name="T1" fmla="*/ 0 h 82"/>
                <a:gd name="T2" fmla="*/ 196 w 207"/>
                <a:gd name="T3" fmla="*/ 0 h 82"/>
                <a:gd name="T4" fmla="*/ 196 w 207"/>
                <a:gd name="T5" fmla="*/ 0 h 82"/>
                <a:gd name="T6" fmla="*/ 200 w 207"/>
                <a:gd name="T7" fmla="*/ 1 h 82"/>
                <a:gd name="T8" fmla="*/ 204 w 207"/>
                <a:gd name="T9" fmla="*/ 3 h 82"/>
                <a:gd name="T10" fmla="*/ 206 w 207"/>
                <a:gd name="T11" fmla="*/ 7 h 82"/>
                <a:gd name="T12" fmla="*/ 207 w 207"/>
                <a:gd name="T13" fmla="*/ 11 h 82"/>
                <a:gd name="T14" fmla="*/ 207 w 207"/>
                <a:gd name="T15" fmla="*/ 69 h 82"/>
                <a:gd name="T16" fmla="*/ 207 w 207"/>
                <a:gd name="T17" fmla="*/ 69 h 82"/>
                <a:gd name="T18" fmla="*/ 206 w 207"/>
                <a:gd name="T19" fmla="*/ 74 h 82"/>
                <a:gd name="T20" fmla="*/ 204 w 207"/>
                <a:gd name="T21" fmla="*/ 78 h 82"/>
                <a:gd name="T22" fmla="*/ 200 w 207"/>
                <a:gd name="T23" fmla="*/ 80 h 82"/>
                <a:gd name="T24" fmla="*/ 196 w 207"/>
                <a:gd name="T25" fmla="*/ 82 h 82"/>
                <a:gd name="T26" fmla="*/ 11 w 207"/>
                <a:gd name="T27" fmla="*/ 82 h 82"/>
                <a:gd name="T28" fmla="*/ 11 w 207"/>
                <a:gd name="T29" fmla="*/ 82 h 82"/>
                <a:gd name="T30" fmla="*/ 6 w 207"/>
                <a:gd name="T31" fmla="*/ 80 h 82"/>
                <a:gd name="T32" fmla="*/ 3 w 207"/>
                <a:gd name="T33" fmla="*/ 78 h 82"/>
                <a:gd name="T34" fmla="*/ 0 w 207"/>
                <a:gd name="T35" fmla="*/ 74 h 82"/>
                <a:gd name="T36" fmla="*/ 0 w 207"/>
                <a:gd name="T37" fmla="*/ 69 h 82"/>
                <a:gd name="T38" fmla="*/ 0 w 207"/>
                <a:gd name="T39" fmla="*/ 11 h 82"/>
                <a:gd name="T40" fmla="*/ 0 w 207"/>
                <a:gd name="T41" fmla="*/ 11 h 82"/>
                <a:gd name="T42" fmla="*/ 0 w 207"/>
                <a:gd name="T43" fmla="*/ 7 h 82"/>
                <a:gd name="T44" fmla="*/ 3 w 207"/>
                <a:gd name="T45" fmla="*/ 3 h 82"/>
                <a:gd name="T46" fmla="*/ 6 w 207"/>
                <a:gd name="T47" fmla="*/ 1 h 82"/>
                <a:gd name="T48" fmla="*/ 11 w 207"/>
                <a:gd name="T49" fmla="*/ 0 h 82"/>
                <a:gd name="T50" fmla="*/ 11 w 207"/>
                <a:gd name="T51" fmla="*/ 0 h 82"/>
                <a:gd name="T52" fmla="*/ 97 w 207"/>
                <a:gd name="T53" fmla="*/ 24 h 82"/>
                <a:gd name="T54" fmla="*/ 97 w 207"/>
                <a:gd name="T55" fmla="*/ 58 h 82"/>
                <a:gd name="T56" fmla="*/ 22 w 207"/>
                <a:gd name="T57" fmla="*/ 58 h 82"/>
                <a:gd name="T58" fmla="*/ 22 w 207"/>
                <a:gd name="T59" fmla="*/ 24 h 82"/>
                <a:gd name="T60" fmla="*/ 97 w 207"/>
                <a:gd name="T61" fmla="*/ 24 h 82"/>
                <a:gd name="T62" fmla="*/ 97 w 207"/>
                <a:gd name="T63" fmla="*/ 24 h 82"/>
                <a:gd name="T64" fmla="*/ 115 w 207"/>
                <a:gd name="T65" fmla="*/ 58 h 82"/>
                <a:gd name="T66" fmla="*/ 115 w 207"/>
                <a:gd name="T67" fmla="*/ 24 h 82"/>
                <a:gd name="T68" fmla="*/ 127 w 207"/>
                <a:gd name="T69" fmla="*/ 24 h 82"/>
                <a:gd name="T70" fmla="*/ 127 w 207"/>
                <a:gd name="T71" fmla="*/ 58 h 82"/>
                <a:gd name="T72" fmla="*/ 115 w 207"/>
                <a:gd name="T73" fmla="*/ 58 h 82"/>
                <a:gd name="T74" fmla="*/ 115 w 207"/>
                <a:gd name="T75" fmla="*/ 58 h 82"/>
                <a:gd name="T76" fmla="*/ 161 w 207"/>
                <a:gd name="T77" fmla="*/ 58 h 82"/>
                <a:gd name="T78" fmla="*/ 161 w 207"/>
                <a:gd name="T79" fmla="*/ 24 h 82"/>
                <a:gd name="T80" fmla="*/ 184 w 207"/>
                <a:gd name="T81" fmla="*/ 24 h 82"/>
                <a:gd name="T82" fmla="*/ 184 w 207"/>
                <a:gd name="T83" fmla="*/ 58 h 82"/>
                <a:gd name="T84" fmla="*/ 161 w 207"/>
                <a:gd name="T85" fmla="*/ 58 h 82"/>
                <a:gd name="T86" fmla="*/ 161 w 207"/>
                <a:gd name="T87"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82">
                  <a:moveTo>
                    <a:pt x="11" y="0"/>
                  </a:moveTo>
                  <a:lnTo>
                    <a:pt x="196" y="0"/>
                  </a:lnTo>
                  <a:lnTo>
                    <a:pt x="196" y="0"/>
                  </a:lnTo>
                  <a:lnTo>
                    <a:pt x="200" y="1"/>
                  </a:lnTo>
                  <a:lnTo>
                    <a:pt x="204" y="3"/>
                  </a:lnTo>
                  <a:lnTo>
                    <a:pt x="206" y="7"/>
                  </a:lnTo>
                  <a:lnTo>
                    <a:pt x="207" y="11"/>
                  </a:lnTo>
                  <a:lnTo>
                    <a:pt x="207" y="69"/>
                  </a:lnTo>
                  <a:lnTo>
                    <a:pt x="207" y="69"/>
                  </a:lnTo>
                  <a:lnTo>
                    <a:pt x="206" y="74"/>
                  </a:lnTo>
                  <a:lnTo>
                    <a:pt x="204" y="78"/>
                  </a:lnTo>
                  <a:lnTo>
                    <a:pt x="200" y="80"/>
                  </a:lnTo>
                  <a:lnTo>
                    <a:pt x="196" y="82"/>
                  </a:lnTo>
                  <a:lnTo>
                    <a:pt x="11" y="82"/>
                  </a:lnTo>
                  <a:lnTo>
                    <a:pt x="11" y="82"/>
                  </a:lnTo>
                  <a:lnTo>
                    <a:pt x="6" y="80"/>
                  </a:lnTo>
                  <a:lnTo>
                    <a:pt x="3" y="78"/>
                  </a:lnTo>
                  <a:lnTo>
                    <a:pt x="0" y="74"/>
                  </a:lnTo>
                  <a:lnTo>
                    <a:pt x="0" y="69"/>
                  </a:lnTo>
                  <a:lnTo>
                    <a:pt x="0" y="11"/>
                  </a:lnTo>
                  <a:lnTo>
                    <a:pt x="0" y="11"/>
                  </a:lnTo>
                  <a:lnTo>
                    <a:pt x="0" y="7"/>
                  </a:lnTo>
                  <a:lnTo>
                    <a:pt x="3" y="3"/>
                  </a:lnTo>
                  <a:lnTo>
                    <a:pt x="6" y="1"/>
                  </a:lnTo>
                  <a:lnTo>
                    <a:pt x="11" y="0"/>
                  </a:lnTo>
                  <a:lnTo>
                    <a:pt x="11" y="0"/>
                  </a:lnTo>
                  <a:close/>
                  <a:moveTo>
                    <a:pt x="97" y="24"/>
                  </a:moveTo>
                  <a:lnTo>
                    <a:pt x="97" y="58"/>
                  </a:lnTo>
                  <a:lnTo>
                    <a:pt x="22" y="58"/>
                  </a:lnTo>
                  <a:lnTo>
                    <a:pt x="22" y="24"/>
                  </a:lnTo>
                  <a:lnTo>
                    <a:pt x="97" y="24"/>
                  </a:lnTo>
                  <a:lnTo>
                    <a:pt x="97" y="24"/>
                  </a:lnTo>
                  <a:close/>
                  <a:moveTo>
                    <a:pt x="115" y="58"/>
                  </a:moveTo>
                  <a:lnTo>
                    <a:pt x="115" y="24"/>
                  </a:lnTo>
                  <a:lnTo>
                    <a:pt x="127" y="24"/>
                  </a:lnTo>
                  <a:lnTo>
                    <a:pt x="127" y="58"/>
                  </a:lnTo>
                  <a:lnTo>
                    <a:pt x="115" y="58"/>
                  </a:lnTo>
                  <a:lnTo>
                    <a:pt x="115" y="58"/>
                  </a:lnTo>
                  <a:close/>
                  <a:moveTo>
                    <a:pt x="161" y="58"/>
                  </a:moveTo>
                  <a:lnTo>
                    <a:pt x="161" y="24"/>
                  </a:lnTo>
                  <a:lnTo>
                    <a:pt x="184" y="24"/>
                  </a:lnTo>
                  <a:lnTo>
                    <a:pt x="184" y="58"/>
                  </a:lnTo>
                  <a:lnTo>
                    <a:pt x="161" y="58"/>
                  </a:lnTo>
                  <a:lnTo>
                    <a:pt x="161"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grpSp>
        <p:nvGrpSpPr>
          <p:cNvPr id="113" name="Group 112">
            <a:extLst>
              <a:ext uri="{FF2B5EF4-FFF2-40B4-BE49-F238E27FC236}">
                <a16:creationId xmlns:a16="http://schemas.microsoft.com/office/drawing/2014/main" id="{3D3A37E1-D326-44B1-9037-212098B534B6}"/>
              </a:ext>
            </a:extLst>
          </p:cNvPr>
          <p:cNvGrpSpPr/>
          <p:nvPr/>
        </p:nvGrpSpPr>
        <p:grpSpPr>
          <a:xfrm>
            <a:off x="5439979" y="3986284"/>
            <a:ext cx="488381" cy="486403"/>
            <a:chOff x="7167563" y="5613400"/>
            <a:chExt cx="392113" cy="390526"/>
          </a:xfrm>
          <a:solidFill>
            <a:schemeClr val="accent2"/>
          </a:solidFill>
        </p:grpSpPr>
        <p:sp>
          <p:nvSpPr>
            <p:cNvPr id="114" name="Freeform 113">
              <a:extLst>
                <a:ext uri="{FF2B5EF4-FFF2-40B4-BE49-F238E27FC236}">
                  <a16:creationId xmlns:a16="http://schemas.microsoft.com/office/drawing/2014/main" id="{1185F023-D549-426D-837D-E34027D848C9}"/>
                </a:ext>
              </a:extLst>
            </p:cNvPr>
            <p:cNvSpPr>
              <a:spLocks/>
            </p:cNvSpPr>
            <p:nvPr/>
          </p:nvSpPr>
          <p:spPr bwMode="auto">
            <a:xfrm>
              <a:off x="7167563" y="5710238"/>
              <a:ext cx="392113" cy="293688"/>
            </a:xfrm>
            <a:custGeom>
              <a:avLst/>
              <a:gdLst>
                <a:gd name="T0" fmla="*/ 0 w 740"/>
                <a:gd name="T1" fmla="*/ 519 h 554"/>
                <a:gd name="T2" fmla="*/ 23 w 740"/>
                <a:gd name="T3" fmla="*/ 519 h 554"/>
                <a:gd name="T4" fmla="*/ 23 w 740"/>
                <a:gd name="T5" fmla="*/ 0 h 554"/>
                <a:gd name="T6" fmla="*/ 92 w 740"/>
                <a:gd name="T7" fmla="*/ 0 h 554"/>
                <a:gd name="T8" fmla="*/ 92 w 740"/>
                <a:gd name="T9" fmla="*/ 0 h 554"/>
                <a:gd name="T10" fmla="*/ 97 w 740"/>
                <a:gd name="T11" fmla="*/ 0 h 554"/>
                <a:gd name="T12" fmla="*/ 101 w 740"/>
                <a:gd name="T13" fmla="*/ 1 h 554"/>
                <a:gd name="T14" fmla="*/ 106 w 740"/>
                <a:gd name="T15" fmla="*/ 4 h 554"/>
                <a:gd name="T16" fmla="*/ 109 w 740"/>
                <a:gd name="T17" fmla="*/ 7 h 554"/>
                <a:gd name="T18" fmla="*/ 111 w 740"/>
                <a:gd name="T19" fmla="*/ 10 h 554"/>
                <a:gd name="T20" fmla="*/ 114 w 740"/>
                <a:gd name="T21" fmla="*/ 14 h 554"/>
                <a:gd name="T22" fmla="*/ 115 w 740"/>
                <a:gd name="T23" fmla="*/ 18 h 554"/>
                <a:gd name="T24" fmla="*/ 116 w 740"/>
                <a:gd name="T25" fmla="*/ 23 h 554"/>
                <a:gd name="T26" fmla="*/ 116 w 740"/>
                <a:gd name="T27" fmla="*/ 519 h 554"/>
                <a:gd name="T28" fmla="*/ 161 w 740"/>
                <a:gd name="T29" fmla="*/ 519 h 554"/>
                <a:gd name="T30" fmla="*/ 161 w 740"/>
                <a:gd name="T31" fmla="*/ 138 h 554"/>
                <a:gd name="T32" fmla="*/ 232 w 740"/>
                <a:gd name="T33" fmla="*/ 138 h 554"/>
                <a:gd name="T34" fmla="*/ 232 w 740"/>
                <a:gd name="T35" fmla="*/ 138 h 554"/>
                <a:gd name="T36" fmla="*/ 236 w 740"/>
                <a:gd name="T37" fmla="*/ 138 h 554"/>
                <a:gd name="T38" fmla="*/ 241 w 740"/>
                <a:gd name="T39" fmla="*/ 140 h 554"/>
                <a:gd name="T40" fmla="*/ 244 w 740"/>
                <a:gd name="T41" fmla="*/ 142 h 554"/>
                <a:gd name="T42" fmla="*/ 247 w 740"/>
                <a:gd name="T43" fmla="*/ 145 h 554"/>
                <a:gd name="T44" fmla="*/ 251 w 740"/>
                <a:gd name="T45" fmla="*/ 149 h 554"/>
                <a:gd name="T46" fmla="*/ 252 w 740"/>
                <a:gd name="T47" fmla="*/ 152 h 554"/>
                <a:gd name="T48" fmla="*/ 254 w 740"/>
                <a:gd name="T49" fmla="*/ 157 h 554"/>
                <a:gd name="T50" fmla="*/ 254 w 740"/>
                <a:gd name="T51" fmla="*/ 161 h 554"/>
                <a:gd name="T52" fmla="*/ 254 w 740"/>
                <a:gd name="T53" fmla="*/ 519 h 554"/>
                <a:gd name="T54" fmla="*/ 301 w 740"/>
                <a:gd name="T55" fmla="*/ 519 h 554"/>
                <a:gd name="T56" fmla="*/ 301 w 740"/>
                <a:gd name="T57" fmla="*/ 277 h 554"/>
                <a:gd name="T58" fmla="*/ 370 w 740"/>
                <a:gd name="T59" fmla="*/ 277 h 554"/>
                <a:gd name="T60" fmla="*/ 370 w 740"/>
                <a:gd name="T61" fmla="*/ 277 h 554"/>
                <a:gd name="T62" fmla="*/ 374 w 740"/>
                <a:gd name="T63" fmla="*/ 278 h 554"/>
                <a:gd name="T64" fmla="*/ 379 w 740"/>
                <a:gd name="T65" fmla="*/ 279 h 554"/>
                <a:gd name="T66" fmla="*/ 382 w 740"/>
                <a:gd name="T67" fmla="*/ 281 h 554"/>
                <a:gd name="T68" fmla="*/ 386 w 740"/>
                <a:gd name="T69" fmla="*/ 283 h 554"/>
                <a:gd name="T70" fmla="*/ 389 w 740"/>
                <a:gd name="T71" fmla="*/ 287 h 554"/>
                <a:gd name="T72" fmla="*/ 392 w 740"/>
                <a:gd name="T73" fmla="*/ 291 h 554"/>
                <a:gd name="T74" fmla="*/ 393 w 740"/>
                <a:gd name="T75" fmla="*/ 295 h 554"/>
                <a:gd name="T76" fmla="*/ 393 w 740"/>
                <a:gd name="T77" fmla="*/ 300 h 554"/>
                <a:gd name="T78" fmla="*/ 393 w 740"/>
                <a:gd name="T79" fmla="*/ 519 h 554"/>
                <a:gd name="T80" fmla="*/ 439 w 740"/>
                <a:gd name="T81" fmla="*/ 519 h 554"/>
                <a:gd name="T82" fmla="*/ 439 w 740"/>
                <a:gd name="T83" fmla="*/ 416 h 554"/>
                <a:gd name="T84" fmla="*/ 508 w 740"/>
                <a:gd name="T85" fmla="*/ 416 h 554"/>
                <a:gd name="T86" fmla="*/ 508 w 740"/>
                <a:gd name="T87" fmla="*/ 416 h 554"/>
                <a:gd name="T88" fmla="*/ 513 w 740"/>
                <a:gd name="T89" fmla="*/ 416 h 554"/>
                <a:gd name="T90" fmla="*/ 517 w 740"/>
                <a:gd name="T91" fmla="*/ 417 h 554"/>
                <a:gd name="T92" fmla="*/ 522 w 740"/>
                <a:gd name="T93" fmla="*/ 419 h 554"/>
                <a:gd name="T94" fmla="*/ 525 w 740"/>
                <a:gd name="T95" fmla="*/ 423 h 554"/>
                <a:gd name="T96" fmla="*/ 528 w 740"/>
                <a:gd name="T97" fmla="*/ 426 h 554"/>
                <a:gd name="T98" fmla="*/ 530 w 740"/>
                <a:gd name="T99" fmla="*/ 429 h 554"/>
                <a:gd name="T100" fmla="*/ 531 w 740"/>
                <a:gd name="T101" fmla="*/ 434 h 554"/>
                <a:gd name="T102" fmla="*/ 532 w 740"/>
                <a:gd name="T103" fmla="*/ 439 h 554"/>
                <a:gd name="T104" fmla="*/ 532 w 740"/>
                <a:gd name="T105" fmla="*/ 519 h 554"/>
                <a:gd name="T106" fmla="*/ 740 w 740"/>
                <a:gd name="T107" fmla="*/ 519 h 554"/>
                <a:gd name="T108" fmla="*/ 740 w 740"/>
                <a:gd name="T109" fmla="*/ 554 h 554"/>
                <a:gd name="T110" fmla="*/ 0 w 740"/>
                <a:gd name="T111" fmla="*/ 554 h 554"/>
                <a:gd name="T112" fmla="*/ 0 w 740"/>
                <a:gd name="T113" fmla="*/ 519 h 554"/>
                <a:gd name="T114" fmla="*/ 0 w 740"/>
                <a:gd name="T115" fmla="*/ 51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554">
                  <a:moveTo>
                    <a:pt x="0" y="519"/>
                  </a:moveTo>
                  <a:lnTo>
                    <a:pt x="23" y="519"/>
                  </a:lnTo>
                  <a:lnTo>
                    <a:pt x="23" y="0"/>
                  </a:lnTo>
                  <a:lnTo>
                    <a:pt x="92" y="0"/>
                  </a:lnTo>
                  <a:lnTo>
                    <a:pt x="92" y="0"/>
                  </a:lnTo>
                  <a:lnTo>
                    <a:pt x="97" y="0"/>
                  </a:lnTo>
                  <a:lnTo>
                    <a:pt x="101" y="1"/>
                  </a:lnTo>
                  <a:lnTo>
                    <a:pt x="106" y="4"/>
                  </a:lnTo>
                  <a:lnTo>
                    <a:pt x="109" y="7"/>
                  </a:lnTo>
                  <a:lnTo>
                    <a:pt x="111" y="10"/>
                  </a:lnTo>
                  <a:lnTo>
                    <a:pt x="114" y="14"/>
                  </a:lnTo>
                  <a:lnTo>
                    <a:pt x="115" y="18"/>
                  </a:lnTo>
                  <a:lnTo>
                    <a:pt x="116" y="23"/>
                  </a:lnTo>
                  <a:lnTo>
                    <a:pt x="116" y="519"/>
                  </a:lnTo>
                  <a:lnTo>
                    <a:pt x="161" y="519"/>
                  </a:lnTo>
                  <a:lnTo>
                    <a:pt x="161" y="138"/>
                  </a:lnTo>
                  <a:lnTo>
                    <a:pt x="232" y="138"/>
                  </a:lnTo>
                  <a:lnTo>
                    <a:pt x="232" y="138"/>
                  </a:lnTo>
                  <a:lnTo>
                    <a:pt x="236" y="138"/>
                  </a:lnTo>
                  <a:lnTo>
                    <a:pt x="241" y="140"/>
                  </a:lnTo>
                  <a:lnTo>
                    <a:pt x="244" y="142"/>
                  </a:lnTo>
                  <a:lnTo>
                    <a:pt x="247" y="145"/>
                  </a:lnTo>
                  <a:lnTo>
                    <a:pt x="251" y="149"/>
                  </a:lnTo>
                  <a:lnTo>
                    <a:pt x="252" y="152"/>
                  </a:lnTo>
                  <a:lnTo>
                    <a:pt x="254" y="157"/>
                  </a:lnTo>
                  <a:lnTo>
                    <a:pt x="254" y="161"/>
                  </a:lnTo>
                  <a:lnTo>
                    <a:pt x="254" y="519"/>
                  </a:lnTo>
                  <a:lnTo>
                    <a:pt x="301" y="519"/>
                  </a:lnTo>
                  <a:lnTo>
                    <a:pt x="301" y="277"/>
                  </a:lnTo>
                  <a:lnTo>
                    <a:pt x="370" y="277"/>
                  </a:lnTo>
                  <a:lnTo>
                    <a:pt x="370" y="277"/>
                  </a:lnTo>
                  <a:lnTo>
                    <a:pt x="374" y="278"/>
                  </a:lnTo>
                  <a:lnTo>
                    <a:pt x="379" y="279"/>
                  </a:lnTo>
                  <a:lnTo>
                    <a:pt x="382" y="281"/>
                  </a:lnTo>
                  <a:lnTo>
                    <a:pt x="386" y="283"/>
                  </a:lnTo>
                  <a:lnTo>
                    <a:pt x="389" y="287"/>
                  </a:lnTo>
                  <a:lnTo>
                    <a:pt x="392" y="291"/>
                  </a:lnTo>
                  <a:lnTo>
                    <a:pt x="393" y="295"/>
                  </a:lnTo>
                  <a:lnTo>
                    <a:pt x="393" y="300"/>
                  </a:lnTo>
                  <a:lnTo>
                    <a:pt x="393" y="519"/>
                  </a:lnTo>
                  <a:lnTo>
                    <a:pt x="439" y="519"/>
                  </a:lnTo>
                  <a:lnTo>
                    <a:pt x="439" y="416"/>
                  </a:lnTo>
                  <a:lnTo>
                    <a:pt x="508" y="416"/>
                  </a:lnTo>
                  <a:lnTo>
                    <a:pt x="508" y="416"/>
                  </a:lnTo>
                  <a:lnTo>
                    <a:pt x="513" y="416"/>
                  </a:lnTo>
                  <a:lnTo>
                    <a:pt x="517" y="417"/>
                  </a:lnTo>
                  <a:lnTo>
                    <a:pt x="522" y="419"/>
                  </a:lnTo>
                  <a:lnTo>
                    <a:pt x="525" y="423"/>
                  </a:lnTo>
                  <a:lnTo>
                    <a:pt x="528" y="426"/>
                  </a:lnTo>
                  <a:lnTo>
                    <a:pt x="530" y="429"/>
                  </a:lnTo>
                  <a:lnTo>
                    <a:pt x="531" y="434"/>
                  </a:lnTo>
                  <a:lnTo>
                    <a:pt x="532" y="439"/>
                  </a:lnTo>
                  <a:lnTo>
                    <a:pt x="532" y="519"/>
                  </a:lnTo>
                  <a:lnTo>
                    <a:pt x="740" y="519"/>
                  </a:lnTo>
                  <a:lnTo>
                    <a:pt x="740" y="554"/>
                  </a:lnTo>
                  <a:lnTo>
                    <a:pt x="0" y="554"/>
                  </a:lnTo>
                  <a:lnTo>
                    <a:pt x="0" y="519"/>
                  </a:lnTo>
                  <a:lnTo>
                    <a:pt x="0" y="5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15" name="Freeform 114">
              <a:extLst>
                <a:ext uri="{FF2B5EF4-FFF2-40B4-BE49-F238E27FC236}">
                  <a16:creationId xmlns:a16="http://schemas.microsoft.com/office/drawing/2014/main" id="{96F7AF56-204A-403F-A201-F5F2BC86862F}"/>
                </a:ext>
              </a:extLst>
            </p:cNvPr>
            <p:cNvSpPr>
              <a:spLocks/>
            </p:cNvSpPr>
            <p:nvPr/>
          </p:nvSpPr>
          <p:spPr bwMode="auto">
            <a:xfrm>
              <a:off x="7292975" y="5613400"/>
              <a:ext cx="266700" cy="244475"/>
            </a:xfrm>
            <a:custGeom>
              <a:avLst/>
              <a:gdLst>
                <a:gd name="T0" fmla="*/ 504 w 504"/>
                <a:gd name="T1" fmla="*/ 462 h 462"/>
                <a:gd name="T2" fmla="*/ 504 w 504"/>
                <a:gd name="T3" fmla="*/ 393 h 462"/>
                <a:gd name="T4" fmla="*/ 504 w 504"/>
                <a:gd name="T5" fmla="*/ 393 h 462"/>
                <a:gd name="T6" fmla="*/ 504 w 504"/>
                <a:gd name="T7" fmla="*/ 254 h 462"/>
                <a:gd name="T8" fmla="*/ 435 w 504"/>
                <a:gd name="T9" fmla="*/ 254 h 462"/>
                <a:gd name="T10" fmla="*/ 435 w 504"/>
                <a:gd name="T11" fmla="*/ 352 h 462"/>
                <a:gd name="T12" fmla="*/ 83 w 504"/>
                <a:gd name="T13" fmla="*/ 0 h 462"/>
                <a:gd name="T14" fmla="*/ 0 w 504"/>
                <a:gd name="T15" fmla="*/ 0 h 462"/>
                <a:gd name="T16" fmla="*/ 394 w 504"/>
                <a:gd name="T17" fmla="*/ 393 h 462"/>
                <a:gd name="T18" fmla="*/ 296 w 504"/>
                <a:gd name="T19" fmla="*/ 393 h 462"/>
                <a:gd name="T20" fmla="*/ 296 w 504"/>
                <a:gd name="T21" fmla="*/ 462 h 462"/>
                <a:gd name="T22" fmla="*/ 435 w 504"/>
                <a:gd name="T23" fmla="*/ 462 h 462"/>
                <a:gd name="T24" fmla="*/ 504 w 504"/>
                <a:gd name="T25" fmla="*/ 462 h 462"/>
                <a:gd name="T26" fmla="*/ 504 w 504"/>
                <a:gd name="T27" fmla="*/ 462 h 462"/>
                <a:gd name="T28" fmla="*/ 504 w 504"/>
                <a:gd name="T29"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462">
                  <a:moveTo>
                    <a:pt x="504" y="462"/>
                  </a:moveTo>
                  <a:lnTo>
                    <a:pt x="504" y="393"/>
                  </a:lnTo>
                  <a:lnTo>
                    <a:pt x="504" y="393"/>
                  </a:lnTo>
                  <a:lnTo>
                    <a:pt x="504" y="254"/>
                  </a:lnTo>
                  <a:lnTo>
                    <a:pt x="435" y="254"/>
                  </a:lnTo>
                  <a:lnTo>
                    <a:pt x="435" y="352"/>
                  </a:lnTo>
                  <a:lnTo>
                    <a:pt x="83" y="0"/>
                  </a:lnTo>
                  <a:lnTo>
                    <a:pt x="0" y="0"/>
                  </a:lnTo>
                  <a:lnTo>
                    <a:pt x="394" y="393"/>
                  </a:lnTo>
                  <a:lnTo>
                    <a:pt x="296" y="393"/>
                  </a:lnTo>
                  <a:lnTo>
                    <a:pt x="296" y="462"/>
                  </a:lnTo>
                  <a:lnTo>
                    <a:pt x="435" y="462"/>
                  </a:lnTo>
                  <a:lnTo>
                    <a:pt x="504" y="462"/>
                  </a:lnTo>
                  <a:lnTo>
                    <a:pt x="504" y="462"/>
                  </a:lnTo>
                  <a:lnTo>
                    <a:pt x="504" y="4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grpSp>
        <p:nvGrpSpPr>
          <p:cNvPr id="116" name="Group 115">
            <a:extLst>
              <a:ext uri="{FF2B5EF4-FFF2-40B4-BE49-F238E27FC236}">
                <a16:creationId xmlns:a16="http://schemas.microsoft.com/office/drawing/2014/main" id="{8B4E8F63-3650-4AA5-8F3B-4423475E15CB}"/>
              </a:ext>
            </a:extLst>
          </p:cNvPr>
          <p:cNvGrpSpPr/>
          <p:nvPr/>
        </p:nvGrpSpPr>
        <p:grpSpPr>
          <a:xfrm>
            <a:off x="7665629" y="3091333"/>
            <a:ext cx="488381" cy="486403"/>
            <a:chOff x="6375400" y="5613400"/>
            <a:chExt cx="392113" cy="390526"/>
          </a:xfrm>
          <a:solidFill>
            <a:schemeClr val="accent2"/>
          </a:solidFill>
        </p:grpSpPr>
        <p:sp>
          <p:nvSpPr>
            <p:cNvPr id="117" name="Freeform 116">
              <a:extLst>
                <a:ext uri="{FF2B5EF4-FFF2-40B4-BE49-F238E27FC236}">
                  <a16:creationId xmlns:a16="http://schemas.microsoft.com/office/drawing/2014/main" id="{566A900B-4D49-4766-9DBC-4A4759570720}"/>
                </a:ext>
              </a:extLst>
            </p:cNvPr>
            <p:cNvSpPr>
              <a:spLocks/>
            </p:cNvSpPr>
            <p:nvPr/>
          </p:nvSpPr>
          <p:spPr bwMode="auto">
            <a:xfrm>
              <a:off x="6375400" y="5710238"/>
              <a:ext cx="392113" cy="293688"/>
            </a:xfrm>
            <a:custGeom>
              <a:avLst/>
              <a:gdLst>
                <a:gd name="T0" fmla="*/ 0 w 740"/>
                <a:gd name="T1" fmla="*/ 519 h 554"/>
                <a:gd name="T2" fmla="*/ 208 w 740"/>
                <a:gd name="T3" fmla="*/ 519 h 554"/>
                <a:gd name="T4" fmla="*/ 208 w 740"/>
                <a:gd name="T5" fmla="*/ 439 h 554"/>
                <a:gd name="T6" fmla="*/ 208 w 740"/>
                <a:gd name="T7" fmla="*/ 439 h 554"/>
                <a:gd name="T8" fmla="*/ 208 w 740"/>
                <a:gd name="T9" fmla="*/ 434 h 554"/>
                <a:gd name="T10" fmla="*/ 210 w 740"/>
                <a:gd name="T11" fmla="*/ 429 h 554"/>
                <a:gd name="T12" fmla="*/ 212 w 740"/>
                <a:gd name="T13" fmla="*/ 426 h 554"/>
                <a:gd name="T14" fmla="*/ 214 w 740"/>
                <a:gd name="T15" fmla="*/ 423 h 554"/>
                <a:gd name="T16" fmla="*/ 218 w 740"/>
                <a:gd name="T17" fmla="*/ 419 h 554"/>
                <a:gd name="T18" fmla="*/ 222 w 740"/>
                <a:gd name="T19" fmla="*/ 417 h 554"/>
                <a:gd name="T20" fmla="*/ 226 w 740"/>
                <a:gd name="T21" fmla="*/ 416 h 554"/>
                <a:gd name="T22" fmla="*/ 230 w 740"/>
                <a:gd name="T23" fmla="*/ 416 h 554"/>
                <a:gd name="T24" fmla="*/ 301 w 740"/>
                <a:gd name="T25" fmla="*/ 416 h 554"/>
                <a:gd name="T26" fmla="*/ 301 w 740"/>
                <a:gd name="T27" fmla="*/ 519 h 554"/>
                <a:gd name="T28" fmla="*/ 346 w 740"/>
                <a:gd name="T29" fmla="*/ 519 h 554"/>
                <a:gd name="T30" fmla="*/ 346 w 740"/>
                <a:gd name="T31" fmla="*/ 300 h 554"/>
                <a:gd name="T32" fmla="*/ 346 w 740"/>
                <a:gd name="T33" fmla="*/ 300 h 554"/>
                <a:gd name="T34" fmla="*/ 347 w 740"/>
                <a:gd name="T35" fmla="*/ 295 h 554"/>
                <a:gd name="T36" fmla="*/ 348 w 740"/>
                <a:gd name="T37" fmla="*/ 291 h 554"/>
                <a:gd name="T38" fmla="*/ 351 w 740"/>
                <a:gd name="T39" fmla="*/ 287 h 554"/>
                <a:gd name="T40" fmla="*/ 353 w 740"/>
                <a:gd name="T41" fmla="*/ 283 h 554"/>
                <a:gd name="T42" fmla="*/ 356 w 740"/>
                <a:gd name="T43" fmla="*/ 281 h 554"/>
                <a:gd name="T44" fmla="*/ 361 w 740"/>
                <a:gd name="T45" fmla="*/ 279 h 554"/>
                <a:gd name="T46" fmla="*/ 365 w 740"/>
                <a:gd name="T47" fmla="*/ 278 h 554"/>
                <a:gd name="T48" fmla="*/ 370 w 740"/>
                <a:gd name="T49" fmla="*/ 277 h 554"/>
                <a:gd name="T50" fmla="*/ 439 w 740"/>
                <a:gd name="T51" fmla="*/ 277 h 554"/>
                <a:gd name="T52" fmla="*/ 439 w 740"/>
                <a:gd name="T53" fmla="*/ 519 h 554"/>
                <a:gd name="T54" fmla="*/ 486 w 740"/>
                <a:gd name="T55" fmla="*/ 519 h 554"/>
                <a:gd name="T56" fmla="*/ 486 w 740"/>
                <a:gd name="T57" fmla="*/ 161 h 554"/>
                <a:gd name="T58" fmla="*/ 486 w 740"/>
                <a:gd name="T59" fmla="*/ 161 h 554"/>
                <a:gd name="T60" fmla="*/ 486 w 740"/>
                <a:gd name="T61" fmla="*/ 157 h 554"/>
                <a:gd name="T62" fmla="*/ 487 w 740"/>
                <a:gd name="T63" fmla="*/ 152 h 554"/>
                <a:gd name="T64" fmla="*/ 489 w 740"/>
                <a:gd name="T65" fmla="*/ 149 h 554"/>
                <a:gd name="T66" fmla="*/ 492 w 740"/>
                <a:gd name="T67" fmla="*/ 145 h 554"/>
                <a:gd name="T68" fmla="*/ 496 w 740"/>
                <a:gd name="T69" fmla="*/ 142 h 554"/>
                <a:gd name="T70" fmla="*/ 499 w 740"/>
                <a:gd name="T71" fmla="*/ 140 h 554"/>
                <a:gd name="T72" fmla="*/ 504 w 740"/>
                <a:gd name="T73" fmla="*/ 138 h 554"/>
                <a:gd name="T74" fmla="*/ 508 w 740"/>
                <a:gd name="T75" fmla="*/ 138 h 554"/>
                <a:gd name="T76" fmla="*/ 577 w 740"/>
                <a:gd name="T77" fmla="*/ 138 h 554"/>
                <a:gd name="T78" fmla="*/ 577 w 740"/>
                <a:gd name="T79" fmla="*/ 519 h 554"/>
                <a:gd name="T80" fmla="*/ 624 w 740"/>
                <a:gd name="T81" fmla="*/ 519 h 554"/>
                <a:gd name="T82" fmla="*/ 624 w 740"/>
                <a:gd name="T83" fmla="*/ 23 h 554"/>
                <a:gd name="T84" fmla="*/ 624 w 740"/>
                <a:gd name="T85" fmla="*/ 23 h 554"/>
                <a:gd name="T86" fmla="*/ 624 w 740"/>
                <a:gd name="T87" fmla="*/ 18 h 554"/>
                <a:gd name="T88" fmla="*/ 626 w 740"/>
                <a:gd name="T89" fmla="*/ 14 h 554"/>
                <a:gd name="T90" fmla="*/ 628 w 740"/>
                <a:gd name="T91" fmla="*/ 10 h 554"/>
                <a:gd name="T92" fmla="*/ 631 w 740"/>
                <a:gd name="T93" fmla="*/ 7 h 554"/>
                <a:gd name="T94" fmla="*/ 634 w 740"/>
                <a:gd name="T95" fmla="*/ 4 h 554"/>
                <a:gd name="T96" fmla="*/ 639 w 740"/>
                <a:gd name="T97" fmla="*/ 1 h 554"/>
                <a:gd name="T98" fmla="*/ 642 w 740"/>
                <a:gd name="T99" fmla="*/ 0 h 554"/>
                <a:gd name="T100" fmla="*/ 647 w 740"/>
                <a:gd name="T101" fmla="*/ 0 h 554"/>
                <a:gd name="T102" fmla="*/ 717 w 740"/>
                <a:gd name="T103" fmla="*/ 0 h 554"/>
                <a:gd name="T104" fmla="*/ 717 w 740"/>
                <a:gd name="T105" fmla="*/ 519 h 554"/>
                <a:gd name="T106" fmla="*/ 740 w 740"/>
                <a:gd name="T107" fmla="*/ 519 h 554"/>
                <a:gd name="T108" fmla="*/ 740 w 740"/>
                <a:gd name="T109" fmla="*/ 554 h 554"/>
                <a:gd name="T110" fmla="*/ 740 w 740"/>
                <a:gd name="T111" fmla="*/ 554 h 554"/>
                <a:gd name="T112" fmla="*/ 0 w 740"/>
                <a:gd name="T113" fmla="*/ 554 h 554"/>
                <a:gd name="T114" fmla="*/ 0 w 740"/>
                <a:gd name="T115" fmla="*/ 519 h 554"/>
                <a:gd name="T116" fmla="*/ 0 w 740"/>
                <a:gd name="T117" fmla="*/ 51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0" h="554">
                  <a:moveTo>
                    <a:pt x="0" y="519"/>
                  </a:moveTo>
                  <a:lnTo>
                    <a:pt x="208" y="519"/>
                  </a:lnTo>
                  <a:lnTo>
                    <a:pt x="208" y="439"/>
                  </a:lnTo>
                  <a:lnTo>
                    <a:pt x="208" y="439"/>
                  </a:lnTo>
                  <a:lnTo>
                    <a:pt x="208" y="434"/>
                  </a:lnTo>
                  <a:lnTo>
                    <a:pt x="210" y="429"/>
                  </a:lnTo>
                  <a:lnTo>
                    <a:pt x="212" y="426"/>
                  </a:lnTo>
                  <a:lnTo>
                    <a:pt x="214" y="423"/>
                  </a:lnTo>
                  <a:lnTo>
                    <a:pt x="218" y="419"/>
                  </a:lnTo>
                  <a:lnTo>
                    <a:pt x="222" y="417"/>
                  </a:lnTo>
                  <a:lnTo>
                    <a:pt x="226" y="416"/>
                  </a:lnTo>
                  <a:lnTo>
                    <a:pt x="230" y="416"/>
                  </a:lnTo>
                  <a:lnTo>
                    <a:pt x="301" y="416"/>
                  </a:lnTo>
                  <a:lnTo>
                    <a:pt x="301" y="519"/>
                  </a:lnTo>
                  <a:lnTo>
                    <a:pt x="346" y="519"/>
                  </a:lnTo>
                  <a:lnTo>
                    <a:pt x="346" y="300"/>
                  </a:lnTo>
                  <a:lnTo>
                    <a:pt x="346" y="300"/>
                  </a:lnTo>
                  <a:lnTo>
                    <a:pt x="347" y="295"/>
                  </a:lnTo>
                  <a:lnTo>
                    <a:pt x="348" y="291"/>
                  </a:lnTo>
                  <a:lnTo>
                    <a:pt x="351" y="287"/>
                  </a:lnTo>
                  <a:lnTo>
                    <a:pt x="353" y="283"/>
                  </a:lnTo>
                  <a:lnTo>
                    <a:pt x="356" y="281"/>
                  </a:lnTo>
                  <a:lnTo>
                    <a:pt x="361" y="279"/>
                  </a:lnTo>
                  <a:lnTo>
                    <a:pt x="365" y="278"/>
                  </a:lnTo>
                  <a:lnTo>
                    <a:pt x="370" y="277"/>
                  </a:lnTo>
                  <a:lnTo>
                    <a:pt x="439" y="277"/>
                  </a:lnTo>
                  <a:lnTo>
                    <a:pt x="439" y="519"/>
                  </a:lnTo>
                  <a:lnTo>
                    <a:pt x="486" y="519"/>
                  </a:lnTo>
                  <a:lnTo>
                    <a:pt x="486" y="161"/>
                  </a:lnTo>
                  <a:lnTo>
                    <a:pt x="486" y="161"/>
                  </a:lnTo>
                  <a:lnTo>
                    <a:pt x="486" y="157"/>
                  </a:lnTo>
                  <a:lnTo>
                    <a:pt x="487" y="152"/>
                  </a:lnTo>
                  <a:lnTo>
                    <a:pt x="489" y="149"/>
                  </a:lnTo>
                  <a:lnTo>
                    <a:pt x="492" y="145"/>
                  </a:lnTo>
                  <a:lnTo>
                    <a:pt x="496" y="142"/>
                  </a:lnTo>
                  <a:lnTo>
                    <a:pt x="499" y="140"/>
                  </a:lnTo>
                  <a:lnTo>
                    <a:pt x="504" y="138"/>
                  </a:lnTo>
                  <a:lnTo>
                    <a:pt x="508" y="138"/>
                  </a:lnTo>
                  <a:lnTo>
                    <a:pt x="577" y="138"/>
                  </a:lnTo>
                  <a:lnTo>
                    <a:pt x="577" y="519"/>
                  </a:lnTo>
                  <a:lnTo>
                    <a:pt x="624" y="519"/>
                  </a:lnTo>
                  <a:lnTo>
                    <a:pt x="624" y="23"/>
                  </a:lnTo>
                  <a:lnTo>
                    <a:pt x="624" y="23"/>
                  </a:lnTo>
                  <a:lnTo>
                    <a:pt x="624" y="18"/>
                  </a:lnTo>
                  <a:lnTo>
                    <a:pt x="626" y="14"/>
                  </a:lnTo>
                  <a:lnTo>
                    <a:pt x="628" y="10"/>
                  </a:lnTo>
                  <a:lnTo>
                    <a:pt x="631" y="7"/>
                  </a:lnTo>
                  <a:lnTo>
                    <a:pt x="634" y="4"/>
                  </a:lnTo>
                  <a:lnTo>
                    <a:pt x="639" y="1"/>
                  </a:lnTo>
                  <a:lnTo>
                    <a:pt x="642" y="0"/>
                  </a:lnTo>
                  <a:lnTo>
                    <a:pt x="647" y="0"/>
                  </a:lnTo>
                  <a:lnTo>
                    <a:pt x="717" y="0"/>
                  </a:lnTo>
                  <a:lnTo>
                    <a:pt x="717" y="519"/>
                  </a:lnTo>
                  <a:lnTo>
                    <a:pt x="740" y="519"/>
                  </a:lnTo>
                  <a:lnTo>
                    <a:pt x="740" y="554"/>
                  </a:lnTo>
                  <a:lnTo>
                    <a:pt x="740" y="554"/>
                  </a:lnTo>
                  <a:lnTo>
                    <a:pt x="0" y="554"/>
                  </a:lnTo>
                  <a:lnTo>
                    <a:pt x="0" y="519"/>
                  </a:lnTo>
                  <a:lnTo>
                    <a:pt x="0" y="5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18" name="Freeform 117">
              <a:extLst>
                <a:ext uri="{FF2B5EF4-FFF2-40B4-BE49-F238E27FC236}">
                  <a16:creationId xmlns:a16="http://schemas.microsoft.com/office/drawing/2014/main" id="{A23A6FCC-F07E-4DA1-A70B-156C74D38461}"/>
                </a:ext>
              </a:extLst>
            </p:cNvPr>
            <p:cNvSpPr>
              <a:spLocks/>
            </p:cNvSpPr>
            <p:nvPr/>
          </p:nvSpPr>
          <p:spPr bwMode="auto">
            <a:xfrm>
              <a:off x="6375400" y="5613400"/>
              <a:ext cx="257175" cy="277813"/>
            </a:xfrm>
            <a:custGeom>
              <a:avLst/>
              <a:gdLst>
                <a:gd name="T0" fmla="*/ 486 w 486"/>
                <a:gd name="T1" fmla="*/ 0 h 526"/>
                <a:gd name="T2" fmla="*/ 416 w 486"/>
                <a:gd name="T3" fmla="*/ 0 h 526"/>
                <a:gd name="T4" fmla="*/ 416 w 486"/>
                <a:gd name="T5" fmla="*/ 0 h 526"/>
                <a:gd name="T6" fmla="*/ 277 w 486"/>
                <a:gd name="T7" fmla="*/ 0 h 526"/>
                <a:gd name="T8" fmla="*/ 277 w 486"/>
                <a:gd name="T9" fmla="*/ 70 h 526"/>
                <a:gd name="T10" fmla="*/ 374 w 486"/>
                <a:gd name="T11" fmla="*/ 70 h 526"/>
                <a:gd name="T12" fmla="*/ 0 w 486"/>
                <a:gd name="T13" fmla="*/ 443 h 526"/>
                <a:gd name="T14" fmla="*/ 0 w 486"/>
                <a:gd name="T15" fmla="*/ 526 h 526"/>
                <a:gd name="T16" fmla="*/ 416 w 486"/>
                <a:gd name="T17" fmla="*/ 111 h 526"/>
                <a:gd name="T18" fmla="*/ 416 w 486"/>
                <a:gd name="T19" fmla="*/ 208 h 526"/>
                <a:gd name="T20" fmla="*/ 486 w 486"/>
                <a:gd name="T21" fmla="*/ 208 h 526"/>
                <a:gd name="T22" fmla="*/ 486 w 486"/>
                <a:gd name="T23" fmla="*/ 70 h 526"/>
                <a:gd name="T24" fmla="*/ 486 w 486"/>
                <a:gd name="T25" fmla="*/ 70 h 526"/>
                <a:gd name="T26" fmla="*/ 486 w 486"/>
                <a:gd name="T27" fmla="*/ 0 h 526"/>
                <a:gd name="T28" fmla="*/ 486 w 486"/>
                <a:gd name="T29" fmla="*/ 0 h 526"/>
                <a:gd name="T30" fmla="*/ 486 w 486"/>
                <a:gd name="T31" fmla="*/ 0 h 526"/>
                <a:gd name="T32" fmla="*/ 486 w 486"/>
                <a:gd name="T3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6" h="526">
                  <a:moveTo>
                    <a:pt x="486" y="0"/>
                  </a:moveTo>
                  <a:lnTo>
                    <a:pt x="416" y="0"/>
                  </a:lnTo>
                  <a:lnTo>
                    <a:pt x="416" y="0"/>
                  </a:lnTo>
                  <a:lnTo>
                    <a:pt x="277" y="0"/>
                  </a:lnTo>
                  <a:lnTo>
                    <a:pt x="277" y="70"/>
                  </a:lnTo>
                  <a:lnTo>
                    <a:pt x="374" y="70"/>
                  </a:lnTo>
                  <a:lnTo>
                    <a:pt x="0" y="443"/>
                  </a:lnTo>
                  <a:lnTo>
                    <a:pt x="0" y="526"/>
                  </a:lnTo>
                  <a:lnTo>
                    <a:pt x="416" y="111"/>
                  </a:lnTo>
                  <a:lnTo>
                    <a:pt x="416" y="208"/>
                  </a:lnTo>
                  <a:lnTo>
                    <a:pt x="486" y="208"/>
                  </a:lnTo>
                  <a:lnTo>
                    <a:pt x="486" y="70"/>
                  </a:lnTo>
                  <a:lnTo>
                    <a:pt x="486" y="70"/>
                  </a:lnTo>
                  <a:lnTo>
                    <a:pt x="486" y="0"/>
                  </a:lnTo>
                  <a:lnTo>
                    <a:pt x="486" y="0"/>
                  </a:lnTo>
                  <a:lnTo>
                    <a:pt x="486" y="0"/>
                  </a:lnTo>
                  <a:lnTo>
                    <a:pt x="4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grpSp>
        <p:nvGrpSpPr>
          <p:cNvPr id="119" name="Group 118">
            <a:extLst>
              <a:ext uri="{FF2B5EF4-FFF2-40B4-BE49-F238E27FC236}">
                <a16:creationId xmlns:a16="http://schemas.microsoft.com/office/drawing/2014/main" id="{DDEB1273-2D55-4BFD-8D67-CCEF273FCC9B}"/>
              </a:ext>
            </a:extLst>
          </p:cNvPr>
          <p:cNvGrpSpPr/>
          <p:nvPr/>
        </p:nvGrpSpPr>
        <p:grpSpPr>
          <a:xfrm>
            <a:off x="8719470" y="5329158"/>
            <a:ext cx="488381" cy="488377"/>
            <a:chOff x="7167563" y="4821238"/>
            <a:chExt cx="392113" cy="392113"/>
          </a:xfrm>
          <a:solidFill>
            <a:schemeClr val="accent4"/>
          </a:solidFill>
        </p:grpSpPr>
        <p:sp>
          <p:nvSpPr>
            <p:cNvPr id="120" name="Freeform 119">
              <a:extLst>
                <a:ext uri="{FF2B5EF4-FFF2-40B4-BE49-F238E27FC236}">
                  <a16:creationId xmlns:a16="http://schemas.microsoft.com/office/drawing/2014/main" id="{E0FEBFC2-E80C-42EE-B2A7-10D4871B44A5}"/>
                </a:ext>
              </a:extLst>
            </p:cNvPr>
            <p:cNvSpPr>
              <a:spLocks noEditPoints="1"/>
            </p:cNvSpPr>
            <p:nvPr/>
          </p:nvSpPr>
          <p:spPr bwMode="auto">
            <a:xfrm>
              <a:off x="7167563" y="4821238"/>
              <a:ext cx="392113" cy="392113"/>
            </a:xfrm>
            <a:custGeom>
              <a:avLst/>
              <a:gdLst>
                <a:gd name="T0" fmla="*/ 427 w 740"/>
                <a:gd name="T1" fmla="*/ 4 h 739"/>
                <a:gd name="T2" fmla="*/ 514 w 740"/>
                <a:gd name="T3" fmla="*/ 29 h 739"/>
                <a:gd name="T4" fmla="*/ 591 w 740"/>
                <a:gd name="T5" fmla="*/ 73 h 739"/>
                <a:gd name="T6" fmla="*/ 656 w 740"/>
                <a:gd name="T7" fmla="*/ 135 h 739"/>
                <a:gd name="T8" fmla="*/ 703 w 740"/>
                <a:gd name="T9" fmla="*/ 209 h 739"/>
                <a:gd name="T10" fmla="*/ 733 w 740"/>
                <a:gd name="T11" fmla="*/ 295 h 739"/>
                <a:gd name="T12" fmla="*/ 740 w 740"/>
                <a:gd name="T13" fmla="*/ 369 h 739"/>
                <a:gd name="T14" fmla="*/ 728 w 740"/>
                <a:gd name="T15" fmla="*/ 462 h 739"/>
                <a:gd name="T16" fmla="*/ 695 w 740"/>
                <a:gd name="T17" fmla="*/ 546 h 739"/>
                <a:gd name="T18" fmla="*/ 644 w 740"/>
                <a:gd name="T19" fmla="*/ 618 h 739"/>
                <a:gd name="T20" fmla="*/ 576 w 740"/>
                <a:gd name="T21" fmla="*/ 676 h 739"/>
                <a:gd name="T22" fmla="*/ 497 w 740"/>
                <a:gd name="T23" fmla="*/ 717 h 739"/>
                <a:gd name="T24" fmla="*/ 407 w 740"/>
                <a:gd name="T25" fmla="*/ 737 h 739"/>
                <a:gd name="T26" fmla="*/ 333 w 740"/>
                <a:gd name="T27" fmla="*/ 737 h 739"/>
                <a:gd name="T28" fmla="*/ 243 w 740"/>
                <a:gd name="T29" fmla="*/ 717 h 739"/>
                <a:gd name="T30" fmla="*/ 164 w 740"/>
                <a:gd name="T31" fmla="*/ 676 h 739"/>
                <a:gd name="T32" fmla="*/ 97 w 740"/>
                <a:gd name="T33" fmla="*/ 618 h 739"/>
                <a:gd name="T34" fmla="*/ 44 w 740"/>
                <a:gd name="T35" fmla="*/ 546 h 739"/>
                <a:gd name="T36" fmla="*/ 12 w 740"/>
                <a:gd name="T37" fmla="*/ 462 h 739"/>
                <a:gd name="T38" fmla="*/ 0 w 740"/>
                <a:gd name="T39" fmla="*/ 369 h 739"/>
                <a:gd name="T40" fmla="*/ 7 w 740"/>
                <a:gd name="T41" fmla="*/ 295 h 739"/>
                <a:gd name="T42" fmla="*/ 37 w 740"/>
                <a:gd name="T43" fmla="*/ 209 h 739"/>
                <a:gd name="T44" fmla="*/ 84 w 740"/>
                <a:gd name="T45" fmla="*/ 135 h 739"/>
                <a:gd name="T46" fmla="*/ 149 w 740"/>
                <a:gd name="T47" fmla="*/ 73 h 739"/>
                <a:gd name="T48" fmla="*/ 226 w 740"/>
                <a:gd name="T49" fmla="*/ 29 h 739"/>
                <a:gd name="T50" fmla="*/ 313 w 740"/>
                <a:gd name="T51" fmla="*/ 4 h 739"/>
                <a:gd name="T52" fmla="*/ 300 w 740"/>
                <a:gd name="T53" fmla="*/ 42 h 739"/>
                <a:gd name="T54" fmla="*/ 684 w 740"/>
                <a:gd name="T55" fmla="*/ 487 h 739"/>
                <a:gd name="T56" fmla="*/ 705 w 740"/>
                <a:gd name="T57" fmla="*/ 389 h 739"/>
                <a:gd name="T58" fmla="*/ 701 w 740"/>
                <a:gd name="T59" fmla="*/ 318 h 739"/>
                <a:gd name="T60" fmla="*/ 678 w 740"/>
                <a:gd name="T61" fmla="*/ 239 h 739"/>
                <a:gd name="T62" fmla="*/ 639 w 740"/>
                <a:gd name="T63" fmla="*/ 170 h 739"/>
                <a:gd name="T64" fmla="*/ 596 w 740"/>
                <a:gd name="T65" fmla="*/ 122 h 739"/>
                <a:gd name="T66" fmla="*/ 530 w 740"/>
                <a:gd name="T67" fmla="*/ 75 h 739"/>
                <a:gd name="T68" fmla="*/ 454 w 740"/>
                <a:gd name="T69" fmla="*/ 45 h 739"/>
                <a:gd name="T70" fmla="*/ 370 w 740"/>
                <a:gd name="T71" fmla="*/ 35 h 739"/>
                <a:gd name="T72" fmla="*/ 300 w 740"/>
                <a:gd name="T73" fmla="*/ 42 h 739"/>
                <a:gd name="T74" fmla="*/ 218 w 740"/>
                <a:gd name="T75" fmla="*/ 668 h 739"/>
                <a:gd name="T76" fmla="*/ 310 w 740"/>
                <a:gd name="T77" fmla="*/ 699 h 739"/>
                <a:gd name="T78" fmla="*/ 387 w 740"/>
                <a:gd name="T79" fmla="*/ 704 h 739"/>
                <a:gd name="T80" fmla="*/ 470 w 740"/>
                <a:gd name="T81" fmla="*/ 689 h 739"/>
                <a:gd name="T82" fmla="*/ 543 w 740"/>
                <a:gd name="T83" fmla="*/ 656 h 739"/>
                <a:gd name="T84" fmla="*/ 607 w 740"/>
                <a:gd name="T85" fmla="*/ 606 h 739"/>
                <a:gd name="T86" fmla="*/ 651 w 740"/>
                <a:gd name="T87" fmla="*/ 551 h 739"/>
                <a:gd name="T88" fmla="*/ 35 w 740"/>
                <a:gd name="T89" fmla="*/ 387 h 739"/>
                <a:gd name="T90" fmla="*/ 48 w 740"/>
                <a:gd name="T91" fmla="*/ 464 h 739"/>
                <a:gd name="T92" fmla="*/ 78 w 740"/>
                <a:gd name="T93" fmla="*/ 534 h 739"/>
                <a:gd name="T94" fmla="*/ 133 w 740"/>
                <a:gd name="T95" fmla="*/ 606 h 739"/>
                <a:gd name="T96" fmla="*/ 187 w 740"/>
                <a:gd name="T97" fmla="*/ 651 h 739"/>
                <a:gd name="T98" fmla="*/ 247 w 740"/>
                <a:gd name="T99" fmla="*/ 58 h 739"/>
                <a:gd name="T100" fmla="*/ 162 w 740"/>
                <a:gd name="T101" fmla="*/ 106 h 739"/>
                <a:gd name="T102" fmla="*/ 94 w 740"/>
                <a:gd name="T103" fmla="*/ 179 h 739"/>
                <a:gd name="T104" fmla="*/ 58 w 740"/>
                <a:gd name="T105" fmla="*/ 246 h 739"/>
                <a:gd name="T106" fmla="*/ 39 w 740"/>
                <a:gd name="T107" fmla="*/ 32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0" h="739">
                  <a:moveTo>
                    <a:pt x="370" y="0"/>
                  </a:moveTo>
                  <a:lnTo>
                    <a:pt x="370" y="0"/>
                  </a:lnTo>
                  <a:lnTo>
                    <a:pt x="389" y="1"/>
                  </a:lnTo>
                  <a:lnTo>
                    <a:pt x="407" y="2"/>
                  </a:lnTo>
                  <a:lnTo>
                    <a:pt x="427" y="4"/>
                  </a:lnTo>
                  <a:lnTo>
                    <a:pt x="445" y="8"/>
                  </a:lnTo>
                  <a:lnTo>
                    <a:pt x="463" y="11"/>
                  </a:lnTo>
                  <a:lnTo>
                    <a:pt x="480" y="17"/>
                  </a:lnTo>
                  <a:lnTo>
                    <a:pt x="497" y="23"/>
                  </a:lnTo>
                  <a:lnTo>
                    <a:pt x="514" y="29"/>
                  </a:lnTo>
                  <a:lnTo>
                    <a:pt x="530" y="36"/>
                  </a:lnTo>
                  <a:lnTo>
                    <a:pt x="547" y="45"/>
                  </a:lnTo>
                  <a:lnTo>
                    <a:pt x="562" y="53"/>
                  </a:lnTo>
                  <a:lnTo>
                    <a:pt x="576" y="63"/>
                  </a:lnTo>
                  <a:lnTo>
                    <a:pt x="591" y="73"/>
                  </a:lnTo>
                  <a:lnTo>
                    <a:pt x="606" y="85"/>
                  </a:lnTo>
                  <a:lnTo>
                    <a:pt x="618" y="96"/>
                  </a:lnTo>
                  <a:lnTo>
                    <a:pt x="632" y="109"/>
                  </a:lnTo>
                  <a:lnTo>
                    <a:pt x="644" y="121"/>
                  </a:lnTo>
                  <a:lnTo>
                    <a:pt x="656" y="135"/>
                  </a:lnTo>
                  <a:lnTo>
                    <a:pt x="666" y="148"/>
                  </a:lnTo>
                  <a:lnTo>
                    <a:pt x="677" y="163"/>
                  </a:lnTo>
                  <a:lnTo>
                    <a:pt x="686" y="178"/>
                  </a:lnTo>
                  <a:lnTo>
                    <a:pt x="695" y="194"/>
                  </a:lnTo>
                  <a:lnTo>
                    <a:pt x="703" y="209"/>
                  </a:lnTo>
                  <a:lnTo>
                    <a:pt x="711" y="225"/>
                  </a:lnTo>
                  <a:lnTo>
                    <a:pt x="717" y="242"/>
                  </a:lnTo>
                  <a:lnTo>
                    <a:pt x="724" y="259"/>
                  </a:lnTo>
                  <a:lnTo>
                    <a:pt x="728" y="277"/>
                  </a:lnTo>
                  <a:lnTo>
                    <a:pt x="733" y="295"/>
                  </a:lnTo>
                  <a:lnTo>
                    <a:pt x="736" y="314"/>
                  </a:lnTo>
                  <a:lnTo>
                    <a:pt x="739" y="332"/>
                  </a:lnTo>
                  <a:lnTo>
                    <a:pt x="740" y="351"/>
                  </a:lnTo>
                  <a:lnTo>
                    <a:pt x="740" y="369"/>
                  </a:lnTo>
                  <a:lnTo>
                    <a:pt x="740" y="369"/>
                  </a:lnTo>
                  <a:lnTo>
                    <a:pt x="740" y="388"/>
                  </a:lnTo>
                  <a:lnTo>
                    <a:pt x="739" y="408"/>
                  </a:lnTo>
                  <a:lnTo>
                    <a:pt x="736" y="426"/>
                  </a:lnTo>
                  <a:lnTo>
                    <a:pt x="733" y="444"/>
                  </a:lnTo>
                  <a:lnTo>
                    <a:pt x="728" y="462"/>
                  </a:lnTo>
                  <a:lnTo>
                    <a:pt x="724" y="479"/>
                  </a:lnTo>
                  <a:lnTo>
                    <a:pt x="717" y="497"/>
                  </a:lnTo>
                  <a:lnTo>
                    <a:pt x="711" y="513"/>
                  </a:lnTo>
                  <a:lnTo>
                    <a:pt x="703" y="530"/>
                  </a:lnTo>
                  <a:lnTo>
                    <a:pt x="695" y="546"/>
                  </a:lnTo>
                  <a:lnTo>
                    <a:pt x="686" y="562"/>
                  </a:lnTo>
                  <a:lnTo>
                    <a:pt x="677" y="576"/>
                  </a:lnTo>
                  <a:lnTo>
                    <a:pt x="666" y="591"/>
                  </a:lnTo>
                  <a:lnTo>
                    <a:pt x="656" y="605"/>
                  </a:lnTo>
                  <a:lnTo>
                    <a:pt x="644" y="618"/>
                  </a:lnTo>
                  <a:lnTo>
                    <a:pt x="632" y="631"/>
                  </a:lnTo>
                  <a:lnTo>
                    <a:pt x="618" y="643"/>
                  </a:lnTo>
                  <a:lnTo>
                    <a:pt x="606" y="654"/>
                  </a:lnTo>
                  <a:lnTo>
                    <a:pt x="591" y="666"/>
                  </a:lnTo>
                  <a:lnTo>
                    <a:pt x="576" y="676"/>
                  </a:lnTo>
                  <a:lnTo>
                    <a:pt x="562" y="685"/>
                  </a:lnTo>
                  <a:lnTo>
                    <a:pt x="547" y="694"/>
                  </a:lnTo>
                  <a:lnTo>
                    <a:pt x="530" y="702"/>
                  </a:lnTo>
                  <a:lnTo>
                    <a:pt x="514" y="710"/>
                  </a:lnTo>
                  <a:lnTo>
                    <a:pt x="497" y="717"/>
                  </a:lnTo>
                  <a:lnTo>
                    <a:pt x="480" y="722"/>
                  </a:lnTo>
                  <a:lnTo>
                    <a:pt x="463" y="727"/>
                  </a:lnTo>
                  <a:lnTo>
                    <a:pt x="445" y="731"/>
                  </a:lnTo>
                  <a:lnTo>
                    <a:pt x="427" y="735"/>
                  </a:lnTo>
                  <a:lnTo>
                    <a:pt x="407" y="737"/>
                  </a:lnTo>
                  <a:lnTo>
                    <a:pt x="389" y="738"/>
                  </a:lnTo>
                  <a:lnTo>
                    <a:pt x="370" y="739"/>
                  </a:lnTo>
                  <a:lnTo>
                    <a:pt x="370" y="739"/>
                  </a:lnTo>
                  <a:lnTo>
                    <a:pt x="351" y="738"/>
                  </a:lnTo>
                  <a:lnTo>
                    <a:pt x="333" y="737"/>
                  </a:lnTo>
                  <a:lnTo>
                    <a:pt x="313" y="735"/>
                  </a:lnTo>
                  <a:lnTo>
                    <a:pt x="295" y="731"/>
                  </a:lnTo>
                  <a:lnTo>
                    <a:pt x="277" y="727"/>
                  </a:lnTo>
                  <a:lnTo>
                    <a:pt x="260" y="722"/>
                  </a:lnTo>
                  <a:lnTo>
                    <a:pt x="243" y="717"/>
                  </a:lnTo>
                  <a:lnTo>
                    <a:pt x="226" y="710"/>
                  </a:lnTo>
                  <a:lnTo>
                    <a:pt x="210" y="702"/>
                  </a:lnTo>
                  <a:lnTo>
                    <a:pt x="194" y="694"/>
                  </a:lnTo>
                  <a:lnTo>
                    <a:pt x="178" y="685"/>
                  </a:lnTo>
                  <a:lnTo>
                    <a:pt x="164" y="676"/>
                  </a:lnTo>
                  <a:lnTo>
                    <a:pt x="149" y="666"/>
                  </a:lnTo>
                  <a:lnTo>
                    <a:pt x="135" y="654"/>
                  </a:lnTo>
                  <a:lnTo>
                    <a:pt x="122" y="643"/>
                  </a:lnTo>
                  <a:lnTo>
                    <a:pt x="108" y="631"/>
                  </a:lnTo>
                  <a:lnTo>
                    <a:pt x="97" y="618"/>
                  </a:lnTo>
                  <a:lnTo>
                    <a:pt x="84" y="605"/>
                  </a:lnTo>
                  <a:lnTo>
                    <a:pt x="74" y="591"/>
                  </a:lnTo>
                  <a:lnTo>
                    <a:pt x="64" y="576"/>
                  </a:lnTo>
                  <a:lnTo>
                    <a:pt x="54" y="562"/>
                  </a:lnTo>
                  <a:lnTo>
                    <a:pt x="44" y="546"/>
                  </a:lnTo>
                  <a:lnTo>
                    <a:pt x="37" y="530"/>
                  </a:lnTo>
                  <a:lnTo>
                    <a:pt x="29" y="513"/>
                  </a:lnTo>
                  <a:lnTo>
                    <a:pt x="23" y="497"/>
                  </a:lnTo>
                  <a:lnTo>
                    <a:pt x="16" y="479"/>
                  </a:lnTo>
                  <a:lnTo>
                    <a:pt x="12" y="462"/>
                  </a:lnTo>
                  <a:lnTo>
                    <a:pt x="7" y="444"/>
                  </a:lnTo>
                  <a:lnTo>
                    <a:pt x="5" y="426"/>
                  </a:lnTo>
                  <a:lnTo>
                    <a:pt x="1" y="408"/>
                  </a:lnTo>
                  <a:lnTo>
                    <a:pt x="0" y="388"/>
                  </a:lnTo>
                  <a:lnTo>
                    <a:pt x="0" y="369"/>
                  </a:lnTo>
                  <a:lnTo>
                    <a:pt x="0" y="369"/>
                  </a:lnTo>
                  <a:lnTo>
                    <a:pt x="0" y="351"/>
                  </a:lnTo>
                  <a:lnTo>
                    <a:pt x="1" y="332"/>
                  </a:lnTo>
                  <a:lnTo>
                    <a:pt x="5" y="314"/>
                  </a:lnTo>
                  <a:lnTo>
                    <a:pt x="7" y="295"/>
                  </a:lnTo>
                  <a:lnTo>
                    <a:pt x="12" y="277"/>
                  </a:lnTo>
                  <a:lnTo>
                    <a:pt x="16" y="259"/>
                  </a:lnTo>
                  <a:lnTo>
                    <a:pt x="23" y="242"/>
                  </a:lnTo>
                  <a:lnTo>
                    <a:pt x="29" y="225"/>
                  </a:lnTo>
                  <a:lnTo>
                    <a:pt x="37" y="209"/>
                  </a:lnTo>
                  <a:lnTo>
                    <a:pt x="44" y="194"/>
                  </a:lnTo>
                  <a:lnTo>
                    <a:pt x="54" y="178"/>
                  </a:lnTo>
                  <a:lnTo>
                    <a:pt x="64" y="163"/>
                  </a:lnTo>
                  <a:lnTo>
                    <a:pt x="74" y="148"/>
                  </a:lnTo>
                  <a:lnTo>
                    <a:pt x="84" y="135"/>
                  </a:lnTo>
                  <a:lnTo>
                    <a:pt x="97" y="121"/>
                  </a:lnTo>
                  <a:lnTo>
                    <a:pt x="108" y="109"/>
                  </a:lnTo>
                  <a:lnTo>
                    <a:pt x="122" y="96"/>
                  </a:lnTo>
                  <a:lnTo>
                    <a:pt x="135" y="85"/>
                  </a:lnTo>
                  <a:lnTo>
                    <a:pt x="149" y="73"/>
                  </a:lnTo>
                  <a:lnTo>
                    <a:pt x="164" y="63"/>
                  </a:lnTo>
                  <a:lnTo>
                    <a:pt x="178" y="53"/>
                  </a:lnTo>
                  <a:lnTo>
                    <a:pt x="194" y="45"/>
                  </a:lnTo>
                  <a:lnTo>
                    <a:pt x="210" y="36"/>
                  </a:lnTo>
                  <a:lnTo>
                    <a:pt x="226" y="29"/>
                  </a:lnTo>
                  <a:lnTo>
                    <a:pt x="243" y="23"/>
                  </a:lnTo>
                  <a:lnTo>
                    <a:pt x="260" y="17"/>
                  </a:lnTo>
                  <a:lnTo>
                    <a:pt x="277" y="11"/>
                  </a:lnTo>
                  <a:lnTo>
                    <a:pt x="295" y="8"/>
                  </a:lnTo>
                  <a:lnTo>
                    <a:pt x="313" y="4"/>
                  </a:lnTo>
                  <a:lnTo>
                    <a:pt x="333" y="2"/>
                  </a:lnTo>
                  <a:lnTo>
                    <a:pt x="351" y="1"/>
                  </a:lnTo>
                  <a:lnTo>
                    <a:pt x="370" y="0"/>
                  </a:lnTo>
                  <a:lnTo>
                    <a:pt x="370" y="0"/>
                  </a:lnTo>
                  <a:close/>
                  <a:moveTo>
                    <a:pt x="300" y="42"/>
                  </a:moveTo>
                  <a:lnTo>
                    <a:pt x="385" y="358"/>
                  </a:lnTo>
                  <a:lnTo>
                    <a:pt x="668" y="522"/>
                  </a:lnTo>
                  <a:lnTo>
                    <a:pt x="668" y="522"/>
                  </a:lnTo>
                  <a:lnTo>
                    <a:pt x="677" y="505"/>
                  </a:lnTo>
                  <a:lnTo>
                    <a:pt x="684" y="487"/>
                  </a:lnTo>
                  <a:lnTo>
                    <a:pt x="691" y="468"/>
                  </a:lnTo>
                  <a:lnTo>
                    <a:pt x="695" y="449"/>
                  </a:lnTo>
                  <a:lnTo>
                    <a:pt x="700" y="430"/>
                  </a:lnTo>
                  <a:lnTo>
                    <a:pt x="703" y="410"/>
                  </a:lnTo>
                  <a:lnTo>
                    <a:pt x="705" y="389"/>
                  </a:lnTo>
                  <a:lnTo>
                    <a:pt x="706" y="369"/>
                  </a:lnTo>
                  <a:lnTo>
                    <a:pt x="706" y="369"/>
                  </a:lnTo>
                  <a:lnTo>
                    <a:pt x="705" y="352"/>
                  </a:lnTo>
                  <a:lnTo>
                    <a:pt x="703" y="335"/>
                  </a:lnTo>
                  <a:lnTo>
                    <a:pt x="701" y="318"/>
                  </a:lnTo>
                  <a:lnTo>
                    <a:pt x="699" y="302"/>
                  </a:lnTo>
                  <a:lnTo>
                    <a:pt x="694" y="286"/>
                  </a:lnTo>
                  <a:lnTo>
                    <a:pt x="690" y="271"/>
                  </a:lnTo>
                  <a:lnTo>
                    <a:pt x="685" y="255"/>
                  </a:lnTo>
                  <a:lnTo>
                    <a:pt x="678" y="239"/>
                  </a:lnTo>
                  <a:lnTo>
                    <a:pt x="673" y="224"/>
                  </a:lnTo>
                  <a:lnTo>
                    <a:pt x="665" y="209"/>
                  </a:lnTo>
                  <a:lnTo>
                    <a:pt x="657" y="196"/>
                  </a:lnTo>
                  <a:lnTo>
                    <a:pt x="648" y="182"/>
                  </a:lnTo>
                  <a:lnTo>
                    <a:pt x="639" y="170"/>
                  </a:lnTo>
                  <a:lnTo>
                    <a:pt x="629" y="156"/>
                  </a:lnTo>
                  <a:lnTo>
                    <a:pt x="618" y="145"/>
                  </a:lnTo>
                  <a:lnTo>
                    <a:pt x="607" y="132"/>
                  </a:lnTo>
                  <a:lnTo>
                    <a:pt x="607" y="132"/>
                  </a:lnTo>
                  <a:lnTo>
                    <a:pt x="596" y="122"/>
                  </a:lnTo>
                  <a:lnTo>
                    <a:pt x="583" y="111"/>
                  </a:lnTo>
                  <a:lnTo>
                    <a:pt x="571" y="102"/>
                  </a:lnTo>
                  <a:lnTo>
                    <a:pt x="557" y="92"/>
                  </a:lnTo>
                  <a:lnTo>
                    <a:pt x="543" y="84"/>
                  </a:lnTo>
                  <a:lnTo>
                    <a:pt x="530" y="75"/>
                  </a:lnTo>
                  <a:lnTo>
                    <a:pt x="515" y="68"/>
                  </a:lnTo>
                  <a:lnTo>
                    <a:pt x="500" y="61"/>
                  </a:lnTo>
                  <a:lnTo>
                    <a:pt x="486" y="55"/>
                  </a:lnTo>
                  <a:lnTo>
                    <a:pt x="470" y="50"/>
                  </a:lnTo>
                  <a:lnTo>
                    <a:pt x="454" y="45"/>
                  </a:lnTo>
                  <a:lnTo>
                    <a:pt x="438" y="42"/>
                  </a:lnTo>
                  <a:lnTo>
                    <a:pt x="421" y="38"/>
                  </a:lnTo>
                  <a:lnTo>
                    <a:pt x="404" y="36"/>
                  </a:lnTo>
                  <a:lnTo>
                    <a:pt x="387" y="35"/>
                  </a:lnTo>
                  <a:lnTo>
                    <a:pt x="370" y="35"/>
                  </a:lnTo>
                  <a:lnTo>
                    <a:pt x="370" y="35"/>
                  </a:lnTo>
                  <a:lnTo>
                    <a:pt x="352" y="35"/>
                  </a:lnTo>
                  <a:lnTo>
                    <a:pt x="335" y="36"/>
                  </a:lnTo>
                  <a:lnTo>
                    <a:pt x="317" y="38"/>
                  </a:lnTo>
                  <a:lnTo>
                    <a:pt x="300" y="42"/>
                  </a:lnTo>
                  <a:lnTo>
                    <a:pt x="300" y="42"/>
                  </a:lnTo>
                  <a:close/>
                  <a:moveTo>
                    <a:pt x="651" y="551"/>
                  </a:moveTo>
                  <a:lnTo>
                    <a:pt x="377" y="393"/>
                  </a:lnTo>
                  <a:lnTo>
                    <a:pt x="218" y="668"/>
                  </a:lnTo>
                  <a:lnTo>
                    <a:pt x="218" y="668"/>
                  </a:lnTo>
                  <a:lnTo>
                    <a:pt x="235" y="676"/>
                  </a:lnTo>
                  <a:lnTo>
                    <a:pt x="253" y="684"/>
                  </a:lnTo>
                  <a:lnTo>
                    <a:pt x="271" y="689"/>
                  </a:lnTo>
                  <a:lnTo>
                    <a:pt x="291" y="695"/>
                  </a:lnTo>
                  <a:lnTo>
                    <a:pt x="310" y="699"/>
                  </a:lnTo>
                  <a:lnTo>
                    <a:pt x="329" y="702"/>
                  </a:lnTo>
                  <a:lnTo>
                    <a:pt x="350" y="704"/>
                  </a:lnTo>
                  <a:lnTo>
                    <a:pt x="370" y="704"/>
                  </a:lnTo>
                  <a:lnTo>
                    <a:pt x="370" y="704"/>
                  </a:lnTo>
                  <a:lnTo>
                    <a:pt x="387" y="704"/>
                  </a:lnTo>
                  <a:lnTo>
                    <a:pt x="404" y="703"/>
                  </a:lnTo>
                  <a:lnTo>
                    <a:pt x="421" y="701"/>
                  </a:lnTo>
                  <a:lnTo>
                    <a:pt x="438" y="697"/>
                  </a:lnTo>
                  <a:lnTo>
                    <a:pt x="454" y="694"/>
                  </a:lnTo>
                  <a:lnTo>
                    <a:pt x="470" y="689"/>
                  </a:lnTo>
                  <a:lnTo>
                    <a:pt x="486" y="684"/>
                  </a:lnTo>
                  <a:lnTo>
                    <a:pt x="500" y="678"/>
                  </a:lnTo>
                  <a:lnTo>
                    <a:pt x="515" y="671"/>
                  </a:lnTo>
                  <a:lnTo>
                    <a:pt x="530" y="663"/>
                  </a:lnTo>
                  <a:lnTo>
                    <a:pt x="543" y="656"/>
                  </a:lnTo>
                  <a:lnTo>
                    <a:pt x="557" y="648"/>
                  </a:lnTo>
                  <a:lnTo>
                    <a:pt x="571" y="637"/>
                  </a:lnTo>
                  <a:lnTo>
                    <a:pt x="583" y="628"/>
                  </a:lnTo>
                  <a:lnTo>
                    <a:pt x="596" y="617"/>
                  </a:lnTo>
                  <a:lnTo>
                    <a:pt x="607" y="606"/>
                  </a:lnTo>
                  <a:lnTo>
                    <a:pt x="607" y="606"/>
                  </a:lnTo>
                  <a:lnTo>
                    <a:pt x="619" y="593"/>
                  </a:lnTo>
                  <a:lnTo>
                    <a:pt x="631" y="580"/>
                  </a:lnTo>
                  <a:lnTo>
                    <a:pt x="641" y="566"/>
                  </a:lnTo>
                  <a:lnTo>
                    <a:pt x="651" y="551"/>
                  </a:lnTo>
                  <a:lnTo>
                    <a:pt x="651" y="551"/>
                  </a:lnTo>
                  <a:close/>
                  <a:moveTo>
                    <a:pt x="187" y="651"/>
                  </a:moveTo>
                  <a:lnTo>
                    <a:pt x="340" y="387"/>
                  </a:lnTo>
                  <a:lnTo>
                    <a:pt x="35" y="387"/>
                  </a:lnTo>
                  <a:lnTo>
                    <a:pt x="35" y="387"/>
                  </a:lnTo>
                  <a:lnTo>
                    <a:pt x="37" y="403"/>
                  </a:lnTo>
                  <a:lnTo>
                    <a:pt x="39" y="419"/>
                  </a:lnTo>
                  <a:lnTo>
                    <a:pt x="41" y="434"/>
                  </a:lnTo>
                  <a:lnTo>
                    <a:pt x="44" y="449"/>
                  </a:lnTo>
                  <a:lnTo>
                    <a:pt x="48" y="464"/>
                  </a:lnTo>
                  <a:lnTo>
                    <a:pt x="54" y="479"/>
                  </a:lnTo>
                  <a:lnTo>
                    <a:pt x="58" y="494"/>
                  </a:lnTo>
                  <a:lnTo>
                    <a:pt x="65" y="507"/>
                  </a:lnTo>
                  <a:lnTo>
                    <a:pt x="71" y="521"/>
                  </a:lnTo>
                  <a:lnTo>
                    <a:pt x="78" y="534"/>
                  </a:lnTo>
                  <a:lnTo>
                    <a:pt x="86" y="548"/>
                  </a:lnTo>
                  <a:lnTo>
                    <a:pt x="94" y="560"/>
                  </a:lnTo>
                  <a:lnTo>
                    <a:pt x="113" y="584"/>
                  </a:lnTo>
                  <a:lnTo>
                    <a:pt x="133" y="606"/>
                  </a:lnTo>
                  <a:lnTo>
                    <a:pt x="133" y="606"/>
                  </a:lnTo>
                  <a:lnTo>
                    <a:pt x="145" y="618"/>
                  </a:lnTo>
                  <a:lnTo>
                    <a:pt x="159" y="629"/>
                  </a:lnTo>
                  <a:lnTo>
                    <a:pt x="173" y="641"/>
                  </a:lnTo>
                  <a:lnTo>
                    <a:pt x="187" y="651"/>
                  </a:lnTo>
                  <a:lnTo>
                    <a:pt x="187" y="651"/>
                  </a:lnTo>
                  <a:close/>
                  <a:moveTo>
                    <a:pt x="35" y="352"/>
                  </a:moveTo>
                  <a:lnTo>
                    <a:pt x="347" y="352"/>
                  </a:lnTo>
                  <a:lnTo>
                    <a:pt x="267" y="51"/>
                  </a:lnTo>
                  <a:lnTo>
                    <a:pt x="267" y="51"/>
                  </a:lnTo>
                  <a:lnTo>
                    <a:pt x="247" y="58"/>
                  </a:lnTo>
                  <a:lnTo>
                    <a:pt x="229" y="66"/>
                  </a:lnTo>
                  <a:lnTo>
                    <a:pt x="211" y="75"/>
                  </a:lnTo>
                  <a:lnTo>
                    <a:pt x="194" y="84"/>
                  </a:lnTo>
                  <a:lnTo>
                    <a:pt x="178" y="95"/>
                  </a:lnTo>
                  <a:lnTo>
                    <a:pt x="162" y="106"/>
                  </a:lnTo>
                  <a:lnTo>
                    <a:pt x="148" y="119"/>
                  </a:lnTo>
                  <a:lnTo>
                    <a:pt x="133" y="132"/>
                  </a:lnTo>
                  <a:lnTo>
                    <a:pt x="133" y="132"/>
                  </a:lnTo>
                  <a:lnTo>
                    <a:pt x="113" y="155"/>
                  </a:lnTo>
                  <a:lnTo>
                    <a:pt x="94" y="179"/>
                  </a:lnTo>
                  <a:lnTo>
                    <a:pt x="86" y="191"/>
                  </a:lnTo>
                  <a:lnTo>
                    <a:pt x="78" y="205"/>
                  </a:lnTo>
                  <a:lnTo>
                    <a:pt x="71" y="218"/>
                  </a:lnTo>
                  <a:lnTo>
                    <a:pt x="65" y="232"/>
                  </a:lnTo>
                  <a:lnTo>
                    <a:pt x="58" y="246"/>
                  </a:lnTo>
                  <a:lnTo>
                    <a:pt x="54" y="260"/>
                  </a:lnTo>
                  <a:lnTo>
                    <a:pt x="48" y="275"/>
                  </a:lnTo>
                  <a:lnTo>
                    <a:pt x="44" y="290"/>
                  </a:lnTo>
                  <a:lnTo>
                    <a:pt x="41" y="304"/>
                  </a:lnTo>
                  <a:lnTo>
                    <a:pt x="39" y="320"/>
                  </a:lnTo>
                  <a:lnTo>
                    <a:pt x="37" y="336"/>
                  </a:lnTo>
                  <a:lnTo>
                    <a:pt x="35" y="352"/>
                  </a:lnTo>
                  <a:lnTo>
                    <a:pt x="35"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21" name="Freeform 120">
              <a:extLst>
                <a:ext uri="{FF2B5EF4-FFF2-40B4-BE49-F238E27FC236}">
                  <a16:creationId xmlns:a16="http://schemas.microsoft.com/office/drawing/2014/main" id="{40F75C36-6EC1-4F1D-A376-52BC1D32FAA4}"/>
                </a:ext>
              </a:extLst>
            </p:cNvPr>
            <p:cNvSpPr>
              <a:spLocks noEditPoints="1"/>
            </p:cNvSpPr>
            <p:nvPr/>
          </p:nvSpPr>
          <p:spPr bwMode="auto">
            <a:xfrm>
              <a:off x="7208838" y="4854575"/>
              <a:ext cx="315913" cy="325438"/>
            </a:xfrm>
            <a:custGeom>
              <a:avLst/>
              <a:gdLst>
                <a:gd name="T0" fmla="*/ 309 w 598"/>
                <a:gd name="T1" fmla="*/ 369 h 613"/>
                <a:gd name="T2" fmla="*/ 181 w 598"/>
                <a:gd name="T3" fmla="*/ 591 h 613"/>
                <a:gd name="T4" fmla="*/ 235 w 598"/>
                <a:gd name="T5" fmla="*/ 607 h 613"/>
                <a:gd name="T6" fmla="*/ 292 w 598"/>
                <a:gd name="T7" fmla="*/ 613 h 613"/>
                <a:gd name="T8" fmla="*/ 307 w 598"/>
                <a:gd name="T9" fmla="*/ 612 h 613"/>
                <a:gd name="T10" fmla="*/ 337 w 598"/>
                <a:gd name="T11" fmla="*/ 610 h 613"/>
                <a:gd name="T12" fmla="*/ 367 w 598"/>
                <a:gd name="T13" fmla="*/ 603 h 613"/>
                <a:gd name="T14" fmla="*/ 395 w 598"/>
                <a:gd name="T15" fmla="*/ 595 h 613"/>
                <a:gd name="T16" fmla="*/ 422 w 598"/>
                <a:gd name="T17" fmla="*/ 583 h 613"/>
                <a:gd name="T18" fmla="*/ 450 w 598"/>
                <a:gd name="T19" fmla="*/ 569 h 613"/>
                <a:gd name="T20" fmla="*/ 475 w 598"/>
                <a:gd name="T21" fmla="*/ 553 h 613"/>
                <a:gd name="T22" fmla="*/ 497 w 598"/>
                <a:gd name="T23" fmla="*/ 534 h 613"/>
                <a:gd name="T24" fmla="*/ 509 w 598"/>
                <a:gd name="T25" fmla="*/ 522 h 613"/>
                <a:gd name="T26" fmla="*/ 531 w 598"/>
                <a:gd name="T27" fmla="*/ 497 h 613"/>
                <a:gd name="T28" fmla="*/ 328 w 598"/>
                <a:gd name="T29" fmla="*/ 262 h 613"/>
                <a:gd name="T30" fmla="*/ 527 w 598"/>
                <a:gd name="T31" fmla="*/ 110 h 613"/>
                <a:gd name="T32" fmla="*/ 341 w 598"/>
                <a:gd name="T33" fmla="*/ 281 h 613"/>
                <a:gd name="T34" fmla="*/ 328 w 598"/>
                <a:gd name="T35" fmla="*/ 262 h 613"/>
                <a:gd name="T36" fmla="*/ 378 w 598"/>
                <a:gd name="T37" fmla="*/ 303 h 613"/>
                <a:gd name="T38" fmla="*/ 563 w 598"/>
                <a:gd name="T39" fmla="*/ 163 h 613"/>
                <a:gd name="T40" fmla="*/ 400 w 598"/>
                <a:gd name="T41" fmla="*/ 315 h 613"/>
                <a:gd name="T42" fmla="*/ 378 w 598"/>
                <a:gd name="T43" fmla="*/ 303 h 613"/>
                <a:gd name="T44" fmla="*/ 587 w 598"/>
                <a:gd name="T45" fmla="*/ 223 h 613"/>
                <a:gd name="T46" fmla="*/ 593 w 598"/>
                <a:gd name="T47" fmla="*/ 248 h 613"/>
                <a:gd name="T48" fmla="*/ 438 w 598"/>
                <a:gd name="T49" fmla="*/ 338 h 613"/>
                <a:gd name="T50" fmla="*/ 497 w 598"/>
                <a:gd name="T51" fmla="*/ 372 h 613"/>
                <a:gd name="T52" fmla="*/ 598 w 598"/>
                <a:gd name="T53" fmla="*/ 295 h 613"/>
                <a:gd name="T54" fmla="*/ 598 w 598"/>
                <a:gd name="T55" fmla="*/ 306 h 613"/>
                <a:gd name="T56" fmla="*/ 519 w 598"/>
                <a:gd name="T57" fmla="*/ 384 h 613"/>
                <a:gd name="T58" fmla="*/ 497 w 598"/>
                <a:gd name="T59" fmla="*/ 372 h 613"/>
                <a:gd name="T60" fmla="*/ 589 w 598"/>
                <a:gd name="T61" fmla="*/ 381 h 613"/>
                <a:gd name="T62" fmla="*/ 583 w 598"/>
                <a:gd name="T63" fmla="*/ 400 h 613"/>
                <a:gd name="T64" fmla="*/ 556 w 598"/>
                <a:gd name="T65" fmla="*/ 406 h 613"/>
                <a:gd name="T66" fmla="*/ 291 w 598"/>
                <a:gd name="T67" fmla="*/ 0 h 613"/>
                <a:gd name="T68" fmla="*/ 258 w 598"/>
                <a:gd name="T69" fmla="*/ 3 h 613"/>
                <a:gd name="T70" fmla="*/ 275 w 598"/>
                <a:gd name="T71" fmla="*/ 1 h 613"/>
                <a:gd name="T72" fmla="*/ 291 w 598"/>
                <a:gd name="T73" fmla="*/ 0 h 613"/>
                <a:gd name="T74" fmla="*/ 350 w 598"/>
                <a:gd name="T75" fmla="*/ 6 h 613"/>
                <a:gd name="T76" fmla="*/ 365 w 598"/>
                <a:gd name="T77" fmla="*/ 9 h 613"/>
                <a:gd name="T78" fmla="*/ 281 w 598"/>
                <a:gd name="T79" fmla="*/ 87 h 613"/>
                <a:gd name="T80" fmla="*/ 275 w 598"/>
                <a:gd name="T81" fmla="*/ 64 h 613"/>
                <a:gd name="T82" fmla="*/ 424 w 598"/>
                <a:gd name="T83" fmla="*/ 30 h 613"/>
                <a:gd name="T84" fmla="*/ 446 w 598"/>
                <a:gd name="T85" fmla="*/ 42 h 613"/>
                <a:gd name="T86" fmla="*/ 292 w 598"/>
                <a:gd name="T87" fmla="*/ 129 h 613"/>
                <a:gd name="T88" fmla="*/ 310 w 598"/>
                <a:gd name="T89" fmla="*/ 196 h 613"/>
                <a:gd name="T90" fmla="*/ 481 w 598"/>
                <a:gd name="T91" fmla="*/ 66 h 613"/>
                <a:gd name="T92" fmla="*/ 317 w 598"/>
                <a:gd name="T93" fmla="*/ 220 h 613"/>
                <a:gd name="T94" fmla="*/ 310 w 598"/>
                <a:gd name="T95" fmla="*/ 196 h 613"/>
                <a:gd name="T96" fmla="*/ 0 w 598"/>
                <a:gd name="T97" fmla="*/ 213 h 613"/>
                <a:gd name="T98" fmla="*/ 6 w 598"/>
                <a:gd name="T99" fmla="*/ 195 h 613"/>
                <a:gd name="T100" fmla="*/ 37 w 598"/>
                <a:gd name="T101" fmla="*/ 261 h 613"/>
                <a:gd name="T102" fmla="*/ 13 w 598"/>
                <a:gd name="T103" fmla="*/ 261 h 613"/>
                <a:gd name="T104" fmla="*/ 147 w 598"/>
                <a:gd name="T105" fmla="*/ 38 h 613"/>
                <a:gd name="T106" fmla="*/ 167 w 598"/>
                <a:gd name="T107" fmla="*/ 26 h 613"/>
                <a:gd name="T108" fmla="*/ 205 w 598"/>
                <a:gd name="T109" fmla="*/ 261 h 613"/>
                <a:gd name="T110" fmla="*/ 141 w 598"/>
                <a:gd name="T111" fmla="*/ 261 h 613"/>
                <a:gd name="T112" fmla="*/ 92 w 598"/>
                <a:gd name="T113" fmla="*/ 75 h 613"/>
                <a:gd name="T114" fmla="*/ 165 w 598"/>
                <a:gd name="T115" fmla="*/ 261 h 613"/>
                <a:gd name="T116" fmla="*/ 141 w 598"/>
                <a:gd name="T117" fmla="*/ 261 h 613"/>
                <a:gd name="T118" fmla="*/ 42 w 598"/>
                <a:gd name="T119" fmla="*/ 129 h 613"/>
                <a:gd name="T120" fmla="*/ 50 w 598"/>
                <a:gd name="T121" fmla="*/ 118 h 613"/>
                <a:gd name="T122" fmla="*/ 100 w 598"/>
                <a:gd name="T123" fmla="*/ 261 h 613"/>
                <a:gd name="T124" fmla="*/ 76 w 598"/>
                <a:gd name="T125" fmla="*/ 26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613">
                  <a:moveTo>
                    <a:pt x="531" y="497"/>
                  </a:moveTo>
                  <a:lnTo>
                    <a:pt x="309" y="369"/>
                  </a:lnTo>
                  <a:lnTo>
                    <a:pt x="181" y="591"/>
                  </a:lnTo>
                  <a:lnTo>
                    <a:pt x="181" y="591"/>
                  </a:lnTo>
                  <a:lnTo>
                    <a:pt x="208" y="600"/>
                  </a:lnTo>
                  <a:lnTo>
                    <a:pt x="235" y="607"/>
                  </a:lnTo>
                  <a:lnTo>
                    <a:pt x="264" y="611"/>
                  </a:lnTo>
                  <a:lnTo>
                    <a:pt x="292" y="613"/>
                  </a:lnTo>
                  <a:lnTo>
                    <a:pt x="292" y="613"/>
                  </a:lnTo>
                  <a:lnTo>
                    <a:pt x="307" y="612"/>
                  </a:lnTo>
                  <a:lnTo>
                    <a:pt x="323" y="611"/>
                  </a:lnTo>
                  <a:lnTo>
                    <a:pt x="337" y="610"/>
                  </a:lnTo>
                  <a:lnTo>
                    <a:pt x="352" y="606"/>
                  </a:lnTo>
                  <a:lnTo>
                    <a:pt x="367" y="603"/>
                  </a:lnTo>
                  <a:lnTo>
                    <a:pt x="382" y="599"/>
                  </a:lnTo>
                  <a:lnTo>
                    <a:pt x="395" y="595"/>
                  </a:lnTo>
                  <a:lnTo>
                    <a:pt x="409" y="589"/>
                  </a:lnTo>
                  <a:lnTo>
                    <a:pt x="422" y="583"/>
                  </a:lnTo>
                  <a:lnTo>
                    <a:pt x="436" y="577"/>
                  </a:lnTo>
                  <a:lnTo>
                    <a:pt x="450" y="569"/>
                  </a:lnTo>
                  <a:lnTo>
                    <a:pt x="462" y="561"/>
                  </a:lnTo>
                  <a:lnTo>
                    <a:pt x="475" y="553"/>
                  </a:lnTo>
                  <a:lnTo>
                    <a:pt x="486" y="543"/>
                  </a:lnTo>
                  <a:lnTo>
                    <a:pt x="497" y="534"/>
                  </a:lnTo>
                  <a:lnTo>
                    <a:pt x="509" y="522"/>
                  </a:lnTo>
                  <a:lnTo>
                    <a:pt x="509" y="522"/>
                  </a:lnTo>
                  <a:lnTo>
                    <a:pt x="520" y="511"/>
                  </a:lnTo>
                  <a:lnTo>
                    <a:pt x="531" y="497"/>
                  </a:lnTo>
                  <a:lnTo>
                    <a:pt x="531" y="497"/>
                  </a:lnTo>
                  <a:close/>
                  <a:moveTo>
                    <a:pt x="328" y="262"/>
                  </a:moveTo>
                  <a:lnTo>
                    <a:pt x="527" y="110"/>
                  </a:lnTo>
                  <a:lnTo>
                    <a:pt x="527" y="110"/>
                  </a:lnTo>
                  <a:lnTo>
                    <a:pt x="541" y="128"/>
                  </a:lnTo>
                  <a:lnTo>
                    <a:pt x="341" y="281"/>
                  </a:lnTo>
                  <a:lnTo>
                    <a:pt x="332" y="277"/>
                  </a:lnTo>
                  <a:lnTo>
                    <a:pt x="328" y="262"/>
                  </a:lnTo>
                  <a:lnTo>
                    <a:pt x="328" y="262"/>
                  </a:lnTo>
                  <a:close/>
                  <a:moveTo>
                    <a:pt x="378" y="303"/>
                  </a:moveTo>
                  <a:lnTo>
                    <a:pt x="563" y="163"/>
                  </a:lnTo>
                  <a:lnTo>
                    <a:pt x="563" y="163"/>
                  </a:lnTo>
                  <a:lnTo>
                    <a:pt x="573" y="184"/>
                  </a:lnTo>
                  <a:lnTo>
                    <a:pt x="400" y="315"/>
                  </a:lnTo>
                  <a:lnTo>
                    <a:pt x="378" y="303"/>
                  </a:lnTo>
                  <a:lnTo>
                    <a:pt x="378" y="303"/>
                  </a:lnTo>
                  <a:close/>
                  <a:moveTo>
                    <a:pt x="438" y="338"/>
                  </a:moveTo>
                  <a:lnTo>
                    <a:pt x="587" y="223"/>
                  </a:lnTo>
                  <a:lnTo>
                    <a:pt x="587" y="223"/>
                  </a:lnTo>
                  <a:lnTo>
                    <a:pt x="593" y="248"/>
                  </a:lnTo>
                  <a:lnTo>
                    <a:pt x="460" y="350"/>
                  </a:lnTo>
                  <a:lnTo>
                    <a:pt x="438" y="338"/>
                  </a:lnTo>
                  <a:lnTo>
                    <a:pt x="438" y="338"/>
                  </a:lnTo>
                  <a:close/>
                  <a:moveTo>
                    <a:pt x="497" y="372"/>
                  </a:moveTo>
                  <a:lnTo>
                    <a:pt x="598" y="295"/>
                  </a:lnTo>
                  <a:lnTo>
                    <a:pt x="598" y="295"/>
                  </a:lnTo>
                  <a:lnTo>
                    <a:pt x="598" y="306"/>
                  </a:lnTo>
                  <a:lnTo>
                    <a:pt x="598" y="306"/>
                  </a:lnTo>
                  <a:lnTo>
                    <a:pt x="598" y="324"/>
                  </a:lnTo>
                  <a:lnTo>
                    <a:pt x="519" y="384"/>
                  </a:lnTo>
                  <a:lnTo>
                    <a:pt x="497" y="372"/>
                  </a:lnTo>
                  <a:lnTo>
                    <a:pt x="497" y="372"/>
                  </a:lnTo>
                  <a:close/>
                  <a:moveTo>
                    <a:pt x="556" y="406"/>
                  </a:moveTo>
                  <a:lnTo>
                    <a:pt x="589" y="381"/>
                  </a:lnTo>
                  <a:lnTo>
                    <a:pt x="589" y="381"/>
                  </a:lnTo>
                  <a:lnTo>
                    <a:pt x="583" y="400"/>
                  </a:lnTo>
                  <a:lnTo>
                    <a:pt x="578" y="418"/>
                  </a:lnTo>
                  <a:lnTo>
                    <a:pt x="556" y="406"/>
                  </a:lnTo>
                  <a:lnTo>
                    <a:pt x="556" y="406"/>
                  </a:lnTo>
                  <a:close/>
                  <a:moveTo>
                    <a:pt x="291" y="0"/>
                  </a:moveTo>
                  <a:lnTo>
                    <a:pt x="264" y="22"/>
                  </a:lnTo>
                  <a:lnTo>
                    <a:pt x="258" y="3"/>
                  </a:lnTo>
                  <a:lnTo>
                    <a:pt x="258" y="3"/>
                  </a:lnTo>
                  <a:lnTo>
                    <a:pt x="275" y="1"/>
                  </a:lnTo>
                  <a:lnTo>
                    <a:pt x="291" y="0"/>
                  </a:lnTo>
                  <a:lnTo>
                    <a:pt x="291" y="0"/>
                  </a:lnTo>
                  <a:close/>
                  <a:moveTo>
                    <a:pt x="275" y="64"/>
                  </a:moveTo>
                  <a:lnTo>
                    <a:pt x="350" y="6"/>
                  </a:lnTo>
                  <a:lnTo>
                    <a:pt x="350" y="6"/>
                  </a:lnTo>
                  <a:lnTo>
                    <a:pt x="365" y="9"/>
                  </a:lnTo>
                  <a:lnTo>
                    <a:pt x="379" y="13"/>
                  </a:lnTo>
                  <a:lnTo>
                    <a:pt x="281" y="87"/>
                  </a:lnTo>
                  <a:lnTo>
                    <a:pt x="275" y="64"/>
                  </a:lnTo>
                  <a:lnTo>
                    <a:pt x="275" y="64"/>
                  </a:lnTo>
                  <a:close/>
                  <a:moveTo>
                    <a:pt x="292" y="129"/>
                  </a:moveTo>
                  <a:lnTo>
                    <a:pt x="424" y="30"/>
                  </a:lnTo>
                  <a:lnTo>
                    <a:pt x="424" y="30"/>
                  </a:lnTo>
                  <a:lnTo>
                    <a:pt x="446" y="42"/>
                  </a:lnTo>
                  <a:lnTo>
                    <a:pt x="299" y="153"/>
                  </a:lnTo>
                  <a:lnTo>
                    <a:pt x="292" y="129"/>
                  </a:lnTo>
                  <a:lnTo>
                    <a:pt x="292" y="129"/>
                  </a:lnTo>
                  <a:close/>
                  <a:moveTo>
                    <a:pt x="310" y="196"/>
                  </a:moveTo>
                  <a:lnTo>
                    <a:pt x="481" y="66"/>
                  </a:lnTo>
                  <a:lnTo>
                    <a:pt x="481" y="66"/>
                  </a:lnTo>
                  <a:lnTo>
                    <a:pt x="500" y="81"/>
                  </a:lnTo>
                  <a:lnTo>
                    <a:pt x="317" y="220"/>
                  </a:lnTo>
                  <a:lnTo>
                    <a:pt x="310" y="196"/>
                  </a:lnTo>
                  <a:lnTo>
                    <a:pt x="310" y="196"/>
                  </a:lnTo>
                  <a:close/>
                  <a:moveTo>
                    <a:pt x="13" y="261"/>
                  </a:moveTo>
                  <a:lnTo>
                    <a:pt x="0" y="213"/>
                  </a:lnTo>
                  <a:lnTo>
                    <a:pt x="0" y="213"/>
                  </a:lnTo>
                  <a:lnTo>
                    <a:pt x="6" y="195"/>
                  </a:lnTo>
                  <a:lnTo>
                    <a:pt x="14" y="177"/>
                  </a:lnTo>
                  <a:lnTo>
                    <a:pt x="37" y="261"/>
                  </a:lnTo>
                  <a:lnTo>
                    <a:pt x="13" y="261"/>
                  </a:lnTo>
                  <a:lnTo>
                    <a:pt x="13" y="261"/>
                  </a:lnTo>
                  <a:close/>
                  <a:moveTo>
                    <a:pt x="205" y="261"/>
                  </a:moveTo>
                  <a:lnTo>
                    <a:pt x="147" y="38"/>
                  </a:lnTo>
                  <a:lnTo>
                    <a:pt x="147" y="38"/>
                  </a:lnTo>
                  <a:lnTo>
                    <a:pt x="167" y="26"/>
                  </a:lnTo>
                  <a:lnTo>
                    <a:pt x="230" y="261"/>
                  </a:lnTo>
                  <a:lnTo>
                    <a:pt x="205" y="261"/>
                  </a:lnTo>
                  <a:lnTo>
                    <a:pt x="205" y="261"/>
                  </a:lnTo>
                  <a:close/>
                  <a:moveTo>
                    <a:pt x="141" y="261"/>
                  </a:moveTo>
                  <a:lnTo>
                    <a:pt x="92" y="75"/>
                  </a:lnTo>
                  <a:lnTo>
                    <a:pt x="92" y="75"/>
                  </a:lnTo>
                  <a:lnTo>
                    <a:pt x="112" y="59"/>
                  </a:lnTo>
                  <a:lnTo>
                    <a:pt x="165" y="261"/>
                  </a:lnTo>
                  <a:lnTo>
                    <a:pt x="141" y="261"/>
                  </a:lnTo>
                  <a:lnTo>
                    <a:pt x="141" y="261"/>
                  </a:lnTo>
                  <a:close/>
                  <a:moveTo>
                    <a:pt x="76" y="261"/>
                  </a:moveTo>
                  <a:lnTo>
                    <a:pt x="42" y="129"/>
                  </a:lnTo>
                  <a:lnTo>
                    <a:pt x="42" y="129"/>
                  </a:lnTo>
                  <a:lnTo>
                    <a:pt x="50" y="118"/>
                  </a:lnTo>
                  <a:lnTo>
                    <a:pt x="61" y="107"/>
                  </a:lnTo>
                  <a:lnTo>
                    <a:pt x="100" y="261"/>
                  </a:lnTo>
                  <a:lnTo>
                    <a:pt x="76" y="261"/>
                  </a:lnTo>
                  <a:lnTo>
                    <a:pt x="76"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grpSp>
        <p:nvGrpSpPr>
          <p:cNvPr id="122" name="Group 121">
            <a:extLst>
              <a:ext uri="{FF2B5EF4-FFF2-40B4-BE49-F238E27FC236}">
                <a16:creationId xmlns:a16="http://schemas.microsoft.com/office/drawing/2014/main" id="{A175C1E3-B449-49A2-A9E0-6620CCCE314D}"/>
              </a:ext>
            </a:extLst>
          </p:cNvPr>
          <p:cNvGrpSpPr/>
          <p:nvPr/>
        </p:nvGrpSpPr>
        <p:grpSpPr>
          <a:xfrm>
            <a:off x="7732959" y="6297061"/>
            <a:ext cx="414163" cy="412483"/>
            <a:chOff x="7959725" y="5613400"/>
            <a:chExt cx="392113" cy="390525"/>
          </a:xfrm>
          <a:solidFill>
            <a:schemeClr val="accent5"/>
          </a:solidFill>
        </p:grpSpPr>
        <p:sp>
          <p:nvSpPr>
            <p:cNvPr id="123" name="Freeform 41">
              <a:extLst>
                <a:ext uri="{FF2B5EF4-FFF2-40B4-BE49-F238E27FC236}">
                  <a16:creationId xmlns:a16="http://schemas.microsoft.com/office/drawing/2014/main" id="{FF37D9FE-B04E-4651-899D-F64CB3F2363F}"/>
                </a:ext>
              </a:extLst>
            </p:cNvPr>
            <p:cNvSpPr>
              <a:spLocks noEditPoints="1"/>
            </p:cNvSpPr>
            <p:nvPr/>
          </p:nvSpPr>
          <p:spPr bwMode="auto">
            <a:xfrm>
              <a:off x="7985125" y="5613400"/>
              <a:ext cx="339725" cy="188913"/>
            </a:xfrm>
            <a:custGeom>
              <a:avLst/>
              <a:gdLst>
                <a:gd name="T0" fmla="*/ 174 w 642"/>
                <a:gd name="T1" fmla="*/ 61 h 357"/>
                <a:gd name="T2" fmla="*/ 201 w 642"/>
                <a:gd name="T3" fmla="*/ 11 h 357"/>
                <a:gd name="T4" fmla="*/ 259 w 642"/>
                <a:gd name="T5" fmla="*/ 5 h 357"/>
                <a:gd name="T6" fmla="*/ 294 w 642"/>
                <a:gd name="T7" fmla="*/ 48 h 357"/>
                <a:gd name="T8" fmla="*/ 282 w 642"/>
                <a:gd name="T9" fmla="*/ 97 h 357"/>
                <a:gd name="T10" fmla="*/ 421 w 642"/>
                <a:gd name="T11" fmla="*/ 239 h 357"/>
                <a:gd name="T12" fmla="*/ 521 w 642"/>
                <a:gd name="T13" fmla="*/ 232 h 357"/>
                <a:gd name="T14" fmla="*/ 531 w 642"/>
                <a:gd name="T15" fmla="*/ 191 h 357"/>
                <a:gd name="T16" fmla="*/ 582 w 642"/>
                <a:gd name="T17" fmla="*/ 165 h 357"/>
                <a:gd name="T18" fmla="*/ 624 w 642"/>
                <a:gd name="T19" fmla="*/ 182 h 357"/>
                <a:gd name="T20" fmla="*/ 641 w 642"/>
                <a:gd name="T21" fmla="*/ 237 h 357"/>
                <a:gd name="T22" fmla="*/ 605 w 642"/>
                <a:gd name="T23" fmla="*/ 282 h 357"/>
                <a:gd name="T24" fmla="*/ 548 w 642"/>
                <a:gd name="T25" fmla="*/ 276 h 357"/>
                <a:gd name="T26" fmla="*/ 468 w 642"/>
                <a:gd name="T27" fmla="*/ 297 h 357"/>
                <a:gd name="T28" fmla="*/ 451 w 642"/>
                <a:gd name="T29" fmla="*/ 340 h 357"/>
                <a:gd name="T30" fmla="*/ 396 w 642"/>
                <a:gd name="T31" fmla="*/ 356 h 357"/>
                <a:gd name="T32" fmla="*/ 352 w 642"/>
                <a:gd name="T33" fmla="*/ 321 h 357"/>
                <a:gd name="T34" fmla="*/ 355 w 642"/>
                <a:gd name="T35" fmla="*/ 269 h 357"/>
                <a:gd name="T36" fmla="*/ 235 w 642"/>
                <a:gd name="T37" fmla="*/ 121 h 357"/>
                <a:gd name="T38" fmla="*/ 119 w 642"/>
                <a:gd name="T39" fmla="*/ 160 h 357"/>
                <a:gd name="T40" fmla="*/ 111 w 642"/>
                <a:gd name="T41" fmla="*/ 212 h 357"/>
                <a:gd name="T42" fmla="*/ 61 w 642"/>
                <a:gd name="T43" fmla="*/ 240 h 357"/>
                <a:gd name="T44" fmla="*/ 18 w 642"/>
                <a:gd name="T45" fmla="*/ 222 h 357"/>
                <a:gd name="T46" fmla="*/ 1 w 642"/>
                <a:gd name="T47" fmla="*/ 167 h 357"/>
                <a:gd name="T48" fmla="*/ 38 w 642"/>
                <a:gd name="T49" fmla="*/ 123 h 357"/>
                <a:gd name="T50" fmla="*/ 91 w 642"/>
                <a:gd name="T51" fmla="*/ 126 h 357"/>
                <a:gd name="T52" fmla="*/ 596 w 642"/>
                <a:gd name="T53" fmla="*/ 203 h 357"/>
                <a:gd name="T54" fmla="*/ 572 w 642"/>
                <a:gd name="T55" fmla="*/ 201 h 357"/>
                <a:gd name="T56" fmla="*/ 556 w 642"/>
                <a:gd name="T57" fmla="*/ 220 h 357"/>
                <a:gd name="T58" fmla="*/ 563 w 642"/>
                <a:gd name="T59" fmla="*/ 243 h 357"/>
                <a:gd name="T60" fmla="*/ 582 w 642"/>
                <a:gd name="T61" fmla="*/ 251 h 357"/>
                <a:gd name="T62" fmla="*/ 603 w 642"/>
                <a:gd name="T63" fmla="*/ 240 h 357"/>
                <a:gd name="T64" fmla="*/ 606 w 642"/>
                <a:gd name="T65" fmla="*/ 215 h 357"/>
                <a:gd name="T66" fmla="*/ 427 w 642"/>
                <a:gd name="T67" fmla="*/ 279 h 357"/>
                <a:gd name="T68" fmla="*/ 403 w 642"/>
                <a:gd name="T69" fmla="*/ 271 h 357"/>
                <a:gd name="T70" fmla="*/ 385 w 642"/>
                <a:gd name="T71" fmla="*/ 287 h 357"/>
                <a:gd name="T72" fmla="*/ 387 w 642"/>
                <a:gd name="T73" fmla="*/ 312 h 357"/>
                <a:gd name="T74" fmla="*/ 408 w 642"/>
                <a:gd name="T75" fmla="*/ 323 h 357"/>
                <a:gd name="T76" fmla="*/ 427 w 642"/>
                <a:gd name="T77" fmla="*/ 316 h 357"/>
                <a:gd name="T78" fmla="*/ 433 w 642"/>
                <a:gd name="T79" fmla="*/ 292 h 357"/>
                <a:gd name="T80" fmla="*/ 253 w 642"/>
                <a:gd name="T81" fmla="*/ 43 h 357"/>
                <a:gd name="T82" fmla="*/ 235 w 642"/>
                <a:gd name="T83" fmla="*/ 35 h 357"/>
                <a:gd name="T84" fmla="*/ 213 w 642"/>
                <a:gd name="T85" fmla="*/ 46 h 357"/>
                <a:gd name="T86" fmla="*/ 211 w 642"/>
                <a:gd name="T87" fmla="*/ 71 h 357"/>
                <a:gd name="T88" fmla="*/ 229 w 642"/>
                <a:gd name="T89" fmla="*/ 86 h 357"/>
                <a:gd name="T90" fmla="*/ 253 w 642"/>
                <a:gd name="T91" fmla="*/ 79 h 357"/>
                <a:gd name="T92" fmla="*/ 261 w 642"/>
                <a:gd name="T93" fmla="*/ 61 h 357"/>
                <a:gd name="T94" fmla="*/ 79 w 642"/>
                <a:gd name="T95" fmla="*/ 160 h 357"/>
                <a:gd name="T96" fmla="*/ 61 w 642"/>
                <a:gd name="T97" fmla="*/ 152 h 357"/>
                <a:gd name="T98" fmla="*/ 43 w 642"/>
                <a:gd name="T99" fmla="*/ 160 h 357"/>
                <a:gd name="T100" fmla="*/ 35 w 642"/>
                <a:gd name="T101" fmla="*/ 184 h 357"/>
                <a:gd name="T102" fmla="*/ 51 w 642"/>
                <a:gd name="T103" fmla="*/ 203 h 357"/>
                <a:gd name="T104" fmla="*/ 76 w 642"/>
                <a:gd name="T105" fmla="*/ 200 h 357"/>
                <a:gd name="T106" fmla="*/ 87 w 642"/>
                <a:gd name="T107" fmla="*/ 178 h 357"/>
                <a:gd name="T108" fmla="*/ 79 w 642"/>
                <a:gd name="T109" fmla="*/ 16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2" h="357">
                  <a:moveTo>
                    <a:pt x="100" y="132"/>
                  </a:moveTo>
                  <a:lnTo>
                    <a:pt x="177" y="79"/>
                  </a:lnTo>
                  <a:lnTo>
                    <a:pt x="177" y="79"/>
                  </a:lnTo>
                  <a:lnTo>
                    <a:pt x="175" y="70"/>
                  </a:lnTo>
                  <a:lnTo>
                    <a:pt x="174" y="61"/>
                  </a:lnTo>
                  <a:lnTo>
                    <a:pt x="174" y="61"/>
                  </a:lnTo>
                  <a:lnTo>
                    <a:pt x="175" y="48"/>
                  </a:lnTo>
                  <a:lnTo>
                    <a:pt x="178" y="37"/>
                  </a:lnTo>
                  <a:lnTo>
                    <a:pt x="184" y="27"/>
                  </a:lnTo>
                  <a:lnTo>
                    <a:pt x="192" y="18"/>
                  </a:lnTo>
                  <a:lnTo>
                    <a:pt x="192" y="18"/>
                  </a:lnTo>
                  <a:lnTo>
                    <a:pt x="201" y="11"/>
                  </a:lnTo>
                  <a:lnTo>
                    <a:pt x="211" y="5"/>
                  </a:lnTo>
                  <a:lnTo>
                    <a:pt x="222" y="2"/>
                  </a:lnTo>
                  <a:lnTo>
                    <a:pt x="235" y="0"/>
                  </a:lnTo>
                  <a:lnTo>
                    <a:pt x="235" y="0"/>
                  </a:lnTo>
                  <a:lnTo>
                    <a:pt x="247" y="2"/>
                  </a:lnTo>
                  <a:lnTo>
                    <a:pt x="259" y="5"/>
                  </a:lnTo>
                  <a:lnTo>
                    <a:pt x="269" y="11"/>
                  </a:lnTo>
                  <a:lnTo>
                    <a:pt x="278" y="18"/>
                  </a:lnTo>
                  <a:lnTo>
                    <a:pt x="278" y="18"/>
                  </a:lnTo>
                  <a:lnTo>
                    <a:pt x="285" y="27"/>
                  </a:lnTo>
                  <a:lnTo>
                    <a:pt x="290" y="37"/>
                  </a:lnTo>
                  <a:lnTo>
                    <a:pt x="294" y="48"/>
                  </a:lnTo>
                  <a:lnTo>
                    <a:pt x="295" y="61"/>
                  </a:lnTo>
                  <a:lnTo>
                    <a:pt x="295" y="61"/>
                  </a:lnTo>
                  <a:lnTo>
                    <a:pt x="295" y="71"/>
                  </a:lnTo>
                  <a:lnTo>
                    <a:pt x="292" y="80"/>
                  </a:lnTo>
                  <a:lnTo>
                    <a:pt x="288" y="89"/>
                  </a:lnTo>
                  <a:lnTo>
                    <a:pt x="282" y="97"/>
                  </a:lnTo>
                  <a:lnTo>
                    <a:pt x="388" y="241"/>
                  </a:lnTo>
                  <a:lnTo>
                    <a:pt x="388" y="241"/>
                  </a:lnTo>
                  <a:lnTo>
                    <a:pt x="397" y="237"/>
                  </a:lnTo>
                  <a:lnTo>
                    <a:pt x="408" y="236"/>
                  </a:lnTo>
                  <a:lnTo>
                    <a:pt x="408" y="236"/>
                  </a:lnTo>
                  <a:lnTo>
                    <a:pt x="421" y="239"/>
                  </a:lnTo>
                  <a:lnTo>
                    <a:pt x="432" y="242"/>
                  </a:lnTo>
                  <a:lnTo>
                    <a:pt x="442" y="248"/>
                  </a:lnTo>
                  <a:lnTo>
                    <a:pt x="451" y="254"/>
                  </a:lnTo>
                  <a:lnTo>
                    <a:pt x="451" y="254"/>
                  </a:lnTo>
                  <a:lnTo>
                    <a:pt x="455" y="259"/>
                  </a:lnTo>
                  <a:lnTo>
                    <a:pt x="521" y="232"/>
                  </a:lnTo>
                  <a:lnTo>
                    <a:pt x="521" y="232"/>
                  </a:lnTo>
                  <a:lnTo>
                    <a:pt x="521" y="225"/>
                  </a:lnTo>
                  <a:lnTo>
                    <a:pt x="521" y="225"/>
                  </a:lnTo>
                  <a:lnTo>
                    <a:pt x="522" y="212"/>
                  </a:lnTo>
                  <a:lnTo>
                    <a:pt x="525" y="201"/>
                  </a:lnTo>
                  <a:lnTo>
                    <a:pt x="531" y="191"/>
                  </a:lnTo>
                  <a:lnTo>
                    <a:pt x="539" y="182"/>
                  </a:lnTo>
                  <a:lnTo>
                    <a:pt x="539" y="182"/>
                  </a:lnTo>
                  <a:lnTo>
                    <a:pt x="548" y="175"/>
                  </a:lnTo>
                  <a:lnTo>
                    <a:pt x="558" y="169"/>
                  </a:lnTo>
                  <a:lnTo>
                    <a:pt x="569" y="166"/>
                  </a:lnTo>
                  <a:lnTo>
                    <a:pt x="582" y="165"/>
                  </a:lnTo>
                  <a:lnTo>
                    <a:pt x="582" y="165"/>
                  </a:lnTo>
                  <a:lnTo>
                    <a:pt x="593" y="166"/>
                  </a:lnTo>
                  <a:lnTo>
                    <a:pt x="605" y="169"/>
                  </a:lnTo>
                  <a:lnTo>
                    <a:pt x="616" y="175"/>
                  </a:lnTo>
                  <a:lnTo>
                    <a:pt x="624" y="182"/>
                  </a:lnTo>
                  <a:lnTo>
                    <a:pt x="624" y="182"/>
                  </a:lnTo>
                  <a:lnTo>
                    <a:pt x="632" y="191"/>
                  </a:lnTo>
                  <a:lnTo>
                    <a:pt x="637" y="201"/>
                  </a:lnTo>
                  <a:lnTo>
                    <a:pt x="641" y="212"/>
                  </a:lnTo>
                  <a:lnTo>
                    <a:pt x="642" y="225"/>
                  </a:lnTo>
                  <a:lnTo>
                    <a:pt x="642" y="225"/>
                  </a:lnTo>
                  <a:lnTo>
                    <a:pt x="641" y="237"/>
                  </a:lnTo>
                  <a:lnTo>
                    <a:pt x="637" y="249"/>
                  </a:lnTo>
                  <a:lnTo>
                    <a:pt x="632" y="259"/>
                  </a:lnTo>
                  <a:lnTo>
                    <a:pt x="624" y="268"/>
                  </a:lnTo>
                  <a:lnTo>
                    <a:pt x="624" y="268"/>
                  </a:lnTo>
                  <a:lnTo>
                    <a:pt x="616" y="276"/>
                  </a:lnTo>
                  <a:lnTo>
                    <a:pt x="605" y="282"/>
                  </a:lnTo>
                  <a:lnTo>
                    <a:pt x="593" y="285"/>
                  </a:lnTo>
                  <a:lnTo>
                    <a:pt x="582" y="286"/>
                  </a:lnTo>
                  <a:lnTo>
                    <a:pt x="582" y="286"/>
                  </a:lnTo>
                  <a:lnTo>
                    <a:pt x="569" y="285"/>
                  </a:lnTo>
                  <a:lnTo>
                    <a:pt x="558" y="282"/>
                  </a:lnTo>
                  <a:lnTo>
                    <a:pt x="548" y="276"/>
                  </a:lnTo>
                  <a:lnTo>
                    <a:pt x="539" y="268"/>
                  </a:lnTo>
                  <a:lnTo>
                    <a:pt x="539" y="268"/>
                  </a:lnTo>
                  <a:lnTo>
                    <a:pt x="534" y="263"/>
                  </a:lnTo>
                  <a:lnTo>
                    <a:pt x="468" y="291"/>
                  </a:lnTo>
                  <a:lnTo>
                    <a:pt x="468" y="291"/>
                  </a:lnTo>
                  <a:lnTo>
                    <a:pt x="468" y="297"/>
                  </a:lnTo>
                  <a:lnTo>
                    <a:pt x="468" y="297"/>
                  </a:lnTo>
                  <a:lnTo>
                    <a:pt x="467" y="310"/>
                  </a:lnTo>
                  <a:lnTo>
                    <a:pt x="464" y="321"/>
                  </a:lnTo>
                  <a:lnTo>
                    <a:pt x="458" y="331"/>
                  </a:lnTo>
                  <a:lnTo>
                    <a:pt x="451" y="340"/>
                  </a:lnTo>
                  <a:lnTo>
                    <a:pt x="451" y="340"/>
                  </a:lnTo>
                  <a:lnTo>
                    <a:pt x="442" y="347"/>
                  </a:lnTo>
                  <a:lnTo>
                    <a:pt x="432" y="353"/>
                  </a:lnTo>
                  <a:lnTo>
                    <a:pt x="421" y="356"/>
                  </a:lnTo>
                  <a:lnTo>
                    <a:pt x="408" y="357"/>
                  </a:lnTo>
                  <a:lnTo>
                    <a:pt x="408" y="357"/>
                  </a:lnTo>
                  <a:lnTo>
                    <a:pt x="396" y="356"/>
                  </a:lnTo>
                  <a:lnTo>
                    <a:pt x="385" y="353"/>
                  </a:lnTo>
                  <a:lnTo>
                    <a:pt x="374" y="347"/>
                  </a:lnTo>
                  <a:lnTo>
                    <a:pt x="365" y="340"/>
                  </a:lnTo>
                  <a:lnTo>
                    <a:pt x="365" y="340"/>
                  </a:lnTo>
                  <a:lnTo>
                    <a:pt x="357" y="331"/>
                  </a:lnTo>
                  <a:lnTo>
                    <a:pt x="352" y="321"/>
                  </a:lnTo>
                  <a:lnTo>
                    <a:pt x="348" y="310"/>
                  </a:lnTo>
                  <a:lnTo>
                    <a:pt x="347" y="297"/>
                  </a:lnTo>
                  <a:lnTo>
                    <a:pt x="347" y="297"/>
                  </a:lnTo>
                  <a:lnTo>
                    <a:pt x="348" y="287"/>
                  </a:lnTo>
                  <a:lnTo>
                    <a:pt x="351" y="278"/>
                  </a:lnTo>
                  <a:lnTo>
                    <a:pt x="355" y="269"/>
                  </a:lnTo>
                  <a:lnTo>
                    <a:pt x="360" y="261"/>
                  </a:lnTo>
                  <a:lnTo>
                    <a:pt x="255" y="117"/>
                  </a:lnTo>
                  <a:lnTo>
                    <a:pt x="255" y="117"/>
                  </a:lnTo>
                  <a:lnTo>
                    <a:pt x="245" y="121"/>
                  </a:lnTo>
                  <a:lnTo>
                    <a:pt x="235" y="121"/>
                  </a:lnTo>
                  <a:lnTo>
                    <a:pt x="235" y="121"/>
                  </a:lnTo>
                  <a:lnTo>
                    <a:pt x="224" y="121"/>
                  </a:lnTo>
                  <a:lnTo>
                    <a:pt x="214" y="117"/>
                  </a:lnTo>
                  <a:lnTo>
                    <a:pt x="204" y="114"/>
                  </a:lnTo>
                  <a:lnTo>
                    <a:pt x="196" y="107"/>
                  </a:lnTo>
                  <a:lnTo>
                    <a:pt x="119" y="160"/>
                  </a:lnTo>
                  <a:lnTo>
                    <a:pt x="119" y="160"/>
                  </a:lnTo>
                  <a:lnTo>
                    <a:pt x="121" y="169"/>
                  </a:lnTo>
                  <a:lnTo>
                    <a:pt x="121" y="178"/>
                  </a:lnTo>
                  <a:lnTo>
                    <a:pt x="121" y="178"/>
                  </a:lnTo>
                  <a:lnTo>
                    <a:pt x="120" y="191"/>
                  </a:lnTo>
                  <a:lnTo>
                    <a:pt x="117" y="202"/>
                  </a:lnTo>
                  <a:lnTo>
                    <a:pt x="111" y="212"/>
                  </a:lnTo>
                  <a:lnTo>
                    <a:pt x="104" y="222"/>
                  </a:lnTo>
                  <a:lnTo>
                    <a:pt x="104" y="222"/>
                  </a:lnTo>
                  <a:lnTo>
                    <a:pt x="95" y="229"/>
                  </a:lnTo>
                  <a:lnTo>
                    <a:pt x="85" y="235"/>
                  </a:lnTo>
                  <a:lnTo>
                    <a:pt x="74" y="239"/>
                  </a:lnTo>
                  <a:lnTo>
                    <a:pt x="61" y="240"/>
                  </a:lnTo>
                  <a:lnTo>
                    <a:pt x="61" y="240"/>
                  </a:lnTo>
                  <a:lnTo>
                    <a:pt x="49" y="239"/>
                  </a:lnTo>
                  <a:lnTo>
                    <a:pt x="38" y="235"/>
                  </a:lnTo>
                  <a:lnTo>
                    <a:pt x="27" y="229"/>
                  </a:lnTo>
                  <a:lnTo>
                    <a:pt x="18" y="222"/>
                  </a:lnTo>
                  <a:lnTo>
                    <a:pt x="18" y="222"/>
                  </a:lnTo>
                  <a:lnTo>
                    <a:pt x="10" y="212"/>
                  </a:lnTo>
                  <a:lnTo>
                    <a:pt x="6" y="202"/>
                  </a:lnTo>
                  <a:lnTo>
                    <a:pt x="1" y="191"/>
                  </a:lnTo>
                  <a:lnTo>
                    <a:pt x="0" y="178"/>
                  </a:lnTo>
                  <a:lnTo>
                    <a:pt x="0" y="178"/>
                  </a:lnTo>
                  <a:lnTo>
                    <a:pt x="1" y="167"/>
                  </a:lnTo>
                  <a:lnTo>
                    <a:pt x="6" y="156"/>
                  </a:lnTo>
                  <a:lnTo>
                    <a:pt x="10" y="146"/>
                  </a:lnTo>
                  <a:lnTo>
                    <a:pt x="18" y="137"/>
                  </a:lnTo>
                  <a:lnTo>
                    <a:pt x="18" y="137"/>
                  </a:lnTo>
                  <a:lnTo>
                    <a:pt x="27" y="129"/>
                  </a:lnTo>
                  <a:lnTo>
                    <a:pt x="38" y="123"/>
                  </a:lnTo>
                  <a:lnTo>
                    <a:pt x="49" y="120"/>
                  </a:lnTo>
                  <a:lnTo>
                    <a:pt x="61" y="118"/>
                  </a:lnTo>
                  <a:lnTo>
                    <a:pt x="61" y="118"/>
                  </a:lnTo>
                  <a:lnTo>
                    <a:pt x="72" y="120"/>
                  </a:lnTo>
                  <a:lnTo>
                    <a:pt x="82" y="122"/>
                  </a:lnTo>
                  <a:lnTo>
                    <a:pt x="91" y="126"/>
                  </a:lnTo>
                  <a:lnTo>
                    <a:pt x="100" y="132"/>
                  </a:lnTo>
                  <a:lnTo>
                    <a:pt x="100" y="132"/>
                  </a:lnTo>
                  <a:close/>
                  <a:moveTo>
                    <a:pt x="600" y="207"/>
                  </a:moveTo>
                  <a:lnTo>
                    <a:pt x="600" y="207"/>
                  </a:lnTo>
                  <a:lnTo>
                    <a:pt x="600" y="207"/>
                  </a:lnTo>
                  <a:lnTo>
                    <a:pt x="596" y="203"/>
                  </a:lnTo>
                  <a:lnTo>
                    <a:pt x="592" y="201"/>
                  </a:lnTo>
                  <a:lnTo>
                    <a:pt x="586" y="200"/>
                  </a:lnTo>
                  <a:lnTo>
                    <a:pt x="582" y="199"/>
                  </a:lnTo>
                  <a:lnTo>
                    <a:pt x="582" y="199"/>
                  </a:lnTo>
                  <a:lnTo>
                    <a:pt x="576" y="200"/>
                  </a:lnTo>
                  <a:lnTo>
                    <a:pt x="572" y="201"/>
                  </a:lnTo>
                  <a:lnTo>
                    <a:pt x="567" y="203"/>
                  </a:lnTo>
                  <a:lnTo>
                    <a:pt x="563" y="207"/>
                  </a:lnTo>
                  <a:lnTo>
                    <a:pt x="563" y="207"/>
                  </a:lnTo>
                  <a:lnTo>
                    <a:pt x="560" y="210"/>
                  </a:lnTo>
                  <a:lnTo>
                    <a:pt x="558" y="215"/>
                  </a:lnTo>
                  <a:lnTo>
                    <a:pt x="556" y="220"/>
                  </a:lnTo>
                  <a:lnTo>
                    <a:pt x="556" y="225"/>
                  </a:lnTo>
                  <a:lnTo>
                    <a:pt x="556" y="225"/>
                  </a:lnTo>
                  <a:lnTo>
                    <a:pt x="556" y="231"/>
                  </a:lnTo>
                  <a:lnTo>
                    <a:pt x="558" y="235"/>
                  </a:lnTo>
                  <a:lnTo>
                    <a:pt x="560" y="240"/>
                  </a:lnTo>
                  <a:lnTo>
                    <a:pt x="563" y="243"/>
                  </a:lnTo>
                  <a:lnTo>
                    <a:pt x="563" y="243"/>
                  </a:lnTo>
                  <a:lnTo>
                    <a:pt x="567" y="246"/>
                  </a:lnTo>
                  <a:lnTo>
                    <a:pt x="572" y="249"/>
                  </a:lnTo>
                  <a:lnTo>
                    <a:pt x="576" y="251"/>
                  </a:lnTo>
                  <a:lnTo>
                    <a:pt x="582" y="251"/>
                  </a:lnTo>
                  <a:lnTo>
                    <a:pt x="582" y="251"/>
                  </a:lnTo>
                  <a:lnTo>
                    <a:pt x="586" y="251"/>
                  </a:lnTo>
                  <a:lnTo>
                    <a:pt x="592" y="249"/>
                  </a:lnTo>
                  <a:lnTo>
                    <a:pt x="596" y="246"/>
                  </a:lnTo>
                  <a:lnTo>
                    <a:pt x="600" y="243"/>
                  </a:lnTo>
                  <a:lnTo>
                    <a:pt x="600" y="243"/>
                  </a:lnTo>
                  <a:lnTo>
                    <a:pt x="603" y="240"/>
                  </a:lnTo>
                  <a:lnTo>
                    <a:pt x="606" y="235"/>
                  </a:lnTo>
                  <a:lnTo>
                    <a:pt x="607" y="231"/>
                  </a:lnTo>
                  <a:lnTo>
                    <a:pt x="608" y="225"/>
                  </a:lnTo>
                  <a:lnTo>
                    <a:pt x="608" y="225"/>
                  </a:lnTo>
                  <a:lnTo>
                    <a:pt x="607" y="220"/>
                  </a:lnTo>
                  <a:lnTo>
                    <a:pt x="606" y="215"/>
                  </a:lnTo>
                  <a:lnTo>
                    <a:pt x="603" y="210"/>
                  </a:lnTo>
                  <a:lnTo>
                    <a:pt x="600" y="207"/>
                  </a:lnTo>
                  <a:lnTo>
                    <a:pt x="600" y="207"/>
                  </a:lnTo>
                  <a:close/>
                  <a:moveTo>
                    <a:pt x="427" y="279"/>
                  </a:moveTo>
                  <a:lnTo>
                    <a:pt x="427" y="279"/>
                  </a:lnTo>
                  <a:lnTo>
                    <a:pt x="427" y="279"/>
                  </a:lnTo>
                  <a:lnTo>
                    <a:pt x="423" y="276"/>
                  </a:lnTo>
                  <a:lnTo>
                    <a:pt x="419" y="274"/>
                  </a:lnTo>
                  <a:lnTo>
                    <a:pt x="413" y="271"/>
                  </a:lnTo>
                  <a:lnTo>
                    <a:pt x="408" y="271"/>
                  </a:lnTo>
                  <a:lnTo>
                    <a:pt x="408" y="271"/>
                  </a:lnTo>
                  <a:lnTo>
                    <a:pt x="403" y="271"/>
                  </a:lnTo>
                  <a:lnTo>
                    <a:pt x="398" y="274"/>
                  </a:lnTo>
                  <a:lnTo>
                    <a:pt x="394" y="276"/>
                  </a:lnTo>
                  <a:lnTo>
                    <a:pt x="389" y="279"/>
                  </a:lnTo>
                  <a:lnTo>
                    <a:pt x="389" y="279"/>
                  </a:lnTo>
                  <a:lnTo>
                    <a:pt x="387" y="283"/>
                  </a:lnTo>
                  <a:lnTo>
                    <a:pt x="385" y="287"/>
                  </a:lnTo>
                  <a:lnTo>
                    <a:pt x="382" y="292"/>
                  </a:lnTo>
                  <a:lnTo>
                    <a:pt x="382" y="297"/>
                  </a:lnTo>
                  <a:lnTo>
                    <a:pt x="382" y="297"/>
                  </a:lnTo>
                  <a:lnTo>
                    <a:pt x="382" y="303"/>
                  </a:lnTo>
                  <a:lnTo>
                    <a:pt x="385" y="308"/>
                  </a:lnTo>
                  <a:lnTo>
                    <a:pt x="387" y="312"/>
                  </a:lnTo>
                  <a:lnTo>
                    <a:pt x="389" y="316"/>
                  </a:lnTo>
                  <a:lnTo>
                    <a:pt x="389" y="316"/>
                  </a:lnTo>
                  <a:lnTo>
                    <a:pt x="394" y="319"/>
                  </a:lnTo>
                  <a:lnTo>
                    <a:pt x="398" y="321"/>
                  </a:lnTo>
                  <a:lnTo>
                    <a:pt x="403" y="322"/>
                  </a:lnTo>
                  <a:lnTo>
                    <a:pt x="408" y="323"/>
                  </a:lnTo>
                  <a:lnTo>
                    <a:pt x="408" y="323"/>
                  </a:lnTo>
                  <a:lnTo>
                    <a:pt x="413" y="322"/>
                  </a:lnTo>
                  <a:lnTo>
                    <a:pt x="419" y="321"/>
                  </a:lnTo>
                  <a:lnTo>
                    <a:pt x="423" y="319"/>
                  </a:lnTo>
                  <a:lnTo>
                    <a:pt x="427" y="316"/>
                  </a:lnTo>
                  <a:lnTo>
                    <a:pt x="427" y="316"/>
                  </a:lnTo>
                  <a:lnTo>
                    <a:pt x="430" y="312"/>
                  </a:lnTo>
                  <a:lnTo>
                    <a:pt x="432" y="308"/>
                  </a:lnTo>
                  <a:lnTo>
                    <a:pt x="433" y="303"/>
                  </a:lnTo>
                  <a:lnTo>
                    <a:pt x="434" y="297"/>
                  </a:lnTo>
                  <a:lnTo>
                    <a:pt x="434" y="297"/>
                  </a:lnTo>
                  <a:lnTo>
                    <a:pt x="433" y="292"/>
                  </a:lnTo>
                  <a:lnTo>
                    <a:pt x="432" y="287"/>
                  </a:lnTo>
                  <a:lnTo>
                    <a:pt x="430" y="283"/>
                  </a:lnTo>
                  <a:lnTo>
                    <a:pt x="427" y="279"/>
                  </a:lnTo>
                  <a:lnTo>
                    <a:pt x="427" y="279"/>
                  </a:lnTo>
                  <a:close/>
                  <a:moveTo>
                    <a:pt x="253" y="43"/>
                  </a:moveTo>
                  <a:lnTo>
                    <a:pt x="253" y="43"/>
                  </a:lnTo>
                  <a:lnTo>
                    <a:pt x="253" y="43"/>
                  </a:lnTo>
                  <a:lnTo>
                    <a:pt x="250" y="39"/>
                  </a:lnTo>
                  <a:lnTo>
                    <a:pt x="245" y="37"/>
                  </a:lnTo>
                  <a:lnTo>
                    <a:pt x="239" y="35"/>
                  </a:lnTo>
                  <a:lnTo>
                    <a:pt x="235" y="35"/>
                  </a:lnTo>
                  <a:lnTo>
                    <a:pt x="235" y="35"/>
                  </a:lnTo>
                  <a:lnTo>
                    <a:pt x="229" y="35"/>
                  </a:lnTo>
                  <a:lnTo>
                    <a:pt x="225" y="37"/>
                  </a:lnTo>
                  <a:lnTo>
                    <a:pt x="220" y="39"/>
                  </a:lnTo>
                  <a:lnTo>
                    <a:pt x="217" y="43"/>
                  </a:lnTo>
                  <a:lnTo>
                    <a:pt x="217" y="43"/>
                  </a:lnTo>
                  <a:lnTo>
                    <a:pt x="213" y="46"/>
                  </a:lnTo>
                  <a:lnTo>
                    <a:pt x="211" y="51"/>
                  </a:lnTo>
                  <a:lnTo>
                    <a:pt x="209" y="55"/>
                  </a:lnTo>
                  <a:lnTo>
                    <a:pt x="209" y="61"/>
                  </a:lnTo>
                  <a:lnTo>
                    <a:pt x="209" y="61"/>
                  </a:lnTo>
                  <a:lnTo>
                    <a:pt x="209" y="66"/>
                  </a:lnTo>
                  <a:lnTo>
                    <a:pt x="211" y="71"/>
                  </a:lnTo>
                  <a:lnTo>
                    <a:pt x="213" y="75"/>
                  </a:lnTo>
                  <a:lnTo>
                    <a:pt x="217" y="79"/>
                  </a:lnTo>
                  <a:lnTo>
                    <a:pt x="217" y="79"/>
                  </a:lnTo>
                  <a:lnTo>
                    <a:pt x="220" y="82"/>
                  </a:lnTo>
                  <a:lnTo>
                    <a:pt x="225" y="85"/>
                  </a:lnTo>
                  <a:lnTo>
                    <a:pt x="229" y="86"/>
                  </a:lnTo>
                  <a:lnTo>
                    <a:pt x="235" y="87"/>
                  </a:lnTo>
                  <a:lnTo>
                    <a:pt x="235" y="87"/>
                  </a:lnTo>
                  <a:lnTo>
                    <a:pt x="239" y="86"/>
                  </a:lnTo>
                  <a:lnTo>
                    <a:pt x="245" y="85"/>
                  </a:lnTo>
                  <a:lnTo>
                    <a:pt x="250" y="82"/>
                  </a:lnTo>
                  <a:lnTo>
                    <a:pt x="253" y="79"/>
                  </a:lnTo>
                  <a:lnTo>
                    <a:pt x="253" y="79"/>
                  </a:lnTo>
                  <a:lnTo>
                    <a:pt x="256" y="75"/>
                  </a:lnTo>
                  <a:lnTo>
                    <a:pt x="259" y="71"/>
                  </a:lnTo>
                  <a:lnTo>
                    <a:pt x="260" y="66"/>
                  </a:lnTo>
                  <a:lnTo>
                    <a:pt x="261" y="61"/>
                  </a:lnTo>
                  <a:lnTo>
                    <a:pt x="261" y="61"/>
                  </a:lnTo>
                  <a:lnTo>
                    <a:pt x="260" y="55"/>
                  </a:lnTo>
                  <a:lnTo>
                    <a:pt x="259" y="51"/>
                  </a:lnTo>
                  <a:lnTo>
                    <a:pt x="256" y="46"/>
                  </a:lnTo>
                  <a:lnTo>
                    <a:pt x="253" y="43"/>
                  </a:lnTo>
                  <a:lnTo>
                    <a:pt x="253" y="43"/>
                  </a:lnTo>
                  <a:close/>
                  <a:moveTo>
                    <a:pt x="79" y="160"/>
                  </a:moveTo>
                  <a:lnTo>
                    <a:pt x="79" y="160"/>
                  </a:lnTo>
                  <a:lnTo>
                    <a:pt x="79" y="160"/>
                  </a:lnTo>
                  <a:lnTo>
                    <a:pt x="76" y="157"/>
                  </a:lnTo>
                  <a:lnTo>
                    <a:pt x="72" y="155"/>
                  </a:lnTo>
                  <a:lnTo>
                    <a:pt x="66" y="154"/>
                  </a:lnTo>
                  <a:lnTo>
                    <a:pt x="61" y="152"/>
                  </a:lnTo>
                  <a:lnTo>
                    <a:pt x="61" y="152"/>
                  </a:lnTo>
                  <a:lnTo>
                    <a:pt x="56" y="154"/>
                  </a:lnTo>
                  <a:lnTo>
                    <a:pt x="51" y="155"/>
                  </a:lnTo>
                  <a:lnTo>
                    <a:pt x="47" y="157"/>
                  </a:lnTo>
                  <a:lnTo>
                    <a:pt x="43" y="160"/>
                  </a:lnTo>
                  <a:lnTo>
                    <a:pt x="43" y="160"/>
                  </a:lnTo>
                  <a:lnTo>
                    <a:pt x="40" y="165"/>
                  </a:lnTo>
                  <a:lnTo>
                    <a:pt x="38" y="169"/>
                  </a:lnTo>
                  <a:lnTo>
                    <a:pt x="35" y="174"/>
                  </a:lnTo>
                  <a:lnTo>
                    <a:pt x="35" y="178"/>
                  </a:lnTo>
                  <a:lnTo>
                    <a:pt x="35" y="178"/>
                  </a:lnTo>
                  <a:lnTo>
                    <a:pt x="35" y="184"/>
                  </a:lnTo>
                  <a:lnTo>
                    <a:pt x="38" y="189"/>
                  </a:lnTo>
                  <a:lnTo>
                    <a:pt x="40" y="193"/>
                  </a:lnTo>
                  <a:lnTo>
                    <a:pt x="43" y="198"/>
                  </a:lnTo>
                  <a:lnTo>
                    <a:pt x="43" y="198"/>
                  </a:lnTo>
                  <a:lnTo>
                    <a:pt x="47" y="200"/>
                  </a:lnTo>
                  <a:lnTo>
                    <a:pt x="51" y="203"/>
                  </a:lnTo>
                  <a:lnTo>
                    <a:pt x="56" y="205"/>
                  </a:lnTo>
                  <a:lnTo>
                    <a:pt x="61" y="205"/>
                  </a:lnTo>
                  <a:lnTo>
                    <a:pt x="61" y="205"/>
                  </a:lnTo>
                  <a:lnTo>
                    <a:pt x="66" y="205"/>
                  </a:lnTo>
                  <a:lnTo>
                    <a:pt x="72" y="203"/>
                  </a:lnTo>
                  <a:lnTo>
                    <a:pt x="76" y="200"/>
                  </a:lnTo>
                  <a:lnTo>
                    <a:pt x="79" y="198"/>
                  </a:lnTo>
                  <a:lnTo>
                    <a:pt x="79" y="198"/>
                  </a:lnTo>
                  <a:lnTo>
                    <a:pt x="83" y="193"/>
                  </a:lnTo>
                  <a:lnTo>
                    <a:pt x="85" y="189"/>
                  </a:lnTo>
                  <a:lnTo>
                    <a:pt x="86" y="184"/>
                  </a:lnTo>
                  <a:lnTo>
                    <a:pt x="87" y="178"/>
                  </a:lnTo>
                  <a:lnTo>
                    <a:pt x="87" y="178"/>
                  </a:lnTo>
                  <a:lnTo>
                    <a:pt x="86" y="174"/>
                  </a:lnTo>
                  <a:lnTo>
                    <a:pt x="85" y="169"/>
                  </a:lnTo>
                  <a:lnTo>
                    <a:pt x="83" y="165"/>
                  </a:lnTo>
                  <a:lnTo>
                    <a:pt x="79" y="160"/>
                  </a:lnTo>
                  <a:lnTo>
                    <a:pt x="79"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24" name="Freeform 42">
              <a:extLst>
                <a:ext uri="{FF2B5EF4-FFF2-40B4-BE49-F238E27FC236}">
                  <a16:creationId xmlns:a16="http://schemas.microsoft.com/office/drawing/2014/main" id="{76F76200-C05F-4DB6-87A3-FF25B8A0ECF0}"/>
                </a:ext>
              </a:extLst>
            </p:cNvPr>
            <p:cNvSpPr>
              <a:spLocks/>
            </p:cNvSpPr>
            <p:nvPr/>
          </p:nvSpPr>
          <p:spPr bwMode="auto">
            <a:xfrm>
              <a:off x="7959725" y="5724525"/>
              <a:ext cx="392113" cy="279400"/>
            </a:xfrm>
            <a:custGeom>
              <a:avLst/>
              <a:gdLst>
                <a:gd name="T0" fmla="*/ 62 w 740"/>
                <a:gd name="T1" fmla="*/ 494 h 529"/>
                <a:gd name="T2" fmla="*/ 62 w 740"/>
                <a:gd name="T3" fmla="*/ 136 h 529"/>
                <a:gd name="T4" fmla="*/ 63 w 740"/>
                <a:gd name="T5" fmla="*/ 129 h 529"/>
                <a:gd name="T6" fmla="*/ 72 w 740"/>
                <a:gd name="T7" fmla="*/ 120 h 529"/>
                <a:gd name="T8" fmla="*/ 79 w 740"/>
                <a:gd name="T9" fmla="*/ 119 h 529"/>
                <a:gd name="T10" fmla="*/ 142 w 740"/>
                <a:gd name="T11" fmla="*/ 119 h 529"/>
                <a:gd name="T12" fmla="*/ 149 w 740"/>
                <a:gd name="T13" fmla="*/ 120 h 529"/>
                <a:gd name="T14" fmla="*/ 158 w 740"/>
                <a:gd name="T15" fmla="*/ 129 h 529"/>
                <a:gd name="T16" fmla="*/ 159 w 740"/>
                <a:gd name="T17" fmla="*/ 136 h 529"/>
                <a:gd name="T18" fmla="*/ 234 w 740"/>
                <a:gd name="T19" fmla="*/ 494 h 529"/>
                <a:gd name="T20" fmla="*/ 234 w 740"/>
                <a:gd name="T21" fmla="*/ 18 h 529"/>
                <a:gd name="T22" fmla="*/ 236 w 740"/>
                <a:gd name="T23" fmla="*/ 12 h 529"/>
                <a:gd name="T24" fmla="*/ 245 w 740"/>
                <a:gd name="T25" fmla="*/ 2 h 529"/>
                <a:gd name="T26" fmla="*/ 252 w 740"/>
                <a:gd name="T27" fmla="*/ 0 h 529"/>
                <a:gd name="T28" fmla="*/ 316 w 740"/>
                <a:gd name="T29" fmla="*/ 0 h 529"/>
                <a:gd name="T30" fmla="*/ 322 w 740"/>
                <a:gd name="T31" fmla="*/ 2 h 529"/>
                <a:gd name="T32" fmla="*/ 331 w 740"/>
                <a:gd name="T33" fmla="*/ 12 h 529"/>
                <a:gd name="T34" fmla="*/ 333 w 740"/>
                <a:gd name="T35" fmla="*/ 18 h 529"/>
                <a:gd name="T36" fmla="*/ 407 w 740"/>
                <a:gd name="T37" fmla="*/ 494 h 529"/>
                <a:gd name="T38" fmla="*/ 407 w 740"/>
                <a:gd name="T39" fmla="*/ 255 h 529"/>
                <a:gd name="T40" fmla="*/ 410 w 740"/>
                <a:gd name="T41" fmla="*/ 248 h 529"/>
                <a:gd name="T42" fmla="*/ 419 w 740"/>
                <a:gd name="T43" fmla="*/ 239 h 529"/>
                <a:gd name="T44" fmla="*/ 426 w 740"/>
                <a:gd name="T45" fmla="*/ 237 h 529"/>
                <a:gd name="T46" fmla="*/ 489 w 740"/>
                <a:gd name="T47" fmla="*/ 237 h 529"/>
                <a:gd name="T48" fmla="*/ 496 w 740"/>
                <a:gd name="T49" fmla="*/ 239 h 529"/>
                <a:gd name="T50" fmla="*/ 505 w 740"/>
                <a:gd name="T51" fmla="*/ 248 h 529"/>
                <a:gd name="T52" fmla="*/ 506 w 740"/>
                <a:gd name="T53" fmla="*/ 255 h 529"/>
                <a:gd name="T54" fmla="*/ 581 w 740"/>
                <a:gd name="T55" fmla="*/ 494 h 529"/>
                <a:gd name="T56" fmla="*/ 581 w 740"/>
                <a:gd name="T57" fmla="*/ 183 h 529"/>
                <a:gd name="T58" fmla="*/ 583 w 740"/>
                <a:gd name="T59" fmla="*/ 176 h 529"/>
                <a:gd name="T60" fmla="*/ 592 w 740"/>
                <a:gd name="T61" fmla="*/ 167 h 529"/>
                <a:gd name="T62" fmla="*/ 599 w 740"/>
                <a:gd name="T63" fmla="*/ 166 h 529"/>
                <a:gd name="T64" fmla="*/ 663 w 740"/>
                <a:gd name="T65" fmla="*/ 166 h 529"/>
                <a:gd name="T66" fmla="*/ 669 w 740"/>
                <a:gd name="T67" fmla="*/ 167 h 529"/>
                <a:gd name="T68" fmla="*/ 679 w 740"/>
                <a:gd name="T69" fmla="*/ 176 h 529"/>
                <a:gd name="T70" fmla="*/ 680 w 740"/>
                <a:gd name="T71" fmla="*/ 183 h 529"/>
                <a:gd name="T72" fmla="*/ 740 w 740"/>
                <a:gd name="T73" fmla="*/ 494 h 529"/>
                <a:gd name="T74" fmla="*/ 740 w 740"/>
                <a:gd name="T75" fmla="*/ 529 h 529"/>
                <a:gd name="T76" fmla="*/ 0 w 740"/>
                <a:gd name="T77" fmla="*/ 49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0" h="529">
                  <a:moveTo>
                    <a:pt x="0" y="494"/>
                  </a:moveTo>
                  <a:lnTo>
                    <a:pt x="62" y="494"/>
                  </a:lnTo>
                  <a:lnTo>
                    <a:pt x="62" y="136"/>
                  </a:lnTo>
                  <a:lnTo>
                    <a:pt x="62" y="136"/>
                  </a:lnTo>
                  <a:lnTo>
                    <a:pt x="62" y="133"/>
                  </a:lnTo>
                  <a:lnTo>
                    <a:pt x="63" y="129"/>
                  </a:lnTo>
                  <a:lnTo>
                    <a:pt x="66" y="124"/>
                  </a:lnTo>
                  <a:lnTo>
                    <a:pt x="72" y="120"/>
                  </a:lnTo>
                  <a:lnTo>
                    <a:pt x="75" y="119"/>
                  </a:lnTo>
                  <a:lnTo>
                    <a:pt x="79" y="119"/>
                  </a:lnTo>
                  <a:lnTo>
                    <a:pt x="142" y="119"/>
                  </a:lnTo>
                  <a:lnTo>
                    <a:pt x="142" y="119"/>
                  </a:lnTo>
                  <a:lnTo>
                    <a:pt x="145" y="119"/>
                  </a:lnTo>
                  <a:lnTo>
                    <a:pt x="149" y="120"/>
                  </a:lnTo>
                  <a:lnTo>
                    <a:pt x="155" y="124"/>
                  </a:lnTo>
                  <a:lnTo>
                    <a:pt x="158" y="129"/>
                  </a:lnTo>
                  <a:lnTo>
                    <a:pt x="159" y="133"/>
                  </a:lnTo>
                  <a:lnTo>
                    <a:pt x="159" y="136"/>
                  </a:lnTo>
                  <a:lnTo>
                    <a:pt x="159" y="494"/>
                  </a:lnTo>
                  <a:lnTo>
                    <a:pt x="234" y="494"/>
                  </a:lnTo>
                  <a:lnTo>
                    <a:pt x="234" y="18"/>
                  </a:lnTo>
                  <a:lnTo>
                    <a:pt x="234" y="18"/>
                  </a:lnTo>
                  <a:lnTo>
                    <a:pt x="235" y="15"/>
                  </a:lnTo>
                  <a:lnTo>
                    <a:pt x="236" y="12"/>
                  </a:lnTo>
                  <a:lnTo>
                    <a:pt x="240" y="6"/>
                  </a:lnTo>
                  <a:lnTo>
                    <a:pt x="245" y="2"/>
                  </a:lnTo>
                  <a:lnTo>
                    <a:pt x="249" y="1"/>
                  </a:lnTo>
                  <a:lnTo>
                    <a:pt x="252" y="0"/>
                  </a:lnTo>
                  <a:lnTo>
                    <a:pt x="316" y="0"/>
                  </a:lnTo>
                  <a:lnTo>
                    <a:pt x="316" y="0"/>
                  </a:lnTo>
                  <a:lnTo>
                    <a:pt x="319" y="1"/>
                  </a:lnTo>
                  <a:lnTo>
                    <a:pt x="322" y="2"/>
                  </a:lnTo>
                  <a:lnTo>
                    <a:pt x="328" y="6"/>
                  </a:lnTo>
                  <a:lnTo>
                    <a:pt x="331" y="12"/>
                  </a:lnTo>
                  <a:lnTo>
                    <a:pt x="333" y="15"/>
                  </a:lnTo>
                  <a:lnTo>
                    <a:pt x="333" y="18"/>
                  </a:lnTo>
                  <a:lnTo>
                    <a:pt x="333" y="494"/>
                  </a:lnTo>
                  <a:lnTo>
                    <a:pt x="407" y="494"/>
                  </a:lnTo>
                  <a:lnTo>
                    <a:pt x="407" y="255"/>
                  </a:lnTo>
                  <a:lnTo>
                    <a:pt x="407" y="255"/>
                  </a:lnTo>
                  <a:lnTo>
                    <a:pt x="409" y="252"/>
                  </a:lnTo>
                  <a:lnTo>
                    <a:pt x="410" y="248"/>
                  </a:lnTo>
                  <a:lnTo>
                    <a:pt x="413" y="243"/>
                  </a:lnTo>
                  <a:lnTo>
                    <a:pt x="419" y="239"/>
                  </a:lnTo>
                  <a:lnTo>
                    <a:pt x="422" y="238"/>
                  </a:lnTo>
                  <a:lnTo>
                    <a:pt x="426" y="237"/>
                  </a:lnTo>
                  <a:lnTo>
                    <a:pt x="489" y="237"/>
                  </a:lnTo>
                  <a:lnTo>
                    <a:pt x="489" y="237"/>
                  </a:lnTo>
                  <a:lnTo>
                    <a:pt x="493" y="238"/>
                  </a:lnTo>
                  <a:lnTo>
                    <a:pt x="496" y="239"/>
                  </a:lnTo>
                  <a:lnTo>
                    <a:pt x="502" y="243"/>
                  </a:lnTo>
                  <a:lnTo>
                    <a:pt x="505" y="248"/>
                  </a:lnTo>
                  <a:lnTo>
                    <a:pt x="506" y="252"/>
                  </a:lnTo>
                  <a:lnTo>
                    <a:pt x="506" y="255"/>
                  </a:lnTo>
                  <a:lnTo>
                    <a:pt x="506" y="494"/>
                  </a:lnTo>
                  <a:lnTo>
                    <a:pt x="581" y="494"/>
                  </a:lnTo>
                  <a:lnTo>
                    <a:pt x="581" y="183"/>
                  </a:lnTo>
                  <a:lnTo>
                    <a:pt x="581" y="183"/>
                  </a:lnTo>
                  <a:lnTo>
                    <a:pt x="582" y="179"/>
                  </a:lnTo>
                  <a:lnTo>
                    <a:pt x="583" y="176"/>
                  </a:lnTo>
                  <a:lnTo>
                    <a:pt x="587" y="170"/>
                  </a:lnTo>
                  <a:lnTo>
                    <a:pt x="592" y="167"/>
                  </a:lnTo>
                  <a:lnTo>
                    <a:pt x="596" y="166"/>
                  </a:lnTo>
                  <a:lnTo>
                    <a:pt x="599" y="166"/>
                  </a:lnTo>
                  <a:lnTo>
                    <a:pt x="663" y="166"/>
                  </a:lnTo>
                  <a:lnTo>
                    <a:pt x="663" y="166"/>
                  </a:lnTo>
                  <a:lnTo>
                    <a:pt x="666" y="166"/>
                  </a:lnTo>
                  <a:lnTo>
                    <a:pt x="669" y="167"/>
                  </a:lnTo>
                  <a:lnTo>
                    <a:pt x="674" y="170"/>
                  </a:lnTo>
                  <a:lnTo>
                    <a:pt x="679" y="176"/>
                  </a:lnTo>
                  <a:lnTo>
                    <a:pt x="680" y="179"/>
                  </a:lnTo>
                  <a:lnTo>
                    <a:pt x="680" y="183"/>
                  </a:lnTo>
                  <a:lnTo>
                    <a:pt x="680" y="494"/>
                  </a:lnTo>
                  <a:lnTo>
                    <a:pt x="740" y="494"/>
                  </a:lnTo>
                  <a:lnTo>
                    <a:pt x="740" y="529"/>
                  </a:lnTo>
                  <a:lnTo>
                    <a:pt x="740" y="529"/>
                  </a:lnTo>
                  <a:lnTo>
                    <a:pt x="0" y="529"/>
                  </a:lnTo>
                  <a:lnTo>
                    <a:pt x="0" y="494"/>
                  </a:lnTo>
                  <a:lnTo>
                    <a:pt x="0"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grpSp>
        <p:nvGrpSpPr>
          <p:cNvPr id="125" name="Group 124">
            <a:extLst>
              <a:ext uri="{FF2B5EF4-FFF2-40B4-BE49-F238E27FC236}">
                <a16:creationId xmlns:a16="http://schemas.microsoft.com/office/drawing/2014/main" id="{5AE26FEA-4DF3-47FC-8CD5-DEA860C326B8}"/>
              </a:ext>
            </a:extLst>
          </p:cNvPr>
          <p:cNvGrpSpPr/>
          <p:nvPr/>
        </p:nvGrpSpPr>
        <p:grpSpPr>
          <a:xfrm>
            <a:off x="8661248" y="4014820"/>
            <a:ext cx="488381" cy="486403"/>
            <a:chOff x="8751888" y="5600700"/>
            <a:chExt cx="392113" cy="390526"/>
          </a:xfrm>
          <a:solidFill>
            <a:schemeClr val="accent3"/>
          </a:solidFill>
        </p:grpSpPr>
        <p:sp>
          <p:nvSpPr>
            <p:cNvPr id="126" name="Freeform 45">
              <a:extLst>
                <a:ext uri="{FF2B5EF4-FFF2-40B4-BE49-F238E27FC236}">
                  <a16:creationId xmlns:a16="http://schemas.microsoft.com/office/drawing/2014/main" id="{3FE795AC-1BE4-47FB-A9F1-7DFE25168EC1}"/>
                </a:ext>
              </a:extLst>
            </p:cNvPr>
            <p:cNvSpPr>
              <a:spLocks/>
            </p:cNvSpPr>
            <p:nvPr/>
          </p:nvSpPr>
          <p:spPr bwMode="auto">
            <a:xfrm>
              <a:off x="8751888" y="5805488"/>
              <a:ext cx="187325" cy="185738"/>
            </a:xfrm>
            <a:custGeom>
              <a:avLst/>
              <a:gdLst>
                <a:gd name="T0" fmla="*/ 353 w 353"/>
                <a:gd name="T1" fmla="*/ 351 h 351"/>
                <a:gd name="T2" fmla="*/ 353 w 353"/>
                <a:gd name="T3" fmla="*/ 351 h 351"/>
                <a:gd name="T4" fmla="*/ 335 w 353"/>
                <a:gd name="T5" fmla="*/ 350 h 351"/>
                <a:gd name="T6" fmla="*/ 318 w 353"/>
                <a:gd name="T7" fmla="*/ 348 h 351"/>
                <a:gd name="T8" fmla="*/ 301 w 353"/>
                <a:gd name="T9" fmla="*/ 346 h 351"/>
                <a:gd name="T10" fmla="*/ 284 w 353"/>
                <a:gd name="T11" fmla="*/ 342 h 351"/>
                <a:gd name="T12" fmla="*/ 267 w 353"/>
                <a:gd name="T13" fmla="*/ 338 h 351"/>
                <a:gd name="T14" fmla="*/ 251 w 353"/>
                <a:gd name="T15" fmla="*/ 332 h 351"/>
                <a:gd name="T16" fmla="*/ 235 w 353"/>
                <a:gd name="T17" fmla="*/ 326 h 351"/>
                <a:gd name="T18" fmla="*/ 219 w 353"/>
                <a:gd name="T19" fmla="*/ 320 h 351"/>
                <a:gd name="T20" fmla="*/ 203 w 353"/>
                <a:gd name="T21" fmla="*/ 313 h 351"/>
                <a:gd name="T22" fmla="*/ 189 w 353"/>
                <a:gd name="T23" fmla="*/ 305 h 351"/>
                <a:gd name="T24" fmla="*/ 174 w 353"/>
                <a:gd name="T25" fmla="*/ 296 h 351"/>
                <a:gd name="T26" fmla="*/ 160 w 353"/>
                <a:gd name="T27" fmla="*/ 287 h 351"/>
                <a:gd name="T28" fmla="*/ 147 w 353"/>
                <a:gd name="T29" fmla="*/ 276 h 351"/>
                <a:gd name="T30" fmla="*/ 133 w 353"/>
                <a:gd name="T31" fmla="*/ 266 h 351"/>
                <a:gd name="T32" fmla="*/ 121 w 353"/>
                <a:gd name="T33" fmla="*/ 255 h 351"/>
                <a:gd name="T34" fmla="*/ 109 w 353"/>
                <a:gd name="T35" fmla="*/ 244 h 351"/>
                <a:gd name="T36" fmla="*/ 97 w 353"/>
                <a:gd name="T37" fmla="*/ 231 h 351"/>
                <a:gd name="T38" fmla="*/ 87 w 353"/>
                <a:gd name="T39" fmla="*/ 219 h 351"/>
                <a:gd name="T40" fmla="*/ 76 w 353"/>
                <a:gd name="T41" fmla="*/ 206 h 351"/>
                <a:gd name="T42" fmla="*/ 66 w 353"/>
                <a:gd name="T43" fmla="*/ 193 h 351"/>
                <a:gd name="T44" fmla="*/ 57 w 353"/>
                <a:gd name="T45" fmla="*/ 178 h 351"/>
                <a:gd name="T46" fmla="*/ 48 w 353"/>
                <a:gd name="T47" fmla="*/ 164 h 351"/>
                <a:gd name="T48" fmla="*/ 40 w 353"/>
                <a:gd name="T49" fmla="*/ 150 h 351"/>
                <a:gd name="T50" fmla="*/ 33 w 353"/>
                <a:gd name="T51" fmla="*/ 134 h 351"/>
                <a:gd name="T52" fmla="*/ 26 w 353"/>
                <a:gd name="T53" fmla="*/ 118 h 351"/>
                <a:gd name="T54" fmla="*/ 21 w 353"/>
                <a:gd name="T55" fmla="*/ 102 h 351"/>
                <a:gd name="T56" fmla="*/ 15 w 353"/>
                <a:gd name="T57" fmla="*/ 86 h 351"/>
                <a:gd name="T58" fmla="*/ 11 w 353"/>
                <a:gd name="T59" fmla="*/ 69 h 351"/>
                <a:gd name="T60" fmla="*/ 7 w 353"/>
                <a:gd name="T61" fmla="*/ 52 h 351"/>
                <a:gd name="T62" fmla="*/ 4 w 353"/>
                <a:gd name="T63" fmla="*/ 35 h 351"/>
                <a:gd name="T64" fmla="*/ 3 w 353"/>
                <a:gd name="T65" fmla="*/ 17 h 351"/>
                <a:gd name="T66" fmla="*/ 0 w 353"/>
                <a:gd name="T67" fmla="*/ 0 h 351"/>
                <a:gd name="T68" fmla="*/ 209 w 353"/>
                <a:gd name="T69" fmla="*/ 0 h 351"/>
                <a:gd name="T70" fmla="*/ 209 w 353"/>
                <a:gd name="T71" fmla="*/ 0 h 351"/>
                <a:gd name="T72" fmla="*/ 211 w 353"/>
                <a:gd name="T73" fmla="*/ 14 h 351"/>
                <a:gd name="T74" fmla="*/ 215 w 353"/>
                <a:gd name="T75" fmla="*/ 27 h 351"/>
                <a:gd name="T76" fmla="*/ 219 w 353"/>
                <a:gd name="T77" fmla="*/ 41 h 351"/>
                <a:gd name="T78" fmla="*/ 225 w 353"/>
                <a:gd name="T79" fmla="*/ 53 h 351"/>
                <a:gd name="T80" fmla="*/ 231 w 353"/>
                <a:gd name="T81" fmla="*/ 65 h 351"/>
                <a:gd name="T82" fmla="*/ 239 w 353"/>
                <a:gd name="T83" fmla="*/ 76 h 351"/>
                <a:gd name="T84" fmla="*/ 247 w 353"/>
                <a:gd name="T85" fmla="*/ 87 h 351"/>
                <a:gd name="T86" fmla="*/ 256 w 353"/>
                <a:gd name="T87" fmla="*/ 96 h 351"/>
                <a:gd name="T88" fmla="*/ 266 w 353"/>
                <a:gd name="T89" fmla="*/ 106 h 351"/>
                <a:gd name="T90" fmla="*/ 277 w 353"/>
                <a:gd name="T91" fmla="*/ 115 h 351"/>
                <a:gd name="T92" fmla="*/ 288 w 353"/>
                <a:gd name="T93" fmla="*/ 121 h 351"/>
                <a:gd name="T94" fmla="*/ 300 w 353"/>
                <a:gd name="T95" fmla="*/ 128 h 351"/>
                <a:gd name="T96" fmla="*/ 312 w 353"/>
                <a:gd name="T97" fmla="*/ 134 h 351"/>
                <a:gd name="T98" fmla="*/ 326 w 353"/>
                <a:gd name="T99" fmla="*/ 138 h 351"/>
                <a:gd name="T100" fmla="*/ 340 w 353"/>
                <a:gd name="T101" fmla="*/ 142 h 351"/>
                <a:gd name="T102" fmla="*/ 353 w 353"/>
                <a:gd name="T103" fmla="*/ 143 h 351"/>
                <a:gd name="T104" fmla="*/ 353 w 353"/>
                <a:gd name="T105" fmla="*/ 351 h 351"/>
                <a:gd name="T106" fmla="*/ 353 w 353"/>
                <a:gd name="T10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 h="351">
                  <a:moveTo>
                    <a:pt x="353" y="351"/>
                  </a:moveTo>
                  <a:lnTo>
                    <a:pt x="353" y="351"/>
                  </a:lnTo>
                  <a:lnTo>
                    <a:pt x="335" y="350"/>
                  </a:lnTo>
                  <a:lnTo>
                    <a:pt x="318" y="348"/>
                  </a:lnTo>
                  <a:lnTo>
                    <a:pt x="301" y="346"/>
                  </a:lnTo>
                  <a:lnTo>
                    <a:pt x="284" y="342"/>
                  </a:lnTo>
                  <a:lnTo>
                    <a:pt x="267" y="338"/>
                  </a:lnTo>
                  <a:lnTo>
                    <a:pt x="251" y="332"/>
                  </a:lnTo>
                  <a:lnTo>
                    <a:pt x="235" y="326"/>
                  </a:lnTo>
                  <a:lnTo>
                    <a:pt x="219" y="320"/>
                  </a:lnTo>
                  <a:lnTo>
                    <a:pt x="203" y="313"/>
                  </a:lnTo>
                  <a:lnTo>
                    <a:pt x="189" y="305"/>
                  </a:lnTo>
                  <a:lnTo>
                    <a:pt x="174" y="296"/>
                  </a:lnTo>
                  <a:lnTo>
                    <a:pt x="160" y="287"/>
                  </a:lnTo>
                  <a:lnTo>
                    <a:pt x="147" y="276"/>
                  </a:lnTo>
                  <a:lnTo>
                    <a:pt x="133" y="266"/>
                  </a:lnTo>
                  <a:lnTo>
                    <a:pt x="121" y="255"/>
                  </a:lnTo>
                  <a:lnTo>
                    <a:pt x="109" y="244"/>
                  </a:lnTo>
                  <a:lnTo>
                    <a:pt x="97" y="231"/>
                  </a:lnTo>
                  <a:lnTo>
                    <a:pt x="87" y="219"/>
                  </a:lnTo>
                  <a:lnTo>
                    <a:pt x="76" y="206"/>
                  </a:lnTo>
                  <a:lnTo>
                    <a:pt x="66" y="193"/>
                  </a:lnTo>
                  <a:lnTo>
                    <a:pt x="57" y="178"/>
                  </a:lnTo>
                  <a:lnTo>
                    <a:pt x="48" y="164"/>
                  </a:lnTo>
                  <a:lnTo>
                    <a:pt x="40" y="150"/>
                  </a:lnTo>
                  <a:lnTo>
                    <a:pt x="33" y="134"/>
                  </a:lnTo>
                  <a:lnTo>
                    <a:pt x="26" y="118"/>
                  </a:lnTo>
                  <a:lnTo>
                    <a:pt x="21" y="102"/>
                  </a:lnTo>
                  <a:lnTo>
                    <a:pt x="15" y="86"/>
                  </a:lnTo>
                  <a:lnTo>
                    <a:pt x="11" y="69"/>
                  </a:lnTo>
                  <a:lnTo>
                    <a:pt x="7" y="52"/>
                  </a:lnTo>
                  <a:lnTo>
                    <a:pt x="4" y="35"/>
                  </a:lnTo>
                  <a:lnTo>
                    <a:pt x="3" y="17"/>
                  </a:lnTo>
                  <a:lnTo>
                    <a:pt x="0" y="0"/>
                  </a:lnTo>
                  <a:lnTo>
                    <a:pt x="209" y="0"/>
                  </a:lnTo>
                  <a:lnTo>
                    <a:pt x="209" y="0"/>
                  </a:lnTo>
                  <a:lnTo>
                    <a:pt x="211" y="14"/>
                  </a:lnTo>
                  <a:lnTo>
                    <a:pt x="215" y="27"/>
                  </a:lnTo>
                  <a:lnTo>
                    <a:pt x="219" y="41"/>
                  </a:lnTo>
                  <a:lnTo>
                    <a:pt x="225" y="53"/>
                  </a:lnTo>
                  <a:lnTo>
                    <a:pt x="231" y="65"/>
                  </a:lnTo>
                  <a:lnTo>
                    <a:pt x="239" y="76"/>
                  </a:lnTo>
                  <a:lnTo>
                    <a:pt x="247" y="87"/>
                  </a:lnTo>
                  <a:lnTo>
                    <a:pt x="256" y="96"/>
                  </a:lnTo>
                  <a:lnTo>
                    <a:pt x="266" y="106"/>
                  </a:lnTo>
                  <a:lnTo>
                    <a:pt x="277" y="115"/>
                  </a:lnTo>
                  <a:lnTo>
                    <a:pt x="288" y="121"/>
                  </a:lnTo>
                  <a:lnTo>
                    <a:pt x="300" y="128"/>
                  </a:lnTo>
                  <a:lnTo>
                    <a:pt x="312" y="134"/>
                  </a:lnTo>
                  <a:lnTo>
                    <a:pt x="326" y="138"/>
                  </a:lnTo>
                  <a:lnTo>
                    <a:pt x="340" y="142"/>
                  </a:lnTo>
                  <a:lnTo>
                    <a:pt x="353" y="143"/>
                  </a:lnTo>
                  <a:lnTo>
                    <a:pt x="353" y="351"/>
                  </a:lnTo>
                  <a:lnTo>
                    <a:pt x="353" y="3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27" name="Freeform 46">
              <a:extLst>
                <a:ext uri="{FF2B5EF4-FFF2-40B4-BE49-F238E27FC236}">
                  <a16:creationId xmlns:a16="http://schemas.microsoft.com/office/drawing/2014/main" id="{5B74D85F-A8DA-44D0-8550-8D0DD3DB8433}"/>
                </a:ext>
              </a:extLst>
            </p:cNvPr>
            <p:cNvSpPr>
              <a:spLocks noEditPoints="1"/>
            </p:cNvSpPr>
            <p:nvPr/>
          </p:nvSpPr>
          <p:spPr bwMode="auto">
            <a:xfrm>
              <a:off x="8751888" y="5600700"/>
              <a:ext cx="392113" cy="390525"/>
            </a:xfrm>
            <a:custGeom>
              <a:avLst/>
              <a:gdLst>
                <a:gd name="T0" fmla="*/ 389 w 741"/>
                <a:gd name="T1" fmla="*/ 1 h 738"/>
                <a:gd name="T2" fmla="*/ 445 w 741"/>
                <a:gd name="T3" fmla="*/ 8 h 738"/>
                <a:gd name="T4" fmla="*/ 497 w 741"/>
                <a:gd name="T5" fmla="*/ 23 h 738"/>
                <a:gd name="T6" fmla="*/ 547 w 741"/>
                <a:gd name="T7" fmla="*/ 45 h 738"/>
                <a:gd name="T8" fmla="*/ 592 w 741"/>
                <a:gd name="T9" fmla="*/ 74 h 738"/>
                <a:gd name="T10" fmla="*/ 632 w 741"/>
                <a:gd name="T11" fmla="*/ 109 h 738"/>
                <a:gd name="T12" fmla="*/ 667 w 741"/>
                <a:gd name="T13" fmla="*/ 148 h 738"/>
                <a:gd name="T14" fmla="*/ 696 w 741"/>
                <a:gd name="T15" fmla="*/ 194 h 738"/>
                <a:gd name="T16" fmla="*/ 718 w 741"/>
                <a:gd name="T17" fmla="*/ 242 h 738"/>
                <a:gd name="T18" fmla="*/ 733 w 741"/>
                <a:gd name="T19" fmla="*/ 295 h 738"/>
                <a:gd name="T20" fmla="*/ 740 w 741"/>
                <a:gd name="T21" fmla="*/ 351 h 738"/>
                <a:gd name="T22" fmla="*/ 740 w 741"/>
                <a:gd name="T23" fmla="*/ 388 h 738"/>
                <a:gd name="T24" fmla="*/ 733 w 741"/>
                <a:gd name="T25" fmla="*/ 442 h 738"/>
                <a:gd name="T26" fmla="*/ 719 w 741"/>
                <a:gd name="T27" fmla="*/ 494 h 738"/>
                <a:gd name="T28" fmla="*/ 698 w 741"/>
                <a:gd name="T29" fmla="*/ 541 h 738"/>
                <a:gd name="T30" fmla="*/ 671 w 741"/>
                <a:gd name="T31" fmla="*/ 585 h 738"/>
                <a:gd name="T32" fmla="*/ 638 w 741"/>
                <a:gd name="T33" fmla="*/ 625 h 738"/>
                <a:gd name="T34" fmla="*/ 599 w 741"/>
                <a:gd name="T35" fmla="*/ 660 h 738"/>
                <a:gd name="T36" fmla="*/ 556 w 741"/>
                <a:gd name="T37" fmla="*/ 688 h 738"/>
                <a:gd name="T38" fmla="*/ 510 w 741"/>
                <a:gd name="T39" fmla="*/ 712 h 738"/>
                <a:gd name="T40" fmla="*/ 460 w 741"/>
                <a:gd name="T41" fmla="*/ 728 h 738"/>
                <a:gd name="T42" fmla="*/ 406 w 741"/>
                <a:gd name="T43" fmla="*/ 737 h 738"/>
                <a:gd name="T44" fmla="*/ 388 w 741"/>
                <a:gd name="T45" fmla="*/ 530 h 738"/>
                <a:gd name="T46" fmla="*/ 431 w 741"/>
                <a:gd name="T47" fmla="*/ 520 h 738"/>
                <a:gd name="T48" fmla="*/ 469 w 741"/>
                <a:gd name="T49" fmla="*/ 498 h 738"/>
                <a:gd name="T50" fmla="*/ 499 w 741"/>
                <a:gd name="T51" fmla="*/ 466 h 738"/>
                <a:gd name="T52" fmla="*/ 521 w 741"/>
                <a:gd name="T53" fmla="*/ 429 h 738"/>
                <a:gd name="T54" fmla="*/ 531 w 741"/>
                <a:gd name="T55" fmla="*/ 385 h 738"/>
                <a:gd name="T56" fmla="*/ 531 w 741"/>
                <a:gd name="T57" fmla="*/ 353 h 738"/>
                <a:gd name="T58" fmla="*/ 520 w 741"/>
                <a:gd name="T59" fmla="*/ 307 h 738"/>
                <a:gd name="T60" fmla="*/ 495 w 741"/>
                <a:gd name="T61" fmla="*/ 267 h 738"/>
                <a:gd name="T62" fmla="*/ 461 w 741"/>
                <a:gd name="T63" fmla="*/ 235 h 738"/>
                <a:gd name="T64" fmla="*/ 419 w 741"/>
                <a:gd name="T65" fmla="*/ 215 h 738"/>
                <a:gd name="T66" fmla="*/ 370 w 741"/>
                <a:gd name="T67" fmla="*/ 208 h 738"/>
                <a:gd name="T68" fmla="*/ 342 w 741"/>
                <a:gd name="T69" fmla="*/ 211 h 738"/>
                <a:gd name="T70" fmla="*/ 303 w 741"/>
                <a:gd name="T71" fmla="*/ 223 h 738"/>
                <a:gd name="T72" fmla="*/ 269 w 741"/>
                <a:gd name="T73" fmla="*/ 243 h 738"/>
                <a:gd name="T74" fmla="*/ 134 w 741"/>
                <a:gd name="T75" fmla="*/ 86 h 738"/>
                <a:gd name="T76" fmla="*/ 175 w 741"/>
                <a:gd name="T77" fmla="*/ 57 h 738"/>
                <a:gd name="T78" fmla="*/ 219 w 741"/>
                <a:gd name="T79" fmla="*/ 33 h 738"/>
                <a:gd name="T80" fmla="*/ 267 w 741"/>
                <a:gd name="T81" fmla="*/ 15 h 738"/>
                <a:gd name="T82" fmla="*/ 318 w 741"/>
                <a:gd name="T83" fmla="*/ 4 h 738"/>
                <a:gd name="T84" fmla="*/ 370 w 741"/>
                <a:gd name="T85" fmla="*/ 0 h 738"/>
                <a:gd name="T86" fmla="*/ 0 w 741"/>
                <a:gd name="T87" fmla="*/ 352 h 738"/>
                <a:gd name="T88" fmla="*/ 6 w 741"/>
                <a:gd name="T89" fmla="*/ 303 h 738"/>
                <a:gd name="T90" fmla="*/ 19 w 741"/>
                <a:gd name="T91" fmla="*/ 256 h 738"/>
                <a:gd name="T92" fmla="*/ 36 w 741"/>
                <a:gd name="T93" fmla="*/ 212 h 738"/>
                <a:gd name="T94" fmla="*/ 76 w 741"/>
                <a:gd name="T95" fmla="*/ 145 h 738"/>
                <a:gd name="T96" fmla="*/ 244 w 741"/>
                <a:gd name="T97" fmla="*/ 268 h 738"/>
                <a:gd name="T98" fmla="*/ 226 w 741"/>
                <a:gd name="T99" fmla="*/ 297 h 738"/>
                <a:gd name="T100" fmla="*/ 214 w 741"/>
                <a:gd name="T101" fmla="*/ 329 h 738"/>
                <a:gd name="T102" fmla="*/ 0 w 741"/>
                <a:gd name="T103" fmla="*/ 352 h 738"/>
                <a:gd name="T104" fmla="*/ 61 w 741"/>
                <a:gd name="T105" fmla="*/ 241 h 738"/>
                <a:gd name="T106" fmla="*/ 42 w 741"/>
                <a:gd name="T107" fmla="*/ 298 h 738"/>
                <a:gd name="T108" fmla="*/ 181 w 741"/>
                <a:gd name="T109" fmla="*/ 318 h 738"/>
                <a:gd name="T110" fmla="*/ 189 w 741"/>
                <a:gd name="T111" fmla="*/ 294 h 738"/>
                <a:gd name="T112" fmla="*/ 99 w 741"/>
                <a:gd name="T113" fmla="*/ 172 h 738"/>
                <a:gd name="T114" fmla="*/ 78 w 741"/>
                <a:gd name="T115" fmla="*/ 206 h 738"/>
                <a:gd name="T116" fmla="*/ 61 w 741"/>
                <a:gd name="T117" fmla="*/ 24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1" h="738">
                  <a:moveTo>
                    <a:pt x="370" y="0"/>
                  </a:moveTo>
                  <a:lnTo>
                    <a:pt x="370" y="0"/>
                  </a:lnTo>
                  <a:lnTo>
                    <a:pt x="389" y="1"/>
                  </a:lnTo>
                  <a:lnTo>
                    <a:pt x="409" y="2"/>
                  </a:lnTo>
                  <a:lnTo>
                    <a:pt x="427" y="4"/>
                  </a:lnTo>
                  <a:lnTo>
                    <a:pt x="445" y="8"/>
                  </a:lnTo>
                  <a:lnTo>
                    <a:pt x="463" y="11"/>
                  </a:lnTo>
                  <a:lnTo>
                    <a:pt x="480" y="17"/>
                  </a:lnTo>
                  <a:lnTo>
                    <a:pt x="497" y="23"/>
                  </a:lnTo>
                  <a:lnTo>
                    <a:pt x="514" y="29"/>
                  </a:lnTo>
                  <a:lnTo>
                    <a:pt x="531" y="36"/>
                  </a:lnTo>
                  <a:lnTo>
                    <a:pt x="547" y="45"/>
                  </a:lnTo>
                  <a:lnTo>
                    <a:pt x="562" y="53"/>
                  </a:lnTo>
                  <a:lnTo>
                    <a:pt x="578" y="63"/>
                  </a:lnTo>
                  <a:lnTo>
                    <a:pt x="592" y="74"/>
                  </a:lnTo>
                  <a:lnTo>
                    <a:pt x="606" y="85"/>
                  </a:lnTo>
                  <a:lnTo>
                    <a:pt x="620" y="96"/>
                  </a:lnTo>
                  <a:lnTo>
                    <a:pt x="632" y="109"/>
                  </a:lnTo>
                  <a:lnTo>
                    <a:pt x="645" y="121"/>
                  </a:lnTo>
                  <a:lnTo>
                    <a:pt x="656" y="135"/>
                  </a:lnTo>
                  <a:lnTo>
                    <a:pt x="667" y="148"/>
                  </a:lnTo>
                  <a:lnTo>
                    <a:pt x="677" y="163"/>
                  </a:lnTo>
                  <a:lnTo>
                    <a:pt x="687" y="178"/>
                  </a:lnTo>
                  <a:lnTo>
                    <a:pt x="696" y="194"/>
                  </a:lnTo>
                  <a:lnTo>
                    <a:pt x="704" y="209"/>
                  </a:lnTo>
                  <a:lnTo>
                    <a:pt x="712" y="225"/>
                  </a:lnTo>
                  <a:lnTo>
                    <a:pt x="718" y="242"/>
                  </a:lnTo>
                  <a:lnTo>
                    <a:pt x="724" y="259"/>
                  </a:lnTo>
                  <a:lnTo>
                    <a:pt x="729" y="277"/>
                  </a:lnTo>
                  <a:lnTo>
                    <a:pt x="733" y="295"/>
                  </a:lnTo>
                  <a:lnTo>
                    <a:pt x="736" y="314"/>
                  </a:lnTo>
                  <a:lnTo>
                    <a:pt x="739" y="332"/>
                  </a:lnTo>
                  <a:lnTo>
                    <a:pt x="740" y="351"/>
                  </a:lnTo>
                  <a:lnTo>
                    <a:pt x="741" y="369"/>
                  </a:lnTo>
                  <a:lnTo>
                    <a:pt x="741" y="369"/>
                  </a:lnTo>
                  <a:lnTo>
                    <a:pt x="740" y="388"/>
                  </a:lnTo>
                  <a:lnTo>
                    <a:pt x="739" y="406"/>
                  </a:lnTo>
                  <a:lnTo>
                    <a:pt x="736" y="425"/>
                  </a:lnTo>
                  <a:lnTo>
                    <a:pt x="733" y="442"/>
                  </a:lnTo>
                  <a:lnTo>
                    <a:pt x="730" y="460"/>
                  </a:lnTo>
                  <a:lnTo>
                    <a:pt x="725" y="477"/>
                  </a:lnTo>
                  <a:lnTo>
                    <a:pt x="719" y="494"/>
                  </a:lnTo>
                  <a:lnTo>
                    <a:pt x="713" y="509"/>
                  </a:lnTo>
                  <a:lnTo>
                    <a:pt x="706" y="525"/>
                  </a:lnTo>
                  <a:lnTo>
                    <a:pt x="698" y="541"/>
                  </a:lnTo>
                  <a:lnTo>
                    <a:pt x="690" y="556"/>
                  </a:lnTo>
                  <a:lnTo>
                    <a:pt x="681" y="571"/>
                  </a:lnTo>
                  <a:lnTo>
                    <a:pt x="671" y="585"/>
                  </a:lnTo>
                  <a:lnTo>
                    <a:pt x="660" y="599"/>
                  </a:lnTo>
                  <a:lnTo>
                    <a:pt x="649" y="613"/>
                  </a:lnTo>
                  <a:lnTo>
                    <a:pt x="638" y="625"/>
                  </a:lnTo>
                  <a:lnTo>
                    <a:pt x="625" y="637"/>
                  </a:lnTo>
                  <a:lnTo>
                    <a:pt x="613" y="649"/>
                  </a:lnTo>
                  <a:lnTo>
                    <a:pt x="599" y="660"/>
                  </a:lnTo>
                  <a:lnTo>
                    <a:pt x="586" y="670"/>
                  </a:lnTo>
                  <a:lnTo>
                    <a:pt x="571" y="679"/>
                  </a:lnTo>
                  <a:lnTo>
                    <a:pt x="556" y="688"/>
                  </a:lnTo>
                  <a:lnTo>
                    <a:pt x="541" y="697"/>
                  </a:lnTo>
                  <a:lnTo>
                    <a:pt x="526" y="705"/>
                  </a:lnTo>
                  <a:lnTo>
                    <a:pt x="510" y="712"/>
                  </a:lnTo>
                  <a:lnTo>
                    <a:pt x="494" y="718"/>
                  </a:lnTo>
                  <a:lnTo>
                    <a:pt x="477" y="724"/>
                  </a:lnTo>
                  <a:lnTo>
                    <a:pt x="460" y="728"/>
                  </a:lnTo>
                  <a:lnTo>
                    <a:pt x="442" y="733"/>
                  </a:lnTo>
                  <a:lnTo>
                    <a:pt x="425" y="735"/>
                  </a:lnTo>
                  <a:lnTo>
                    <a:pt x="406" y="737"/>
                  </a:lnTo>
                  <a:lnTo>
                    <a:pt x="388" y="738"/>
                  </a:lnTo>
                  <a:lnTo>
                    <a:pt x="388" y="530"/>
                  </a:lnTo>
                  <a:lnTo>
                    <a:pt x="388" y="530"/>
                  </a:lnTo>
                  <a:lnTo>
                    <a:pt x="403" y="528"/>
                  </a:lnTo>
                  <a:lnTo>
                    <a:pt x="418" y="524"/>
                  </a:lnTo>
                  <a:lnTo>
                    <a:pt x="431" y="520"/>
                  </a:lnTo>
                  <a:lnTo>
                    <a:pt x="445" y="513"/>
                  </a:lnTo>
                  <a:lnTo>
                    <a:pt x="457" y="506"/>
                  </a:lnTo>
                  <a:lnTo>
                    <a:pt x="469" y="498"/>
                  </a:lnTo>
                  <a:lnTo>
                    <a:pt x="480" y="488"/>
                  </a:lnTo>
                  <a:lnTo>
                    <a:pt x="490" y="478"/>
                  </a:lnTo>
                  <a:lnTo>
                    <a:pt x="499" y="466"/>
                  </a:lnTo>
                  <a:lnTo>
                    <a:pt x="508" y="455"/>
                  </a:lnTo>
                  <a:lnTo>
                    <a:pt x="515" y="442"/>
                  </a:lnTo>
                  <a:lnTo>
                    <a:pt x="521" y="429"/>
                  </a:lnTo>
                  <a:lnTo>
                    <a:pt x="526" y="414"/>
                  </a:lnTo>
                  <a:lnTo>
                    <a:pt x="530" y="400"/>
                  </a:lnTo>
                  <a:lnTo>
                    <a:pt x="531" y="385"/>
                  </a:lnTo>
                  <a:lnTo>
                    <a:pt x="532" y="369"/>
                  </a:lnTo>
                  <a:lnTo>
                    <a:pt x="532" y="369"/>
                  </a:lnTo>
                  <a:lnTo>
                    <a:pt x="531" y="353"/>
                  </a:lnTo>
                  <a:lnTo>
                    <a:pt x="529" y="337"/>
                  </a:lnTo>
                  <a:lnTo>
                    <a:pt x="526" y="322"/>
                  </a:lnTo>
                  <a:lnTo>
                    <a:pt x="520" y="307"/>
                  </a:lnTo>
                  <a:lnTo>
                    <a:pt x="513" y="292"/>
                  </a:lnTo>
                  <a:lnTo>
                    <a:pt x="505" y="280"/>
                  </a:lnTo>
                  <a:lnTo>
                    <a:pt x="495" y="267"/>
                  </a:lnTo>
                  <a:lnTo>
                    <a:pt x="485" y="256"/>
                  </a:lnTo>
                  <a:lnTo>
                    <a:pt x="473" y="245"/>
                  </a:lnTo>
                  <a:lnTo>
                    <a:pt x="461" y="235"/>
                  </a:lnTo>
                  <a:lnTo>
                    <a:pt x="447" y="228"/>
                  </a:lnTo>
                  <a:lnTo>
                    <a:pt x="434" y="221"/>
                  </a:lnTo>
                  <a:lnTo>
                    <a:pt x="419" y="215"/>
                  </a:lnTo>
                  <a:lnTo>
                    <a:pt x="403" y="212"/>
                  </a:lnTo>
                  <a:lnTo>
                    <a:pt x="387" y="208"/>
                  </a:lnTo>
                  <a:lnTo>
                    <a:pt x="370" y="208"/>
                  </a:lnTo>
                  <a:lnTo>
                    <a:pt x="370" y="208"/>
                  </a:lnTo>
                  <a:lnTo>
                    <a:pt x="357" y="208"/>
                  </a:lnTo>
                  <a:lnTo>
                    <a:pt x="342" y="211"/>
                  </a:lnTo>
                  <a:lnTo>
                    <a:pt x="329" y="214"/>
                  </a:lnTo>
                  <a:lnTo>
                    <a:pt x="316" y="217"/>
                  </a:lnTo>
                  <a:lnTo>
                    <a:pt x="303" y="223"/>
                  </a:lnTo>
                  <a:lnTo>
                    <a:pt x="291" y="229"/>
                  </a:lnTo>
                  <a:lnTo>
                    <a:pt x="279" y="235"/>
                  </a:lnTo>
                  <a:lnTo>
                    <a:pt x="269" y="243"/>
                  </a:lnTo>
                  <a:lnTo>
                    <a:pt x="122" y="96"/>
                  </a:lnTo>
                  <a:lnTo>
                    <a:pt x="122" y="96"/>
                  </a:lnTo>
                  <a:lnTo>
                    <a:pt x="134" y="86"/>
                  </a:lnTo>
                  <a:lnTo>
                    <a:pt x="147" y="75"/>
                  </a:lnTo>
                  <a:lnTo>
                    <a:pt x="160" y="66"/>
                  </a:lnTo>
                  <a:lnTo>
                    <a:pt x="175" y="57"/>
                  </a:lnTo>
                  <a:lnTo>
                    <a:pt x="189" y="47"/>
                  </a:lnTo>
                  <a:lnTo>
                    <a:pt x="203" y="40"/>
                  </a:lnTo>
                  <a:lnTo>
                    <a:pt x="219" y="33"/>
                  </a:lnTo>
                  <a:lnTo>
                    <a:pt x="235" y="26"/>
                  </a:lnTo>
                  <a:lnTo>
                    <a:pt x="251" y="20"/>
                  </a:lnTo>
                  <a:lnTo>
                    <a:pt x="267" y="15"/>
                  </a:lnTo>
                  <a:lnTo>
                    <a:pt x="284" y="10"/>
                  </a:lnTo>
                  <a:lnTo>
                    <a:pt x="300" y="7"/>
                  </a:lnTo>
                  <a:lnTo>
                    <a:pt x="318" y="4"/>
                  </a:lnTo>
                  <a:lnTo>
                    <a:pt x="335" y="2"/>
                  </a:lnTo>
                  <a:lnTo>
                    <a:pt x="353" y="1"/>
                  </a:lnTo>
                  <a:lnTo>
                    <a:pt x="370" y="0"/>
                  </a:lnTo>
                  <a:lnTo>
                    <a:pt x="370" y="0"/>
                  </a:lnTo>
                  <a:close/>
                  <a:moveTo>
                    <a:pt x="0" y="352"/>
                  </a:moveTo>
                  <a:lnTo>
                    <a:pt x="0" y="352"/>
                  </a:lnTo>
                  <a:lnTo>
                    <a:pt x="2" y="336"/>
                  </a:lnTo>
                  <a:lnTo>
                    <a:pt x="4" y="319"/>
                  </a:lnTo>
                  <a:lnTo>
                    <a:pt x="6" y="303"/>
                  </a:lnTo>
                  <a:lnTo>
                    <a:pt x="9" y="288"/>
                  </a:lnTo>
                  <a:lnTo>
                    <a:pt x="14" y="272"/>
                  </a:lnTo>
                  <a:lnTo>
                    <a:pt x="19" y="256"/>
                  </a:lnTo>
                  <a:lnTo>
                    <a:pt x="23" y="241"/>
                  </a:lnTo>
                  <a:lnTo>
                    <a:pt x="30" y="226"/>
                  </a:lnTo>
                  <a:lnTo>
                    <a:pt x="36" y="212"/>
                  </a:lnTo>
                  <a:lnTo>
                    <a:pt x="42" y="198"/>
                  </a:lnTo>
                  <a:lnTo>
                    <a:pt x="58" y="171"/>
                  </a:lnTo>
                  <a:lnTo>
                    <a:pt x="76" y="145"/>
                  </a:lnTo>
                  <a:lnTo>
                    <a:pt x="97" y="121"/>
                  </a:lnTo>
                  <a:lnTo>
                    <a:pt x="244" y="268"/>
                  </a:lnTo>
                  <a:lnTo>
                    <a:pt x="244" y="268"/>
                  </a:lnTo>
                  <a:lnTo>
                    <a:pt x="237" y="277"/>
                  </a:lnTo>
                  <a:lnTo>
                    <a:pt x="232" y="286"/>
                  </a:lnTo>
                  <a:lnTo>
                    <a:pt x="226" y="297"/>
                  </a:lnTo>
                  <a:lnTo>
                    <a:pt x="222" y="307"/>
                  </a:lnTo>
                  <a:lnTo>
                    <a:pt x="217" y="318"/>
                  </a:lnTo>
                  <a:lnTo>
                    <a:pt x="214" y="329"/>
                  </a:lnTo>
                  <a:lnTo>
                    <a:pt x="211" y="341"/>
                  </a:lnTo>
                  <a:lnTo>
                    <a:pt x="209" y="352"/>
                  </a:lnTo>
                  <a:lnTo>
                    <a:pt x="0" y="352"/>
                  </a:lnTo>
                  <a:lnTo>
                    <a:pt x="0" y="352"/>
                  </a:lnTo>
                  <a:close/>
                  <a:moveTo>
                    <a:pt x="61" y="241"/>
                  </a:moveTo>
                  <a:lnTo>
                    <a:pt x="61" y="241"/>
                  </a:lnTo>
                  <a:lnTo>
                    <a:pt x="54" y="259"/>
                  </a:lnTo>
                  <a:lnTo>
                    <a:pt x="48" y="278"/>
                  </a:lnTo>
                  <a:lnTo>
                    <a:pt x="42" y="298"/>
                  </a:lnTo>
                  <a:lnTo>
                    <a:pt x="39" y="318"/>
                  </a:lnTo>
                  <a:lnTo>
                    <a:pt x="181" y="318"/>
                  </a:lnTo>
                  <a:lnTo>
                    <a:pt x="181" y="318"/>
                  </a:lnTo>
                  <a:lnTo>
                    <a:pt x="184" y="306"/>
                  </a:lnTo>
                  <a:lnTo>
                    <a:pt x="189" y="294"/>
                  </a:lnTo>
                  <a:lnTo>
                    <a:pt x="189" y="294"/>
                  </a:lnTo>
                  <a:lnTo>
                    <a:pt x="194" y="283"/>
                  </a:lnTo>
                  <a:lnTo>
                    <a:pt x="200" y="273"/>
                  </a:lnTo>
                  <a:lnTo>
                    <a:pt x="99" y="172"/>
                  </a:lnTo>
                  <a:lnTo>
                    <a:pt x="99" y="172"/>
                  </a:lnTo>
                  <a:lnTo>
                    <a:pt x="88" y="189"/>
                  </a:lnTo>
                  <a:lnTo>
                    <a:pt x="78" y="206"/>
                  </a:lnTo>
                  <a:lnTo>
                    <a:pt x="68" y="223"/>
                  </a:lnTo>
                  <a:lnTo>
                    <a:pt x="61" y="241"/>
                  </a:lnTo>
                  <a:lnTo>
                    <a:pt x="6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grpSp>
      <p:sp>
        <p:nvSpPr>
          <p:cNvPr id="128" name="Freeform 139">
            <a:extLst>
              <a:ext uri="{FF2B5EF4-FFF2-40B4-BE49-F238E27FC236}">
                <a16:creationId xmlns:a16="http://schemas.microsoft.com/office/drawing/2014/main" id="{F6E3470F-856F-4542-8313-A643C7CD63B8}"/>
              </a:ext>
            </a:extLst>
          </p:cNvPr>
          <p:cNvSpPr>
            <a:spLocks noEditPoints="1"/>
          </p:cNvSpPr>
          <p:nvPr/>
        </p:nvSpPr>
        <p:spPr bwMode="auto">
          <a:xfrm>
            <a:off x="5540606" y="5415848"/>
            <a:ext cx="387754" cy="387754"/>
          </a:xfrm>
          <a:custGeom>
            <a:avLst/>
            <a:gdLst>
              <a:gd name="T0" fmla="*/ 521 w 554"/>
              <a:gd name="T1" fmla="*/ 24 h 552"/>
              <a:gd name="T2" fmla="*/ 536 w 554"/>
              <a:gd name="T3" fmla="*/ 47 h 552"/>
              <a:gd name="T4" fmla="*/ 554 w 554"/>
              <a:gd name="T5" fmla="*/ 276 h 552"/>
              <a:gd name="T6" fmla="*/ 536 w 554"/>
              <a:gd name="T7" fmla="*/ 505 h 552"/>
              <a:gd name="T8" fmla="*/ 521 w 554"/>
              <a:gd name="T9" fmla="*/ 527 h 552"/>
              <a:gd name="T10" fmla="*/ 450 w 554"/>
              <a:gd name="T11" fmla="*/ 542 h 552"/>
              <a:gd name="T12" fmla="*/ 161 w 554"/>
              <a:gd name="T13" fmla="*/ 548 h 552"/>
              <a:gd name="T14" fmla="*/ 38 w 554"/>
              <a:gd name="T15" fmla="*/ 531 h 552"/>
              <a:gd name="T16" fmla="*/ 20 w 554"/>
              <a:gd name="T17" fmla="*/ 510 h 552"/>
              <a:gd name="T18" fmla="*/ 2 w 554"/>
              <a:gd name="T19" fmla="*/ 334 h 552"/>
              <a:gd name="T20" fmla="*/ 19 w 554"/>
              <a:gd name="T21" fmla="*/ 47 h 552"/>
              <a:gd name="T22" fmla="*/ 29 w 554"/>
              <a:gd name="T23" fmla="*/ 28 h 552"/>
              <a:gd name="T24" fmla="*/ 48 w 554"/>
              <a:gd name="T25" fmla="*/ 18 h 552"/>
              <a:gd name="T26" fmla="*/ 335 w 554"/>
              <a:gd name="T27" fmla="*/ 1 h 552"/>
              <a:gd name="T28" fmla="*/ 224 w 554"/>
              <a:gd name="T29" fmla="*/ 416 h 552"/>
              <a:gd name="T30" fmla="*/ 225 w 554"/>
              <a:gd name="T31" fmla="*/ 388 h 552"/>
              <a:gd name="T32" fmla="*/ 193 w 554"/>
              <a:gd name="T33" fmla="*/ 339 h 552"/>
              <a:gd name="T34" fmla="*/ 167 w 554"/>
              <a:gd name="T35" fmla="*/ 329 h 552"/>
              <a:gd name="T36" fmla="*/ 121 w 554"/>
              <a:gd name="T37" fmla="*/ 337 h 552"/>
              <a:gd name="T38" fmla="*/ 90 w 554"/>
              <a:gd name="T39" fmla="*/ 373 h 552"/>
              <a:gd name="T40" fmla="*/ 85 w 554"/>
              <a:gd name="T41" fmla="*/ 400 h 552"/>
              <a:gd name="T42" fmla="*/ 113 w 554"/>
              <a:gd name="T43" fmla="*/ 454 h 552"/>
              <a:gd name="T44" fmla="*/ 138 w 554"/>
              <a:gd name="T45" fmla="*/ 466 h 552"/>
              <a:gd name="T46" fmla="*/ 178 w 554"/>
              <a:gd name="T47" fmla="*/ 464 h 552"/>
              <a:gd name="T48" fmla="*/ 218 w 554"/>
              <a:gd name="T49" fmla="*/ 430 h 552"/>
              <a:gd name="T50" fmla="*/ 468 w 554"/>
              <a:gd name="T51" fmla="*/ 443 h 552"/>
              <a:gd name="T52" fmla="*/ 451 w 554"/>
              <a:gd name="T53" fmla="*/ 466 h 552"/>
              <a:gd name="T54" fmla="*/ 423 w 554"/>
              <a:gd name="T55" fmla="*/ 465 h 552"/>
              <a:gd name="T56" fmla="*/ 408 w 554"/>
              <a:gd name="T57" fmla="*/ 441 h 552"/>
              <a:gd name="T58" fmla="*/ 411 w 554"/>
              <a:gd name="T59" fmla="*/ 388 h 552"/>
              <a:gd name="T60" fmla="*/ 396 w 554"/>
              <a:gd name="T61" fmla="*/ 314 h 552"/>
              <a:gd name="T62" fmla="*/ 363 w 554"/>
              <a:gd name="T63" fmla="*/ 250 h 552"/>
              <a:gd name="T64" fmla="*/ 313 w 554"/>
              <a:gd name="T65" fmla="*/ 198 h 552"/>
              <a:gd name="T66" fmla="*/ 251 w 554"/>
              <a:gd name="T67" fmla="*/ 161 h 552"/>
              <a:gd name="T68" fmla="*/ 178 w 554"/>
              <a:gd name="T69" fmla="*/ 144 h 552"/>
              <a:gd name="T70" fmla="*/ 116 w 554"/>
              <a:gd name="T71" fmla="*/ 147 h 552"/>
              <a:gd name="T72" fmla="*/ 89 w 554"/>
              <a:gd name="T73" fmla="*/ 137 h 552"/>
              <a:gd name="T74" fmla="*/ 83 w 554"/>
              <a:gd name="T75" fmla="*/ 109 h 552"/>
              <a:gd name="T76" fmla="*/ 100 w 554"/>
              <a:gd name="T77" fmla="*/ 88 h 552"/>
              <a:gd name="T78" fmla="*/ 166 w 554"/>
              <a:gd name="T79" fmla="*/ 83 h 552"/>
              <a:gd name="T80" fmla="*/ 257 w 554"/>
              <a:gd name="T81" fmla="*/ 99 h 552"/>
              <a:gd name="T82" fmla="*/ 337 w 554"/>
              <a:gd name="T83" fmla="*/ 140 h 552"/>
              <a:gd name="T84" fmla="*/ 402 w 554"/>
              <a:gd name="T85" fmla="*/ 201 h 552"/>
              <a:gd name="T86" fmla="*/ 447 w 554"/>
              <a:gd name="T87" fmla="*/ 278 h 552"/>
              <a:gd name="T88" fmla="*/ 470 w 554"/>
              <a:gd name="T89" fmla="*/ 366 h 552"/>
              <a:gd name="T90" fmla="*/ 468 w 554"/>
              <a:gd name="T91" fmla="*/ 443 h 552"/>
              <a:gd name="T92" fmla="*/ 332 w 554"/>
              <a:gd name="T93" fmla="*/ 463 h 552"/>
              <a:gd name="T94" fmla="*/ 305 w 554"/>
              <a:gd name="T95" fmla="*/ 467 h 552"/>
              <a:gd name="T96" fmla="*/ 284 w 554"/>
              <a:gd name="T97" fmla="*/ 450 h 552"/>
              <a:gd name="T98" fmla="*/ 287 w 554"/>
              <a:gd name="T99" fmla="*/ 413 h 552"/>
              <a:gd name="T100" fmla="*/ 269 w 554"/>
              <a:gd name="T101" fmla="*/ 330 h 552"/>
              <a:gd name="T102" fmla="*/ 207 w 554"/>
              <a:gd name="T103" fmla="*/ 277 h 552"/>
              <a:gd name="T104" fmla="*/ 121 w 554"/>
              <a:gd name="T105" fmla="*/ 270 h 552"/>
              <a:gd name="T106" fmla="*/ 97 w 554"/>
              <a:gd name="T107" fmla="*/ 268 h 552"/>
              <a:gd name="T108" fmla="*/ 83 w 554"/>
              <a:gd name="T109" fmla="*/ 244 h 552"/>
              <a:gd name="T110" fmla="*/ 93 w 554"/>
              <a:gd name="T111" fmla="*/ 218 h 552"/>
              <a:gd name="T112" fmla="*/ 132 w 554"/>
              <a:gd name="T113" fmla="*/ 207 h 552"/>
              <a:gd name="T114" fmla="*/ 195 w 554"/>
              <a:gd name="T115" fmla="*/ 210 h 552"/>
              <a:gd name="T116" fmla="*/ 252 w 554"/>
              <a:gd name="T117" fmla="*/ 232 h 552"/>
              <a:gd name="T118" fmla="*/ 299 w 554"/>
              <a:gd name="T119" fmla="*/ 270 h 552"/>
              <a:gd name="T120" fmla="*/ 332 w 554"/>
              <a:gd name="T121" fmla="*/ 321 h 552"/>
              <a:gd name="T122" fmla="*/ 347 w 554"/>
              <a:gd name="T123" fmla="*/ 381 h 552"/>
              <a:gd name="T124" fmla="*/ 342 w 554"/>
              <a:gd name="T125" fmla="*/ 44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4" h="552">
                <a:moveTo>
                  <a:pt x="506" y="18"/>
                </a:moveTo>
                <a:lnTo>
                  <a:pt x="506" y="18"/>
                </a:lnTo>
                <a:lnTo>
                  <a:pt x="512" y="20"/>
                </a:lnTo>
                <a:lnTo>
                  <a:pt x="516" y="21"/>
                </a:lnTo>
                <a:lnTo>
                  <a:pt x="521" y="24"/>
                </a:lnTo>
                <a:lnTo>
                  <a:pt x="525" y="28"/>
                </a:lnTo>
                <a:lnTo>
                  <a:pt x="529" y="32"/>
                </a:lnTo>
                <a:lnTo>
                  <a:pt x="532" y="37"/>
                </a:lnTo>
                <a:lnTo>
                  <a:pt x="533" y="41"/>
                </a:lnTo>
                <a:lnTo>
                  <a:pt x="536" y="47"/>
                </a:lnTo>
                <a:lnTo>
                  <a:pt x="536" y="47"/>
                </a:lnTo>
                <a:lnTo>
                  <a:pt x="544" y="104"/>
                </a:lnTo>
                <a:lnTo>
                  <a:pt x="549" y="160"/>
                </a:lnTo>
                <a:lnTo>
                  <a:pt x="553" y="218"/>
                </a:lnTo>
                <a:lnTo>
                  <a:pt x="554" y="276"/>
                </a:lnTo>
                <a:lnTo>
                  <a:pt x="553" y="334"/>
                </a:lnTo>
                <a:lnTo>
                  <a:pt x="549" y="391"/>
                </a:lnTo>
                <a:lnTo>
                  <a:pt x="544" y="448"/>
                </a:lnTo>
                <a:lnTo>
                  <a:pt x="536" y="505"/>
                </a:lnTo>
                <a:lnTo>
                  <a:pt x="536" y="505"/>
                </a:lnTo>
                <a:lnTo>
                  <a:pt x="533" y="510"/>
                </a:lnTo>
                <a:lnTo>
                  <a:pt x="532" y="515"/>
                </a:lnTo>
                <a:lnTo>
                  <a:pt x="529" y="519"/>
                </a:lnTo>
                <a:lnTo>
                  <a:pt x="525" y="524"/>
                </a:lnTo>
                <a:lnTo>
                  <a:pt x="521" y="527"/>
                </a:lnTo>
                <a:lnTo>
                  <a:pt x="516" y="531"/>
                </a:lnTo>
                <a:lnTo>
                  <a:pt x="512" y="532"/>
                </a:lnTo>
                <a:lnTo>
                  <a:pt x="506" y="534"/>
                </a:lnTo>
                <a:lnTo>
                  <a:pt x="506" y="534"/>
                </a:lnTo>
                <a:lnTo>
                  <a:pt x="450" y="542"/>
                </a:lnTo>
                <a:lnTo>
                  <a:pt x="393" y="548"/>
                </a:lnTo>
                <a:lnTo>
                  <a:pt x="335" y="551"/>
                </a:lnTo>
                <a:lnTo>
                  <a:pt x="277" y="552"/>
                </a:lnTo>
                <a:lnTo>
                  <a:pt x="219" y="551"/>
                </a:lnTo>
                <a:lnTo>
                  <a:pt x="161" y="548"/>
                </a:lnTo>
                <a:lnTo>
                  <a:pt x="105" y="542"/>
                </a:lnTo>
                <a:lnTo>
                  <a:pt x="48" y="534"/>
                </a:lnTo>
                <a:lnTo>
                  <a:pt x="48" y="534"/>
                </a:lnTo>
                <a:lnTo>
                  <a:pt x="42" y="532"/>
                </a:lnTo>
                <a:lnTo>
                  <a:pt x="38" y="531"/>
                </a:lnTo>
                <a:lnTo>
                  <a:pt x="33" y="527"/>
                </a:lnTo>
                <a:lnTo>
                  <a:pt x="29" y="524"/>
                </a:lnTo>
                <a:lnTo>
                  <a:pt x="25" y="519"/>
                </a:lnTo>
                <a:lnTo>
                  <a:pt x="22" y="515"/>
                </a:lnTo>
                <a:lnTo>
                  <a:pt x="20" y="510"/>
                </a:lnTo>
                <a:lnTo>
                  <a:pt x="19" y="505"/>
                </a:lnTo>
                <a:lnTo>
                  <a:pt x="19" y="505"/>
                </a:lnTo>
                <a:lnTo>
                  <a:pt x="11" y="448"/>
                </a:lnTo>
                <a:lnTo>
                  <a:pt x="5" y="390"/>
                </a:lnTo>
                <a:lnTo>
                  <a:pt x="2" y="334"/>
                </a:lnTo>
                <a:lnTo>
                  <a:pt x="0" y="276"/>
                </a:lnTo>
                <a:lnTo>
                  <a:pt x="2" y="218"/>
                </a:lnTo>
                <a:lnTo>
                  <a:pt x="5" y="161"/>
                </a:lnTo>
                <a:lnTo>
                  <a:pt x="11" y="104"/>
                </a:lnTo>
                <a:lnTo>
                  <a:pt x="19" y="47"/>
                </a:lnTo>
                <a:lnTo>
                  <a:pt x="19" y="47"/>
                </a:lnTo>
                <a:lnTo>
                  <a:pt x="20" y="41"/>
                </a:lnTo>
                <a:lnTo>
                  <a:pt x="22" y="37"/>
                </a:lnTo>
                <a:lnTo>
                  <a:pt x="25" y="32"/>
                </a:lnTo>
                <a:lnTo>
                  <a:pt x="29" y="28"/>
                </a:lnTo>
                <a:lnTo>
                  <a:pt x="33" y="24"/>
                </a:lnTo>
                <a:lnTo>
                  <a:pt x="38" y="21"/>
                </a:lnTo>
                <a:lnTo>
                  <a:pt x="42" y="20"/>
                </a:lnTo>
                <a:lnTo>
                  <a:pt x="48" y="18"/>
                </a:lnTo>
                <a:lnTo>
                  <a:pt x="48" y="18"/>
                </a:lnTo>
                <a:lnTo>
                  <a:pt x="105" y="10"/>
                </a:lnTo>
                <a:lnTo>
                  <a:pt x="161" y="4"/>
                </a:lnTo>
                <a:lnTo>
                  <a:pt x="219" y="1"/>
                </a:lnTo>
                <a:lnTo>
                  <a:pt x="277" y="0"/>
                </a:lnTo>
                <a:lnTo>
                  <a:pt x="335" y="1"/>
                </a:lnTo>
                <a:lnTo>
                  <a:pt x="393" y="4"/>
                </a:lnTo>
                <a:lnTo>
                  <a:pt x="450" y="10"/>
                </a:lnTo>
                <a:lnTo>
                  <a:pt x="506" y="18"/>
                </a:lnTo>
                <a:lnTo>
                  <a:pt x="506" y="18"/>
                </a:lnTo>
                <a:close/>
                <a:moveTo>
                  <a:pt x="224" y="416"/>
                </a:moveTo>
                <a:lnTo>
                  <a:pt x="224" y="416"/>
                </a:lnTo>
                <a:lnTo>
                  <a:pt x="225" y="409"/>
                </a:lnTo>
                <a:lnTo>
                  <a:pt x="226" y="403"/>
                </a:lnTo>
                <a:lnTo>
                  <a:pt x="226" y="395"/>
                </a:lnTo>
                <a:lnTo>
                  <a:pt x="225" y="388"/>
                </a:lnTo>
                <a:lnTo>
                  <a:pt x="222" y="375"/>
                </a:lnTo>
                <a:lnTo>
                  <a:pt x="216" y="363"/>
                </a:lnTo>
                <a:lnTo>
                  <a:pt x="208" y="352"/>
                </a:lnTo>
                <a:lnTo>
                  <a:pt x="199" y="343"/>
                </a:lnTo>
                <a:lnTo>
                  <a:pt x="193" y="339"/>
                </a:lnTo>
                <a:lnTo>
                  <a:pt x="188" y="335"/>
                </a:lnTo>
                <a:lnTo>
                  <a:pt x="181" y="332"/>
                </a:lnTo>
                <a:lnTo>
                  <a:pt x="174" y="330"/>
                </a:lnTo>
                <a:lnTo>
                  <a:pt x="174" y="330"/>
                </a:lnTo>
                <a:lnTo>
                  <a:pt x="167" y="329"/>
                </a:lnTo>
                <a:lnTo>
                  <a:pt x="159" y="328"/>
                </a:lnTo>
                <a:lnTo>
                  <a:pt x="152" y="328"/>
                </a:lnTo>
                <a:lnTo>
                  <a:pt x="146" y="329"/>
                </a:lnTo>
                <a:lnTo>
                  <a:pt x="133" y="331"/>
                </a:lnTo>
                <a:lnTo>
                  <a:pt x="121" y="337"/>
                </a:lnTo>
                <a:lnTo>
                  <a:pt x="109" y="345"/>
                </a:lnTo>
                <a:lnTo>
                  <a:pt x="100" y="355"/>
                </a:lnTo>
                <a:lnTo>
                  <a:pt x="96" y="361"/>
                </a:lnTo>
                <a:lnTo>
                  <a:pt x="92" y="366"/>
                </a:lnTo>
                <a:lnTo>
                  <a:pt x="90" y="373"/>
                </a:lnTo>
                <a:lnTo>
                  <a:pt x="88" y="380"/>
                </a:lnTo>
                <a:lnTo>
                  <a:pt x="88" y="380"/>
                </a:lnTo>
                <a:lnTo>
                  <a:pt x="87" y="387"/>
                </a:lnTo>
                <a:lnTo>
                  <a:pt x="85" y="394"/>
                </a:lnTo>
                <a:lnTo>
                  <a:pt x="85" y="400"/>
                </a:lnTo>
                <a:lnTo>
                  <a:pt x="85" y="407"/>
                </a:lnTo>
                <a:lnTo>
                  <a:pt x="89" y="421"/>
                </a:lnTo>
                <a:lnTo>
                  <a:pt x="95" y="433"/>
                </a:lnTo>
                <a:lnTo>
                  <a:pt x="102" y="445"/>
                </a:lnTo>
                <a:lnTo>
                  <a:pt x="113" y="454"/>
                </a:lnTo>
                <a:lnTo>
                  <a:pt x="118" y="457"/>
                </a:lnTo>
                <a:lnTo>
                  <a:pt x="124" y="460"/>
                </a:lnTo>
                <a:lnTo>
                  <a:pt x="131" y="464"/>
                </a:lnTo>
                <a:lnTo>
                  <a:pt x="138" y="466"/>
                </a:lnTo>
                <a:lnTo>
                  <a:pt x="138" y="466"/>
                </a:lnTo>
                <a:lnTo>
                  <a:pt x="144" y="467"/>
                </a:lnTo>
                <a:lnTo>
                  <a:pt x="151" y="468"/>
                </a:lnTo>
                <a:lnTo>
                  <a:pt x="158" y="468"/>
                </a:lnTo>
                <a:lnTo>
                  <a:pt x="165" y="467"/>
                </a:lnTo>
                <a:lnTo>
                  <a:pt x="178" y="464"/>
                </a:lnTo>
                <a:lnTo>
                  <a:pt x="191" y="459"/>
                </a:lnTo>
                <a:lnTo>
                  <a:pt x="201" y="451"/>
                </a:lnTo>
                <a:lnTo>
                  <a:pt x="211" y="441"/>
                </a:lnTo>
                <a:lnTo>
                  <a:pt x="215" y="435"/>
                </a:lnTo>
                <a:lnTo>
                  <a:pt x="218" y="430"/>
                </a:lnTo>
                <a:lnTo>
                  <a:pt x="222" y="423"/>
                </a:lnTo>
                <a:lnTo>
                  <a:pt x="224" y="416"/>
                </a:lnTo>
                <a:lnTo>
                  <a:pt x="224" y="416"/>
                </a:lnTo>
                <a:close/>
                <a:moveTo>
                  <a:pt x="468" y="443"/>
                </a:moveTo>
                <a:lnTo>
                  <a:pt x="468" y="443"/>
                </a:lnTo>
                <a:lnTo>
                  <a:pt x="467" y="450"/>
                </a:lnTo>
                <a:lnTo>
                  <a:pt x="463" y="456"/>
                </a:lnTo>
                <a:lnTo>
                  <a:pt x="460" y="460"/>
                </a:lnTo>
                <a:lnTo>
                  <a:pt x="455" y="464"/>
                </a:lnTo>
                <a:lnTo>
                  <a:pt x="451" y="466"/>
                </a:lnTo>
                <a:lnTo>
                  <a:pt x="445" y="468"/>
                </a:lnTo>
                <a:lnTo>
                  <a:pt x="439" y="468"/>
                </a:lnTo>
                <a:lnTo>
                  <a:pt x="434" y="468"/>
                </a:lnTo>
                <a:lnTo>
                  <a:pt x="428" y="467"/>
                </a:lnTo>
                <a:lnTo>
                  <a:pt x="423" y="465"/>
                </a:lnTo>
                <a:lnTo>
                  <a:pt x="418" y="462"/>
                </a:lnTo>
                <a:lnTo>
                  <a:pt x="414" y="458"/>
                </a:lnTo>
                <a:lnTo>
                  <a:pt x="411" y="454"/>
                </a:lnTo>
                <a:lnTo>
                  <a:pt x="409" y="448"/>
                </a:lnTo>
                <a:lnTo>
                  <a:pt x="408" y="441"/>
                </a:lnTo>
                <a:lnTo>
                  <a:pt x="408" y="434"/>
                </a:lnTo>
                <a:lnTo>
                  <a:pt x="408" y="434"/>
                </a:lnTo>
                <a:lnTo>
                  <a:pt x="410" y="419"/>
                </a:lnTo>
                <a:lnTo>
                  <a:pt x="411" y="403"/>
                </a:lnTo>
                <a:lnTo>
                  <a:pt x="411" y="388"/>
                </a:lnTo>
                <a:lnTo>
                  <a:pt x="410" y="372"/>
                </a:lnTo>
                <a:lnTo>
                  <a:pt x="408" y="357"/>
                </a:lnTo>
                <a:lnTo>
                  <a:pt x="404" y="343"/>
                </a:lnTo>
                <a:lnTo>
                  <a:pt x="401" y="329"/>
                </a:lnTo>
                <a:lnTo>
                  <a:pt x="396" y="314"/>
                </a:lnTo>
                <a:lnTo>
                  <a:pt x="392" y="301"/>
                </a:lnTo>
                <a:lnTo>
                  <a:pt x="386" y="287"/>
                </a:lnTo>
                <a:lnTo>
                  <a:pt x="379" y="275"/>
                </a:lnTo>
                <a:lnTo>
                  <a:pt x="371" y="262"/>
                </a:lnTo>
                <a:lnTo>
                  <a:pt x="363" y="250"/>
                </a:lnTo>
                <a:lnTo>
                  <a:pt x="354" y="238"/>
                </a:lnTo>
                <a:lnTo>
                  <a:pt x="345" y="228"/>
                </a:lnTo>
                <a:lnTo>
                  <a:pt x="335" y="217"/>
                </a:lnTo>
                <a:lnTo>
                  <a:pt x="325" y="208"/>
                </a:lnTo>
                <a:lnTo>
                  <a:pt x="313" y="198"/>
                </a:lnTo>
                <a:lnTo>
                  <a:pt x="302" y="190"/>
                </a:lnTo>
                <a:lnTo>
                  <a:pt x="290" y="182"/>
                </a:lnTo>
                <a:lnTo>
                  <a:pt x="277" y="174"/>
                </a:lnTo>
                <a:lnTo>
                  <a:pt x="265" y="167"/>
                </a:lnTo>
                <a:lnTo>
                  <a:pt x="251" y="161"/>
                </a:lnTo>
                <a:lnTo>
                  <a:pt x="237" y="157"/>
                </a:lnTo>
                <a:lnTo>
                  <a:pt x="223" y="152"/>
                </a:lnTo>
                <a:lnTo>
                  <a:pt x="209" y="149"/>
                </a:lnTo>
                <a:lnTo>
                  <a:pt x="194" y="146"/>
                </a:lnTo>
                <a:lnTo>
                  <a:pt x="178" y="144"/>
                </a:lnTo>
                <a:lnTo>
                  <a:pt x="164" y="143"/>
                </a:lnTo>
                <a:lnTo>
                  <a:pt x="148" y="143"/>
                </a:lnTo>
                <a:lnTo>
                  <a:pt x="132" y="144"/>
                </a:lnTo>
                <a:lnTo>
                  <a:pt x="116" y="147"/>
                </a:lnTo>
                <a:lnTo>
                  <a:pt x="116" y="147"/>
                </a:lnTo>
                <a:lnTo>
                  <a:pt x="109" y="147"/>
                </a:lnTo>
                <a:lnTo>
                  <a:pt x="104" y="146"/>
                </a:lnTo>
                <a:lnTo>
                  <a:pt x="98" y="143"/>
                </a:lnTo>
                <a:lnTo>
                  <a:pt x="93" y="140"/>
                </a:lnTo>
                <a:lnTo>
                  <a:pt x="89" y="137"/>
                </a:lnTo>
                <a:lnTo>
                  <a:pt x="87" y="132"/>
                </a:lnTo>
                <a:lnTo>
                  <a:pt x="84" y="126"/>
                </a:lnTo>
                <a:lnTo>
                  <a:pt x="82" y="121"/>
                </a:lnTo>
                <a:lnTo>
                  <a:pt x="82" y="115"/>
                </a:lnTo>
                <a:lnTo>
                  <a:pt x="83" y="109"/>
                </a:lnTo>
                <a:lnTo>
                  <a:pt x="84" y="104"/>
                </a:lnTo>
                <a:lnTo>
                  <a:pt x="87" y="99"/>
                </a:lnTo>
                <a:lnTo>
                  <a:pt x="90" y="95"/>
                </a:lnTo>
                <a:lnTo>
                  <a:pt x="95" y="91"/>
                </a:lnTo>
                <a:lnTo>
                  <a:pt x="100" y="88"/>
                </a:lnTo>
                <a:lnTo>
                  <a:pt x="108" y="87"/>
                </a:lnTo>
                <a:lnTo>
                  <a:pt x="108" y="87"/>
                </a:lnTo>
                <a:lnTo>
                  <a:pt x="127" y="84"/>
                </a:lnTo>
                <a:lnTo>
                  <a:pt x="147" y="83"/>
                </a:lnTo>
                <a:lnTo>
                  <a:pt x="166" y="83"/>
                </a:lnTo>
                <a:lnTo>
                  <a:pt x="184" y="84"/>
                </a:lnTo>
                <a:lnTo>
                  <a:pt x="203" y="87"/>
                </a:lnTo>
                <a:lnTo>
                  <a:pt x="222" y="90"/>
                </a:lnTo>
                <a:lnTo>
                  <a:pt x="240" y="95"/>
                </a:lnTo>
                <a:lnTo>
                  <a:pt x="257" y="99"/>
                </a:lnTo>
                <a:lnTo>
                  <a:pt x="274" y="106"/>
                </a:lnTo>
                <a:lnTo>
                  <a:pt x="291" y="113"/>
                </a:lnTo>
                <a:lnTo>
                  <a:pt x="307" y="121"/>
                </a:lnTo>
                <a:lnTo>
                  <a:pt x="321" y="130"/>
                </a:lnTo>
                <a:lnTo>
                  <a:pt x="337" y="140"/>
                </a:lnTo>
                <a:lnTo>
                  <a:pt x="351" y="151"/>
                </a:lnTo>
                <a:lnTo>
                  <a:pt x="364" y="163"/>
                </a:lnTo>
                <a:lnTo>
                  <a:pt x="378" y="175"/>
                </a:lnTo>
                <a:lnTo>
                  <a:pt x="391" y="188"/>
                </a:lnTo>
                <a:lnTo>
                  <a:pt x="402" y="201"/>
                </a:lnTo>
                <a:lnTo>
                  <a:pt x="412" y="215"/>
                </a:lnTo>
                <a:lnTo>
                  <a:pt x="422" y="231"/>
                </a:lnTo>
                <a:lnTo>
                  <a:pt x="431" y="245"/>
                </a:lnTo>
                <a:lnTo>
                  <a:pt x="440" y="261"/>
                </a:lnTo>
                <a:lnTo>
                  <a:pt x="447" y="278"/>
                </a:lnTo>
                <a:lnTo>
                  <a:pt x="454" y="295"/>
                </a:lnTo>
                <a:lnTo>
                  <a:pt x="460" y="312"/>
                </a:lnTo>
                <a:lnTo>
                  <a:pt x="464" y="330"/>
                </a:lnTo>
                <a:lnTo>
                  <a:pt x="468" y="348"/>
                </a:lnTo>
                <a:lnTo>
                  <a:pt x="470" y="366"/>
                </a:lnTo>
                <a:lnTo>
                  <a:pt x="471" y="386"/>
                </a:lnTo>
                <a:lnTo>
                  <a:pt x="471" y="404"/>
                </a:lnTo>
                <a:lnTo>
                  <a:pt x="470" y="423"/>
                </a:lnTo>
                <a:lnTo>
                  <a:pt x="468" y="443"/>
                </a:lnTo>
                <a:lnTo>
                  <a:pt x="468" y="443"/>
                </a:lnTo>
                <a:close/>
                <a:moveTo>
                  <a:pt x="342" y="447"/>
                </a:moveTo>
                <a:lnTo>
                  <a:pt x="342" y="447"/>
                </a:lnTo>
                <a:lnTo>
                  <a:pt x="339" y="454"/>
                </a:lnTo>
                <a:lnTo>
                  <a:pt x="336" y="458"/>
                </a:lnTo>
                <a:lnTo>
                  <a:pt x="332" y="463"/>
                </a:lnTo>
                <a:lnTo>
                  <a:pt x="327" y="466"/>
                </a:lnTo>
                <a:lnTo>
                  <a:pt x="321" y="467"/>
                </a:lnTo>
                <a:lnTo>
                  <a:pt x="317" y="468"/>
                </a:lnTo>
                <a:lnTo>
                  <a:pt x="311" y="468"/>
                </a:lnTo>
                <a:lnTo>
                  <a:pt x="305" y="467"/>
                </a:lnTo>
                <a:lnTo>
                  <a:pt x="300" y="466"/>
                </a:lnTo>
                <a:lnTo>
                  <a:pt x="295" y="463"/>
                </a:lnTo>
                <a:lnTo>
                  <a:pt x="291" y="459"/>
                </a:lnTo>
                <a:lnTo>
                  <a:pt x="287" y="455"/>
                </a:lnTo>
                <a:lnTo>
                  <a:pt x="284" y="450"/>
                </a:lnTo>
                <a:lnTo>
                  <a:pt x="283" y="445"/>
                </a:lnTo>
                <a:lnTo>
                  <a:pt x="283" y="438"/>
                </a:lnTo>
                <a:lnTo>
                  <a:pt x="284" y="431"/>
                </a:lnTo>
                <a:lnTo>
                  <a:pt x="284" y="431"/>
                </a:lnTo>
                <a:lnTo>
                  <a:pt x="287" y="413"/>
                </a:lnTo>
                <a:lnTo>
                  <a:pt x="287" y="396"/>
                </a:lnTo>
                <a:lnTo>
                  <a:pt x="286" y="378"/>
                </a:lnTo>
                <a:lnTo>
                  <a:pt x="283" y="362"/>
                </a:lnTo>
                <a:lnTo>
                  <a:pt x="277" y="346"/>
                </a:lnTo>
                <a:lnTo>
                  <a:pt x="269" y="330"/>
                </a:lnTo>
                <a:lnTo>
                  <a:pt x="260" y="317"/>
                </a:lnTo>
                <a:lnTo>
                  <a:pt x="249" y="304"/>
                </a:lnTo>
                <a:lnTo>
                  <a:pt x="236" y="294"/>
                </a:lnTo>
                <a:lnTo>
                  <a:pt x="223" y="284"/>
                </a:lnTo>
                <a:lnTo>
                  <a:pt x="207" y="277"/>
                </a:lnTo>
                <a:lnTo>
                  <a:pt x="191" y="271"/>
                </a:lnTo>
                <a:lnTo>
                  <a:pt x="175" y="267"/>
                </a:lnTo>
                <a:lnTo>
                  <a:pt x="157" y="266"/>
                </a:lnTo>
                <a:lnTo>
                  <a:pt x="139" y="267"/>
                </a:lnTo>
                <a:lnTo>
                  <a:pt x="121" y="270"/>
                </a:lnTo>
                <a:lnTo>
                  <a:pt x="121" y="270"/>
                </a:lnTo>
                <a:lnTo>
                  <a:pt x="114" y="271"/>
                </a:lnTo>
                <a:lnTo>
                  <a:pt x="108" y="271"/>
                </a:lnTo>
                <a:lnTo>
                  <a:pt x="101" y="270"/>
                </a:lnTo>
                <a:lnTo>
                  <a:pt x="97" y="268"/>
                </a:lnTo>
                <a:lnTo>
                  <a:pt x="92" y="263"/>
                </a:lnTo>
                <a:lnTo>
                  <a:pt x="89" y="260"/>
                </a:lnTo>
                <a:lnTo>
                  <a:pt x="87" y="254"/>
                </a:lnTo>
                <a:lnTo>
                  <a:pt x="84" y="250"/>
                </a:lnTo>
                <a:lnTo>
                  <a:pt x="83" y="244"/>
                </a:lnTo>
                <a:lnTo>
                  <a:pt x="83" y="238"/>
                </a:lnTo>
                <a:lnTo>
                  <a:pt x="84" y="233"/>
                </a:lnTo>
                <a:lnTo>
                  <a:pt x="85" y="227"/>
                </a:lnTo>
                <a:lnTo>
                  <a:pt x="89" y="223"/>
                </a:lnTo>
                <a:lnTo>
                  <a:pt x="93" y="218"/>
                </a:lnTo>
                <a:lnTo>
                  <a:pt x="98" y="215"/>
                </a:lnTo>
                <a:lnTo>
                  <a:pt x="105" y="212"/>
                </a:lnTo>
                <a:lnTo>
                  <a:pt x="105" y="212"/>
                </a:lnTo>
                <a:lnTo>
                  <a:pt x="118" y="209"/>
                </a:lnTo>
                <a:lnTo>
                  <a:pt x="132" y="207"/>
                </a:lnTo>
                <a:lnTo>
                  <a:pt x="144" y="206"/>
                </a:lnTo>
                <a:lnTo>
                  <a:pt x="158" y="206"/>
                </a:lnTo>
                <a:lnTo>
                  <a:pt x="171" y="206"/>
                </a:lnTo>
                <a:lnTo>
                  <a:pt x="183" y="208"/>
                </a:lnTo>
                <a:lnTo>
                  <a:pt x="195" y="210"/>
                </a:lnTo>
                <a:lnTo>
                  <a:pt x="207" y="212"/>
                </a:lnTo>
                <a:lnTo>
                  <a:pt x="219" y="216"/>
                </a:lnTo>
                <a:lnTo>
                  <a:pt x="231" y="220"/>
                </a:lnTo>
                <a:lnTo>
                  <a:pt x="242" y="226"/>
                </a:lnTo>
                <a:lnTo>
                  <a:pt x="252" y="232"/>
                </a:lnTo>
                <a:lnTo>
                  <a:pt x="262" y="238"/>
                </a:lnTo>
                <a:lnTo>
                  <a:pt x="273" y="245"/>
                </a:lnTo>
                <a:lnTo>
                  <a:pt x="282" y="253"/>
                </a:lnTo>
                <a:lnTo>
                  <a:pt x="291" y="261"/>
                </a:lnTo>
                <a:lnTo>
                  <a:pt x="299" y="270"/>
                </a:lnTo>
                <a:lnTo>
                  <a:pt x="307" y="279"/>
                </a:lnTo>
                <a:lnTo>
                  <a:pt x="315" y="289"/>
                </a:lnTo>
                <a:lnTo>
                  <a:pt x="320" y="300"/>
                </a:lnTo>
                <a:lnTo>
                  <a:pt x="327" y="310"/>
                </a:lnTo>
                <a:lnTo>
                  <a:pt x="332" y="321"/>
                </a:lnTo>
                <a:lnTo>
                  <a:pt x="336" y="332"/>
                </a:lnTo>
                <a:lnTo>
                  <a:pt x="341" y="344"/>
                </a:lnTo>
                <a:lnTo>
                  <a:pt x="344" y="356"/>
                </a:lnTo>
                <a:lnTo>
                  <a:pt x="346" y="369"/>
                </a:lnTo>
                <a:lnTo>
                  <a:pt x="347" y="381"/>
                </a:lnTo>
                <a:lnTo>
                  <a:pt x="349" y="394"/>
                </a:lnTo>
                <a:lnTo>
                  <a:pt x="347" y="407"/>
                </a:lnTo>
                <a:lnTo>
                  <a:pt x="346" y="420"/>
                </a:lnTo>
                <a:lnTo>
                  <a:pt x="345" y="433"/>
                </a:lnTo>
                <a:lnTo>
                  <a:pt x="342" y="447"/>
                </a:lnTo>
                <a:lnTo>
                  <a:pt x="342" y="447"/>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29" name="Freeform 156">
            <a:extLst>
              <a:ext uri="{FF2B5EF4-FFF2-40B4-BE49-F238E27FC236}">
                <a16:creationId xmlns:a16="http://schemas.microsoft.com/office/drawing/2014/main" id="{0569FC38-69BB-4E81-889C-666F7C1A2911}"/>
              </a:ext>
            </a:extLst>
          </p:cNvPr>
          <p:cNvSpPr>
            <a:spLocks noEditPoints="1"/>
          </p:cNvSpPr>
          <p:nvPr/>
        </p:nvSpPr>
        <p:spPr bwMode="auto">
          <a:xfrm>
            <a:off x="6449611" y="3109376"/>
            <a:ext cx="436224" cy="362464"/>
          </a:xfrm>
          <a:custGeom>
            <a:avLst/>
            <a:gdLst>
              <a:gd name="T0" fmla="*/ 219 w 621"/>
              <a:gd name="T1" fmla="*/ 221 h 516"/>
              <a:gd name="T2" fmla="*/ 235 w 621"/>
              <a:gd name="T3" fmla="*/ 168 h 516"/>
              <a:gd name="T4" fmla="*/ 277 w 621"/>
              <a:gd name="T5" fmla="*/ 186 h 516"/>
              <a:gd name="T6" fmla="*/ 327 w 621"/>
              <a:gd name="T7" fmla="*/ 223 h 516"/>
              <a:gd name="T8" fmla="*/ 345 w 621"/>
              <a:gd name="T9" fmla="*/ 186 h 516"/>
              <a:gd name="T10" fmla="*/ 386 w 621"/>
              <a:gd name="T11" fmla="*/ 168 h 516"/>
              <a:gd name="T12" fmla="*/ 403 w 621"/>
              <a:gd name="T13" fmla="*/ 221 h 516"/>
              <a:gd name="T14" fmla="*/ 574 w 621"/>
              <a:gd name="T15" fmla="*/ 255 h 516"/>
              <a:gd name="T16" fmla="*/ 621 w 621"/>
              <a:gd name="T17" fmla="*/ 482 h 516"/>
              <a:gd name="T18" fmla="*/ 591 w 621"/>
              <a:gd name="T19" fmla="*/ 516 h 516"/>
              <a:gd name="T20" fmla="*/ 1 w 621"/>
              <a:gd name="T21" fmla="*/ 495 h 516"/>
              <a:gd name="T22" fmla="*/ 37 w 621"/>
              <a:gd name="T23" fmla="*/ 259 h 516"/>
              <a:gd name="T24" fmla="*/ 353 w 621"/>
              <a:gd name="T25" fmla="*/ 253 h 516"/>
              <a:gd name="T26" fmla="*/ 442 w 621"/>
              <a:gd name="T27" fmla="*/ 322 h 516"/>
              <a:gd name="T28" fmla="*/ 442 w 621"/>
              <a:gd name="T29" fmla="*/ 417 h 516"/>
              <a:gd name="T30" fmla="*/ 353 w 621"/>
              <a:gd name="T31" fmla="*/ 487 h 516"/>
              <a:gd name="T32" fmla="*/ 243 w 621"/>
              <a:gd name="T33" fmla="*/ 478 h 516"/>
              <a:gd name="T34" fmla="*/ 172 w 621"/>
              <a:gd name="T35" fmla="*/ 394 h 516"/>
              <a:gd name="T36" fmla="*/ 193 w 621"/>
              <a:gd name="T37" fmla="*/ 301 h 516"/>
              <a:gd name="T38" fmla="*/ 296 w 621"/>
              <a:gd name="T39" fmla="*/ 247 h 516"/>
              <a:gd name="T40" fmla="*/ 246 w 621"/>
              <a:gd name="T41" fmla="*/ 358 h 516"/>
              <a:gd name="T42" fmla="*/ 218 w 621"/>
              <a:gd name="T43" fmla="*/ 338 h 516"/>
              <a:gd name="T44" fmla="*/ 242 w 621"/>
              <a:gd name="T45" fmla="*/ 314 h 516"/>
              <a:gd name="T46" fmla="*/ 270 w 621"/>
              <a:gd name="T47" fmla="*/ 334 h 516"/>
              <a:gd name="T48" fmla="*/ 325 w 621"/>
              <a:gd name="T49" fmla="*/ 285 h 516"/>
              <a:gd name="T50" fmla="*/ 333 w 621"/>
              <a:gd name="T51" fmla="*/ 316 h 516"/>
              <a:gd name="T52" fmla="*/ 296 w 621"/>
              <a:gd name="T53" fmla="*/ 322 h 516"/>
              <a:gd name="T54" fmla="*/ 290 w 621"/>
              <a:gd name="T55" fmla="*/ 291 h 516"/>
              <a:gd name="T56" fmla="*/ 316 w 621"/>
              <a:gd name="T57" fmla="*/ 415 h 516"/>
              <a:gd name="T58" fmla="*/ 336 w 621"/>
              <a:gd name="T59" fmla="*/ 441 h 516"/>
              <a:gd name="T60" fmla="*/ 305 w 621"/>
              <a:gd name="T61" fmla="*/ 458 h 516"/>
              <a:gd name="T62" fmla="*/ 286 w 621"/>
              <a:gd name="T63" fmla="*/ 432 h 516"/>
              <a:gd name="T64" fmla="*/ 398 w 621"/>
              <a:gd name="T65" fmla="*/ 325 h 516"/>
              <a:gd name="T66" fmla="*/ 389 w 621"/>
              <a:gd name="T67" fmla="*/ 356 h 516"/>
              <a:gd name="T68" fmla="*/ 354 w 621"/>
              <a:gd name="T69" fmla="*/ 348 h 516"/>
              <a:gd name="T70" fmla="*/ 364 w 621"/>
              <a:gd name="T71" fmla="*/ 317 h 516"/>
              <a:gd name="T72" fmla="*/ 398 w 621"/>
              <a:gd name="T73" fmla="*/ 325 h 516"/>
              <a:gd name="T74" fmla="*/ 265 w 621"/>
              <a:gd name="T75" fmla="*/ 416 h 516"/>
              <a:gd name="T76" fmla="*/ 228 w 621"/>
              <a:gd name="T77" fmla="*/ 420 h 516"/>
              <a:gd name="T78" fmla="*/ 224 w 621"/>
              <a:gd name="T79" fmla="*/ 390 h 516"/>
              <a:gd name="T80" fmla="*/ 260 w 621"/>
              <a:gd name="T81" fmla="*/ 385 h 516"/>
              <a:gd name="T82" fmla="*/ 384 w 621"/>
              <a:gd name="T83" fmla="*/ 424 h 516"/>
              <a:gd name="T84" fmla="*/ 352 w 621"/>
              <a:gd name="T85" fmla="*/ 408 h 516"/>
              <a:gd name="T86" fmla="*/ 370 w 621"/>
              <a:gd name="T87" fmla="*/ 381 h 516"/>
              <a:gd name="T88" fmla="*/ 402 w 621"/>
              <a:gd name="T89" fmla="*/ 396 h 516"/>
              <a:gd name="T90" fmla="*/ 38 w 621"/>
              <a:gd name="T91" fmla="*/ 83 h 516"/>
              <a:gd name="T92" fmla="*/ 9 w 621"/>
              <a:gd name="T93" fmla="*/ 158 h 516"/>
              <a:gd name="T94" fmla="*/ 45 w 621"/>
              <a:gd name="T95" fmla="*/ 215 h 516"/>
              <a:gd name="T96" fmla="*/ 184 w 621"/>
              <a:gd name="T97" fmla="*/ 182 h 516"/>
              <a:gd name="T98" fmla="*/ 183 w 621"/>
              <a:gd name="T99" fmla="*/ 103 h 516"/>
              <a:gd name="T100" fmla="*/ 311 w 621"/>
              <a:gd name="T101" fmla="*/ 85 h 516"/>
              <a:gd name="T102" fmla="*/ 438 w 621"/>
              <a:gd name="T103" fmla="*/ 103 h 516"/>
              <a:gd name="T104" fmla="*/ 438 w 621"/>
              <a:gd name="T105" fmla="*/ 182 h 516"/>
              <a:gd name="T106" fmla="*/ 577 w 621"/>
              <a:gd name="T107" fmla="*/ 215 h 516"/>
              <a:gd name="T108" fmla="*/ 612 w 621"/>
              <a:gd name="T109" fmla="*/ 158 h 516"/>
              <a:gd name="T110" fmla="*/ 584 w 621"/>
              <a:gd name="T111" fmla="*/ 83 h 516"/>
              <a:gd name="T112" fmla="*/ 448 w 621"/>
              <a:gd name="T113" fmla="*/ 17 h 516"/>
              <a:gd name="T114" fmla="*/ 141 w 621"/>
              <a:gd name="T115" fmla="*/ 2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516">
                <a:moveTo>
                  <a:pt x="53" y="254"/>
                </a:moveTo>
                <a:lnTo>
                  <a:pt x="197" y="236"/>
                </a:lnTo>
                <a:lnTo>
                  <a:pt x="197" y="236"/>
                </a:lnTo>
                <a:lnTo>
                  <a:pt x="201" y="235"/>
                </a:lnTo>
                <a:lnTo>
                  <a:pt x="206" y="233"/>
                </a:lnTo>
                <a:lnTo>
                  <a:pt x="210" y="231"/>
                </a:lnTo>
                <a:lnTo>
                  <a:pt x="214" y="228"/>
                </a:lnTo>
                <a:lnTo>
                  <a:pt x="217" y="224"/>
                </a:lnTo>
                <a:lnTo>
                  <a:pt x="219" y="221"/>
                </a:lnTo>
                <a:lnTo>
                  <a:pt x="220" y="216"/>
                </a:lnTo>
                <a:lnTo>
                  <a:pt x="222" y="212"/>
                </a:lnTo>
                <a:lnTo>
                  <a:pt x="222" y="186"/>
                </a:lnTo>
                <a:lnTo>
                  <a:pt x="222" y="186"/>
                </a:lnTo>
                <a:lnTo>
                  <a:pt x="222" y="181"/>
                </a:lnTo>
                <a:lnTo>
                  <a:pt x="223" y="178"/>
                </a:lnTo>
                <a:lnTo>
                  <a:pt x="226" y="172"/>
                </a:lnTo>
                <a:lnTo>
                  <a:pt x="232" y="169"/>
                </a:lnTo>
                <a:lnTo>
                  <a:pt x="235" y="168"/>
                </a:lnTo>
                <a:lnTo>
                  <a:pt x="239" y="168"/>
                </a:lnTo>
                <a:lnTo>
                  <a:pt x="259" y="168"/>
                </a:lnTo>
                <a:lnTo>
                  <a:pt x="259" y="168"/>
                </a:lnTo>
                <a:lnTo>
                  <a:pt x="262" y="168"/>
                </a:lnTo>
                <a:lnTo>
                  <a:pt x="266" y="169"/>
                </a:lnTo>
                <a:lnTo>
                  <a:pt x="271" y="172"/>
                </a:lnTo>
                <a:lnTo>
                  <a:pt x="276" y="178"/>
                </a:lnTo>
                <a:lnTo>
                  <a:pt x="276" y="181"/>
                </a:lnTo>
                <a:lnTo>
                  <a:pt x="277" y="186"/>
                </a:lnTo>
                <a:lnTo>
                  <a:pt x="277" y="205"/>
                </a:lnTo>
                <a:lnTo>
                  <a:pt x="277" y="205"/>
                </a:lnTo>
                <a:lnTo>
                  <a:pt x="277" y="208"/>
                </a:lnTo>
                <a:lnTo>
                  <a:pt x="278" y="212"/>
                </a:lnTo>
                <a:lnTo>
                  <a:pt x="282" y="218"/>
                </a:lnTo>
                <a:lnTo>
                  <a:pt x="288" y="221"/>
                </a:lnTo>
                <a:lnTo>
                  <a:pt x="292" y="222"/>
                </a:lnTo>
                <a:lnTo>
                  <a:pt x="295" y="223"/>
                </a:lnTo>
                <a:lnTo>
                  <a:pt x="327" y="223"/>
                </a:lnTo>
                <a:lnTo>
                  <a:pt x="327" y="223"/>
                </a:lnTo>
                <a:lnTo>
                  <a:pt x="330" y="222"/>
                </a:lnTo>
                <a:lnTo>
                  <a:pt x="334" y="221"/>
                </a:lnTo>
                <a:lnTo>
                  <a:pt x="339" y="218"/>
                </a:lnTo>
                <a:lnTo>
                  <a:pt x="344" y="212"/>
                </a:lnTo>
                <a:lnTo>
                  <a:pt x="344" y="208"/>
                </a:lnTo>
                <a:lnTo>
                  <a:pt x="345" y="205"/>
                </a:lnTo>
                <a:lnTo>
                  <a:pt x="345" y="186"/>
                </a:lnTo>
                <a:lnTo>
                  <a:pt x="345" y="186"/>
                </a:lnTo>
                <a:lnTo>
                  <a:pt x="345" y="181"/>
                </a:lnTo>
                <a:lnTo>
                  <a:pt x="346" y="178"/>
                </a:lnTo>
                <a:lnTo>
                  <a:pt x="350" y="172"/>
                </a:lnTo>
                <a:lnTo>
                  <a:pt x="356" y="169"/>
                </a:lnTo>
                <a:lnTo>
                  <a:pt x="360" y="168"/>
                </a:lnTo>
                <a:lnTo>
                  <a:pt x="363" y="168"/>
                </a:lnTo>
                <a:lnTo>
                  <a:pt x="383" y="168"/>
                </a:lnTo>
                <a:lnTo>
                  <a:pt x="383" y="168"/>
                </a:lnTo>
                <a:lnTo>
                  <a:pt x="386" y="168"/>
                </a:lnTo>
                <a:lnTo>
                  <a:pt x="389" y="169"/>
                </a:lnTo>
                <a:lnTo>
                  <a:pt x="395" y="172"/>
                </a:lnTo>
                <a:lnTo>
                  <a:pt x="400" y="178"/>
                </a:lnTo>
                <a:lnTo>
                  <a:pt x="401" y="181"/>
                </a:lnTo>
                <a:lnTo>
                  <a:pt x="401" y="186"/>
                </a:lnTo>
                <a:lnTo>
                  <a:pt x="401" y="212"/>
                </a:lnTo>
                <a:lnTo>
                  <a:pt x="401" y="212"/>
                </a:lnTo>
                <a:lnTo>
                  <a:pt x="401" y="216"/>
                </a:lnTo>
                <a:lnTo>
                  <a:pt x="403" y="221"/>
                </a:lnTo>
                <a:lnTo>
                  <a:pt x="405" y="224"/>
                </a:lnTo>
                <a:lnTo>
                  <a:pt x="408" y="228"/>
                </a:lnTo>
                <a:lnTo>
                  <a:pt x="412" y="231"/>
                </a:lnTo>
                <a:lnTo>
                  <a:pt x="415" y="233"/>
                </a:lnTo>
                <a:lnTo>
                  <a:pt x="420" y="235"/>
                </a:lnTo>
                <a:lnTo>
                  <a:pt x="425" y="236"/>
                </a:lnTo>
                <a:lnTo>
                  <a:pt x="570" y="254"/>
                </a:lnTo>
                <a:lnTo>
                  <a:pt x="570" y="254"/>
                </a:lnTo>
                <a:lnTo>
                  <a:pt x="574" y="255"/>
                </a:lnTo>
                <a:lnTo>
                  <a:pt x="580" y="256"/>
                </a:lnTo>
                <a:lnTo>
                  <a:pt x="584" y="259"/>
                </a:lnTo>
                <a:lnTo>
                  <a:pt x="589" y="262"/>
                </a:lnTo>
                <a:lnTo>
                  <a:pt x="594" y="265"/>
                </a:lnTo>
                <a:lnTo>
                  <a:pt x="596" y="270"/>
                </a:lnTo>
                <a:lnTo>
                  <a:pt x="598" y="274"/>
                </a:lnTo>
                <a:lnTo>
                  <a:pt x="599" y="280"/>
                </a:lnTo>
                <a:lnTo>
                  <a:pt x="621" y="482"/>
                </a:lnTo>
                <a:lnTo>
                  <a:pt x="621" y="482"/>
                </a:lnTo>
                <a:lnTo>
                  <a:pt x="621" y="489"/>
                </a:lnTo>
                <a:lnTo>
                  <a:pt x="620" y="495"/>
                </a:lnTo>
                <a:lnTo>
                  <a:pt x="617" y="501"/>
                </a:lnTo>
                <a:lnTo>
                  <a:pt x="614" y="506"/>
                </a:lnTo>
                <a:lnTo>
                  <a:pt x="614" y="506"/>
                </a:lnTo>
                <a:lnTo>
                  <a:pt x="608" y="511"/>
                </a:lnTo>
                <a:lnTo>
                  <a:pt x="604" y="514"/>
                </a:lnTo>
                <a:lnTo>
                  <a:pt x="597" y="515"/>
                </a:lnTo>
                <a:lnTo>
                  <a:pt x="591" y="516"/>
                </a:lnTo>
                <a:lnTo>
                  <a:pt x="31" y="516"/>
                </a:lnTo>
                <a:lnTo>
                  <a:pt x="31" y="516"/>
                </a:lnTo>
                <a:lnTo>
                  <a:pt x="24" y="515"/>
                </a:lnTo>
                <a:lnTo>
                  <a:pt x="19" y="514"/>
                </a:lnTo>
                <a:lnTo>
                  <a:pt x="13" y="511"/>
                </a:lnTo>
                <a:lnTo>
                  <a:pt x="8" y="506"/>
                </a:lnTo>
                <a:lnTo>
                  <a:pt x="8" y="506"/>
                </a:lnTo>
                <a:lnTo>
                  <a:pt x="5" y="501"/>
                </a:lnTo>
                <a:lnTo>
                  <a:pt x="1" y="495"/>
                </a:lnTo>
                <a:lnTo>
                  <a:pt x="0" y="489"/>
                </a:lnTo>
                <a:lnTo>
                  <a:pt x="0" y="482"/>
                </a:lnTo>
                <a:lnTo>
                  <a:pt x="23" y="280"/>
                </a:lnTo>
                <a:lnTo>
                  <a:pt x="23" y="280"/>
                </a:lnTo>
                <a:lnTo>
                  <a:pt x="24" y="274"/>
                </a:lnTo>
                <a:lnTo>
                  <a:pt x="25" y="270"/>
                </a:lnTo>
                <a:lnTo>
                  <a:pt x="29" y="265"/>
                </a:lnTo>
                <a:lnTo>
                  <a:pt x="32" y="262"/>
                </a:lnTo>
                <a:lnTo>
                  <a:pt x="37" y="259"/>
                </a:lnTo>
                <a:lnTo>
                  <a:pt x="41" y="256"/>
                </a:lnTo>
                <a:lnTo>
                  <a:pt x="47" y="255"/>
                </a:lnTo>
                <a:lnTo>
                  <a:pt x="53" y="254"/>
                </a:lnTo>
                <a:lnTo>
                  <a:pt x="53" y="254"/>
                </a:lnTo>
                <a:close/>
                <a:moveTo>
                  <a:pt x="311" y="247"/>
                </a:moveTo>
                <a:lnTo>
                  <a:pt x="311" y="247"/>
                </a:lnTo>
                <a:lnTo>
                  <a:pt x="326" y="247"/>
                </a:lnTo>
                <a:lnTo>
                  <a:pt x="339" y="249"/>
                </a:lnTo>
                <a:lnTo>
                  <a:pt x="353" y="253"/>
                </a:lnTo>
                <a:lnTo>
                  <a:pt x="367" y="256"/>
                </a:lnTo>
                <a:lnTo>
                  <a:pt x="379" y="262"/>
                </a:lnTo>
                <a:lnTo>
                  <a:pt x="391" y="267"/>
                </a:lnTo>
                <a:lnTo>
                  <a:pt x="402" y="275"/>
                </a:lnTo>
                <a:lnTo>
                  <a:pt x="411" y="283"/>
                </a:lnTo>
                <a:lnTo>
                  <a:pt x="421" y="291"/>
                </a:lnTo>
                <a:lnTo>
                  <a:pt x="429" y="301"/>
                </a:lnTo>
                <a:lnTo>
                  <a:pt x="436" y="312"/>
                </a:lnTo>
                <a:lnTo>
                  <a:pt x="442" y="322"/>
                </a:lnTo>
                <a:lnTo>
                  <a:pt x="447" y="333"/>
                </a:lnTo>
                <a:lnTo>
                  <a:pt x="451" y="344"/>
                </a:lnTo>
                <a:lnTo>
                  <a:pt x="453" y="357"/>
                </a:lnTo>
                <a:lnTo>
                  <a:pt x="453" y="369"/>
                </a:lnTo>
                <a:lnTo>
                  <a:pt x="453" y="369"/>
                </a:lnTo>
                <a:lnTo>
                  <a:pt x="453" y="382"/>
                </a:lnTo>
                <a:lnTo>
                  <a:pt x="451" y="394"/>
                </a:lnTo>
                <a:lnTo>
                  <a:pt x="447" y="405"/>
                </a:lnTo>
                <a:lnTo>
                  <a:pt x="442" y="417"/>
                </a:lnTo>
                <a:lnTo>
                  <a:pt x="436" y="428"/>
                </a:lnTo>
                <a:lnTo>
                  <a:pt x="429" y="438"/>
                </a:lnTo>
                <a:lnTo>
                  <a:pt x="421" y="447"/>
                </a:lnTo>
                <a:lnTo>
                  <a:pt x="411" y="456"/>
                </a:lnTo>
                <a:lnTo>
                  <a:pt x="402" y="464"/>
                </a:lnTo>
                <a:lnTo>
                  <a:pt x="391" y="471"/>
                </a:lnTo>
                <a:lnTo>
                  <a:pt x="379" y="478"/>
                </a:lnTo>
                <a:lnTo>
                  <a:pt x="367" y="482"/>
                </a:lnTo>
                <a:lnTo>
                  <a:pt x="353" y="487"/>
                </a:lnTo>
                <a:lnTo>
                  <a:pt x="339" y="489"/>
                </a:lnTo>
                <a:lnTo>
                  <a:pt x="326" y="492"/>
                </a:lnTo>
                <a:lnTo>
                  <a:pt x="311" y="493"/>
                </a:lnTo>
                <a:lnTo>
                  <a:pt x="311" y="493"/>
                </a:lnTo>
                <a:lnTo>
                  <a:pt x="296" y="492"/>
                </a:lnTo>
                <a:lnTo>
                  <a:pt x="283" y="489"/>
                </a:lnTo>
                <a:lnTo>
                  <a:pt x="269" y="487"/>
                </a:lnTo>
                <a:lnTo>
                  <a:pt x="256" y="482"/>
                </a:lnTo>
                <a:lnTo>
                  <a:pt x="243" y="478"/>
                </a:lnTo>
                <a:lnTo>
                  <a:pt x="232" y="471"/>
                </a:lnTo>
                <a:lnTo>
                  <a:pt x="220" y="464"/>
                </a:lnTo>
                <a:lnTo>
                  <a:pt x="210" y="456"/>
                </a:lnTo>
                <a:lnTo>
                  <a:pt x="201" y="447"/>
                </a:lnTo>
                <a:lnTo>
                  <a:pt x="193" y="438"/>
                </a:lnTo>
                <a:lnTo>
                  <a:pt x="186" y="428"/>
                </a:lnTo>
                <a:lnTo>
                  <a:pt x="180" y="417"/>
                </a:lnTo>
                <a:lnTo>
                  <a:pt x="175" y="405"/>
                </a:lnTo>
                <a:lnTo>
                  <a:pt x="172" y="394"/>
                </a:lnTo>
                <a:lnTo>
                  <a:pt x="169" y="382"/>
                </a:lnTo>
                <a:lnTo>
                  <a:pt x="168" y="369"/>
                </a:lnTo>
                <a:lnTo>
                  <a:pt x="168" y="369"/>
                </a:lnTo>
                <a:lnTo>
                  <a:pt x="169" y="357"/>
                </a:lnTo>
                <a:lnTo>
                  <a:pt x="172" y="344"/>
                </a:lnTo>
                <a:lnTo>
                  <a:pt x="175" y="333"/>
                </a:lnTo>
                <a:lnTo>
                  <a:pt x="180" y="322"/>
                </a:lnTo>
                <a:lnTo>
                  <a:pt x="186" y="312"/>
                </a:lnTo>
                <a:lnTo>
                  <a:pt x="193" y="301"/>
                </a:lnTo>
                <a:lnTo>
                  <a:pt x="201" y="291"/>
                </a:lnTo>
                <a:lnTo>
                  <a:pt x="210" y="283"/>
                </a:lnTo>
                <a:lnTo>
                  <a:pt x="220" y="275"/>
                </a:lnTo>
                <a:lnTo>
                  <a:pt x="232" y="267"/>
                </a:lnTo>
                <a:lnTo>
                  <a:pt x="243" y="262"/>
                </a:lnTo>
                <a:lnTo>
                  <a:pt x="256" y="256"/>
                </a:lnTo>
                <a:lnTo>
                  <a:pt x="269" y="253"/>
                </a:lnTo>
                <a:lnTo>
                  <a:pt x="283" y="249"/>
                </a:lnTo>
                <a:lnTo>
                  <a:pt x="296" y="247"/>
                </a:lnTo>
                <a:lnTo>
                  <a:pt x="311" y="247"/>
                </a:lnTo>
                <a:lnTo>
                  <a:pt x="311" y="247"/>
                </a:lnTo>
                <a:close/>
                <a:moveTo>
                  <a:pt x="267" y="348"/>
                </a:moveTo>
                <a:lnTo>
                  <a:pt x="267" y="348"/>
                </a:lnTo>
                <a:lnTo>
                  <a:pt x="263" y="351"/>
                </a:lnTo>
                <a:lnTo>
                  <a:pt x="260" y="353"/>
                </a:lnTo>
                <a:lnTo>
                  <a:pt x="256" y="356"/>
                </a:lnTo>
                <a:lnTo>
                  <a:pt x="251" y="358"/>
                </a:lnTo>
                <a:lnTo>
                  <a:pt x="246" y="358"/>
                </a:lnTo>
                <a:lnTo>
                  <a:pt x="241" y="358"/>
                </a:lnTo>
                <a:lnTo>
                  <a:pt x="236" y="357"/>
                </a:lnTo>
                <a:lnTo>
                  <a:pt x="232" y="356"/>
                </a:lnTo>
                <a:lnTo>
                  <a:pt x="232" y="356"/>
                </a:lnTo>
                <a:lnTo>
                  <a:pt x="227" y="352"/>
                </a:lnTo>
                <a:lnTo>
                  <a:pt x="224" y="350"/>
                </a:lnTo>
                <a:lnTo>
                  <a:pt x="222" y="345"/>
                </a:lnTo>
                <a:lnTo>
                  <a:pt x="219" y="342"/>
                </a:lnTo>
                <a:lnTo>
                  <a:pt x="218" y="338"/>
                </a:lnTo>
                <a:lnTo>
                  <a:pt x="219" y="333"/>
                </a:lnTo>
                <a:lnTo>
                  <a:pt x="220" y="330"/>
                </a:lnTo>
                <a:lnTo>
                  <a:pt x="222" y="325"/>
                </a:lnTo>
                <a:lnTo>
                  <a:pt x="222" y="325"/>
                </a:lnTo>
                <a:lnTo>
                  <a:pt x="225" y="322"/>
                </a:lnTo>
                <a:lnTo>
                  <a:pt x="228" y="318"/>
                </a:lnTo>
                <a:lnTo>
                  <a:pt x="233" y="316"/>
                </a:lnTo>
                <a:lnTo>
                  <a:pt x="237" y="315"/>
                </a:lnTo>
                <a:lnTo>
                  <a:pt x="242" y="314"/>
                </a:lnTo>
                <a:lnTo>
                  <a:pt x="248" y="314"/>
                </a:lnTo>
                <a:lnTo>
                  <a:pt x="252" y="315"/>
                </a:lnTo>
                <a:lnTo>
                  <a:pt x="257" y="317"/>
                </a:lnTo>
                <a:lnTo>
                  <a:pt x="257" y="317"/>
                </a:lnTo>
                <a:lnTo>
                  <a:pt x="261" y="319"/>
                </a:lnTo>
                <a:lnTo>
                  <a:pt x="265" y="323"/>
                </a:lnTo>
                <a:lnTo>
                  <a:pt x="267" y="326"/>
                </a:lnTo>
                <a:lnTo>
                  <a:pt x="269" y="331"/>
                </a:lnTo>
                <a:lnTo>
                  <a:pt x="270" y="334"/>
                </a:lnTo>
                <a:lnTo>
                  <a:pt x="269" y="339"/>
                </a:lnTo>
                <a:lnTo>
                  <a:pt x="268" y="343"/>
                </a:lnTo>
                <a:lnTo>
                  <a:pt x="267" y="348"/>
                </a:lnTo>
                <a:lnTo>
                  <a:pt x="267" y="348"/>
                </a:lnTo>
                <a:close/>
                <a:moveTo>
                  <a:pt x="311" y="282"/>
                </a:moveTo>
                <a:lnTo>
                  <a:pt x="311" y="282"/>
                </a:lnTo>
                <a:lnTo>
                  <a:pt x="316" y="282"/>
                </a:lnTo>
                <a:lnTo>
                  <a:pt x="321" y="283"/>
                </a:lnTo>
                <a:lnTo>
                  <a:pt x="325" y="285"/>
                </a:lnTo>
                <a:lnTo>
                  <a:pt x="329" y="288"/>
                </a:lnTo>
                <a:lnTo>
                  <a:pt x="333" y="291"/>
                </a:lnTo>
                <a:lnTo>
                  <a:pt x="335" y="296"/>
                </a:lnTo>
                <a:lnTo>
                  <a:pt x="336" y="299"/>
                </a:lnTo>
                <a:lnTo>
                  <a:pt x="336" y="304"/>
                </a:lnTo>
                <a:lnTo>
                  <a:pt x="336" y="304"/>
                </a:lnTo>
                <a:lnTo>
                  <a:pt x="336" y="308"/>
                </a:lnTo>
                <a:lnTo>
                  <a:pt x="335" y="313"/>
                </a:lnTo>
                <a:lnTo>
                  <a:pt x="333" y="316"/>
                </a:lnTo>
                <a:lnTo>
                  <a:pt x="329" y="319"/>
                </a:lnTo>
                <a:lnTo>
                  <a:pt x="325" y="322"/>
                </a:lnTo>
                <a:lnTo>
                  <a:pt x="321" y="324"/>
                </a:lnTo>
                <a:lnTo>
                  <a:pt x="316" y="325"/>
                </a:lnTo>
                <a:lnTo>
                  <a:pt x="311" y="326"/>
                </a:lnTo>
                <a:lnTo>
                  <a:pt x="311" y="326"/>
                </a:lnTo>
                <a:lnTo>
                  <a:pt x="305" y="325"/>
                </a:lnTo>
                <a:lnTo>
                  <a:pt x="301" y="324"/>
                </a:lnTo>
                <a:lnTo>
                  <a:pt x="296" y="322"/>
                </a:lnTo>
                <a:lnTo>
                  <a:pt x="293" y="319"/>
                </a:lnTo>
                <a:lnTo>
                  <a:pt x="290" y="316"/>
                </a:lnTo>
                <a:lnTo>
                  <a:pt x="287" y="313"/>
                </a:lnTo>
                <a:lnTo>
                  <a:pt x="286" y="308"/>
                </a:lnTo>
                <a:lnTo>
                  <a:pt x="285" y="304"/>
                </a:lnTo>
                <a:lnTo>
                  <a:pt x="285" y="304"/>
                </a:lnTo>
                <a:lnTo>
                  <a:pt x="286" y="299"/>
                </a:lnTo>
                <a:lnTo>
                  <a:pt x="287" y="296"/>
                </a:lnTo>
                <a:lnTo>
                  <a:pt x="290" y="291"/>
                </a:lnTo>
                <a:lnTo>
                  <a:pt x="293" y="288"/>
                </a:lnTo>
                <a:lnTo>
                  <a:pt x="296" y="285"/>
                </a:lnTo>
                <a:lnTo>
                  <a:pt x="301" y="283"/>
                </a:lnTo>
                <a:lnTo>
                  <a:pt x="305" y="282"/>
                </a:lnTo>
                <a:lnTo>
                  <a:pt x="311" y="282"/>
                </a:lnTo>
                <a:lnTo>
                  <a:pt x="311" y="282"/>
                </a:lnTo>
                <a:close/>
                <a:moveTo>
                  <a:pt x="311" y="413"/>
                </a:moveTo>
                <a:lnTo>
                  <a:pt x="311" y="413"/>
                </a:lnTo>
                <a:lnTo>
                  <a:pt x="316" y="415"/>
                </a:lnTo>
                <a:lnTo>
                  <a:pt x="321" y="416"/>
                </a:lnTo>
                <a:lnTo>
                  <a:pt x="325" y="418"/>
                </a:lnTo>
                <a:lnTo>
                  <a:pt x="329" y="420"/>
                </a:lnTo>
                <a:lnTo>
                  <a:pt x="333" y="424"/>
                </a:lnTo>
                <a:lnTo>
                  <a:pt x="335" y="427"/>
                </a:lnTo>
                <a:lnTo>
                  <a:pt x="336" y="432"/>
                </a:lnTo>
                <a:lnTo>
                  <a:pt x="336" y="436"/>
                </a:lnTo>
                <a:lnTo>
                  <a:pt x="336" y="436"/>
                </a:lnTo>
                <a:lnTo>
                  <a:pt x="336" y="441"/>
                </a:lnTo>
                <a:lnTo>
                  <a:pt x="335" y="445"/>
                </a:lnTo>
                <a:lnTo>
                  <a:pt x="333" y="449"/>
                </a:lnTo>
                <a:lnTo>
                  <a:pt x="329" y="452"/>
                </a:lnTo>
                <a:lnTo>
                  <a:pt x="325" y="454"/>
                </a:lnTo>
                <a:lnTo>
                  <a:pt x="321" y="456"/>
                </a:lnTo>
                <a:lnTo>
                  <a:pt x="316" y="458"/>
                </a:lnTo>
                <a:lnTo>
                  <a:pt x="311" y="459"/>
                </a:lnTo>
                <a:lnTo>
                  <a:pt x="311" y="459"/>
                </a:lnTo>
                <a:lnTo>
                  <a:pt x="305" y="458"/>
                </a:lnTo>
                <a:lnTo>
                  <a:pt x="301" y="456"/>
                </a:lnTo>
                <a:lnTo>
                  <a:pt x="296" y="454"/>
                </a:lnTo>
                <a:lnTo>
                  <a:pt x="293" y="452"/>
                </a:lnTo>
                <a:lnTo>
                  <a:pt x="290" y="449"/>
                </a:lnTo>
                <a:lnTo>
                  <a:pt x="287" y="445"/>
                </a:lnTo>
                <a:lnTo>
                  <a:pt x="286" y="441"/>
                </a:lnTo>
                <a:lnTo>
                  <a:pt x="285" y="436"/>
                </a:lnTo>
                <a:lnTo>
                  <a:pt x="285" y="436"/>
                </a:lnTo>
                <a:lnTo>
                  <a:pt x="286" y="432"/>
                </a:lnTo>
                <a:lnTo>
                  <a:pt x="287" y="427"/>
                </a:lnTo>
                <a:lnTo>
                  <a:pt x="290" y="424"/>
                </a:lnTo>
                <a:lnTo>
                  <a:pt x="293" y="420"/>
                </a:lnTo>
                <a:lnTo>
                  <a:pt x="296" y="418"/>
                </a:lnTo>
                <a:lnTo>
                  <a:pt x="301" y="416"/>
                </a:lnTo>
                <a:lnTo>
                  <a:pt x="305" y="415"/>
                </a:lnTo>
                <a:lnTo>
                  <a:pt x="311" y="413"/>
                </a:lnTo>
                <a:lnTo>
                  <a:pt x="311" y="413"/>
                </a:lnTo>
                <a:close/>
                <a:moveTo>
                  <a:pt x="398" y="325"/>
                </a:moveTo>
                <a:lnTo>
                  <a:pt x="398" y="325"/>
                </a:lnTo>
                <a:lnTo>
                  <a:pt x="401" y="330"/>
                </a:lnTo>
                <a:lnTo>
                  <a:pt x="402" y="334"/>
                </a:lnTo>
                <a:lnTo>
                  <a:pt x="402" y="339"/>
                </a:lnTo>
                <a:lnTo>
                  <a:pt x="402" y="342"/>
                </a:lnTo>
                <a:lnTo>
                  <a:pt x="400" y="347"/>
                </a:lnTo>
                <a:lnTo>
                  <a:pt x="397" y="350"/>
                </a:lnTo>
                <a:lnTo>
                  <a:pt x="394" y="353"/>
                </a:lnTo>
                <a:lnTo>
                  <a:pt x="389" y="356"/>
                </a:lnTo>
                <a:lnTo>
                  <a:pt x="389" y="356"/>
                </a:lnTo>
                <a:lnTo>
                  <a:pt x="385" y="358"/>
                </a:lnTo>
                <a:lnTo>
                  <a:pt x="380" y="359"/>
                </a:lnTo>
                <a:lnTo>
                  <a:pt x="375" y="359"/>
                </a:lnTo>
                <a:lnTo>
                  <a:pt x="370" y="358"/>
                </a:lnTo>
                <a:lnTo>
                  <a:pt x="366" y="357"/>
                </a:lnTo>
                <a:lnTo>
                  <a:pt x="361" y="355"/>
                </a:lnTo>
                <a:lnTo>
                  <a:pt x="358" y="351"/>
                </a:lnTo>
                <a:lnTo>
                  <a:pt x="354" y="348"/>
                </a:lnTo>
                <a:lnTo>
                  <a:pt x="354" y="348"/>
                </a:lnTo>
                <a:lnTo>
                  <a:pt x="352" y="343"/>
                </a:lnTo>
                <a:lnTo>
                  <a:pt x="351" y="340"/>
                </a:lnTo>
                <a:lnTo>
                  <a:pt x="351" y="335"/>
                </a:lnTo>
                <a:lnTo>
                  <a:pt x="352" y="331"/>
                </a:lnTo>
                <a:lnTo>
                  <a:pt x="354" y="327"/>
                </a:lnTo>
                <a:lnTo>
                  <a:pt x="356" y="323"/>
                </a:lnTo>
                <a:lnTo>
                  <a:pt x="360" y="321"/>
                </a:lnTo>
                <a:lnTo>
                  <a:pt x="364" y="317"/>
                </a:lnTo>
                <a:lnTo>
                  <a:pt x="364" y="317"/>
                </a:lnTo>
                <a:lnTo>
                  <a:pt x="369" y="316"/>
                </a:lnTo>
                <a:lnTo>
                  <a:pt x="373" y="315"/>
                </a:lnTo>
                <a:lnTo>
                  <a:pt x="378" y="315"/>
                </a:lnTo>
                <a:lnTo>
                  <a:pt x="384" y="315"/>
                </a:lnTo>
                <a:lnTo>
                  <a:pt x="388" y="317"/>
                </a:lnTo>
                <a:lnTo>
                  <a:pt x="392" y="319"/>
                </a:lnTo>
                <a:lnTo>
                  <a:pt x="396" y="322"/>
                </a:lnTo>
                <a:lnTo>
                  <a:pt x="398" y="325"/>
                </a:lnTo>
                <a:lnTo>
                  <a:pt x="398" y="325"/>
                </a:lnTo>
                <a:close/>
                <a:moveTo>
                  <a:pt x="267" y="392"/>
                </a:moveTo>
                <a:lnTo>
                  <a:pt x="267" y="392"/>
                </a:lnTo>
                <a:lnTo>
                  <a:pt x="268" y="395"/>
                </a:lnTo>
                <a:lnTo>
                  <a:pt x="269" y="400"/>
                </a:lnTo>
                <a:lnTo>
                  <a:pt x="270" y="404"/>
                </a:lnTo>
                <a:lnTo>
                  <a:pt x="269" y="409"/>
                </a:lnTo>
                <a:lnTo>
                  <a:pt x="267" y="412"/>
                </a:lnTo>
                <a:lnTo>
                  <a:pt x="265" y="416"/>
                </a:lnTo>
                <a:lnTo>
                  <a:pt x="261" y="419"/>
                </a:lnTo>
                <a:lnTo>
                  <a:pt x="257" y="422"/>
                </a:lnTo>
                <a:lnTo>
                  <a:pt x="257" y="422"/>
                </a:lnTo>
                <a:lnTo>
                  <a:pt x="252" y="424"/>
                </a:lnTo>
                <a:lnTo>
                  <a:pt x="248" y="425"/>
                </a:lnTo>
                <a:lnTo>
                  <a:pt x="242" y="425"/>
                </a:lnTo>
                <a:lnTo>
                  <a:pt x="237" y="424"/>
                </a:lnTo>
                <a:lnTo>
                  <a:pt x="233" y="422"/>
                </a:lnTo>
                <a:lnTo>
                  <a:pt x="228" y="420"/>
                </a:lnTo>
                <a:lnTo>
                  <a:pt x="225" y="418"/>
                </a:lnTo>
                <a:lnTo>
                  <a:pt x="222" y="413"/>
                </a:lnTo>
                <a:lnTo>
                  <a:pt x="222" y="413"/>
                </a:lnTo>
                <a:lnTo>
                  <a:pt x="220" y="410"/>
                </a:lnTo>
                <a:lnTo>
                  <a:pt x="219" y="405"/>
                </a:lnTo>
                <a:lnTo>
                  <a:pt x="218" y="401"/>
                </a:lnTo>
                <a:lnTo>
                  <a:pt x="219" y="398"/>
                </a:lnTo>
                <a:lnTo>
                  <a:pt x="222" y="393"/>
                </a:lnTo>
                <a:lnTo>
                  <a:pt x="224" y="390"/>
                </a:lnTo>
                <a:lnTo>
                  <a:pt x="227" y="386"/>
                </a:lnTo>
                <a:lnTo>
                  <a:pt x="232" y="384"/>
                </a:lnTo>
                <a:lnTo>
                  <a:pt x="232" y="384"/>
                </a:lnTo>
                <a:lnTo>
                  <a:pt x="236" y="382"/>
                </a:lnTo>
                <a:lnTo>
                  <a:pt x="241" y="381"/>
                </a:lnTo>
                <a:lnTo>
                  <a:pt x="246" y="381"/>
                </a:lnTo>
                <a:lnTo>
                  <a:pt x="251" y="382"/>
                </a:lnTo>
                <a:lnTo>
                  <a:pt x="256" y="383"/>
                </a:lnTo>
                <a:lnTo>
                  <a:pt x="260" y="385"/>
                </a:lnTo>
                <a:lnTo>
                  <a:pt x="263" y="389"/>
                </a:lnTo>
                <a:lnTo>
                  <a:pt x="267" y="392"/>
                </a:lnTo>
                <a:lnTo>
                  <a:pt x="267" y="392"/>
                </a:lnTo>
                <a:close/>
                <a:moveTo>
                  <a:pt x="398" y="413"/>
                </a:moveTo>
                <a:lnTo>
                  <a:pt x="398" y="413"/>
                </a:lnTo>
                <a:lnTo>
                  <a:pt x="396" y="417"/>
                </a:lnTo>
                <a:lnTo>
                  <a:pt x="393" y="420"/>
                </a:lnTo>
                <a:lnTo>
                  <a:pt x="388" y="422"/>
                </a:lnTo>
                <a:lnTo>
                  <a:pt x="384" y="424"/>
                </a:lnTo>
                <a:lnTo>
                  <a:pt x="378" y="425"/>
                </a:lnTo>
                <a:lnTo>
                  <a:pt x="373" y="425"/>
                </a:lnTo>
                <a:lnTo>
                  <a:pt x="369" y="424"/>
                </a:lnTo>
                <a:lnTo>
                  <a:pt x="364" y="421"/>
                </a:lnTo>
                <a:lnTo>
                  <a:pt x="364" y="421"/>
                </a:lnTo>
                <a:lnTo>
                  <a:pt x="360" y="419"/>
                </a:lnTo>
                <a:lnTo>
                  <a:pt x="356" y="416"/>
                </a:lnTo>
                <a:lnTo>
                  <a:pt x="354" y="412"/>
                </a:lnTo>
                <a:lnTo>
                  <a:pt x="352" y="408"/>
                </a:lnTo>
                <a:lnTo>
                  <a:pt x="351" y="404"/>
                </a:lnTo>
                <a:lnTo>
                  <a:pt x="351" y="400"/>
                </a:lnTo>
                <a:lnTo>
                  <a:pt x="352" y="395"/>
                </a:lnTo>
                <a:lnTo>
                  <a:pt x="354" y="391"/>
                </a:lnTo>
                <a:lnTo>
                  <a:pt x="354" y="391"/>
                </a:lnTo>
                <a:lnTo>
                  <a:pt x="358" y="387"/>
                </a:lnTo>
                <a:lnTo>
                  <a:pt x="361" y="385"/>
                </a:lnTo>
                <a:lnTo>
                  <a:pt x="366" y="383"/>
                </a:lnTo>
                <a:lnTo>
                  <a:pt x="370" y="381"/>
                </a:lnTo>
                <a:lnTo>
                  <a:pt x="375" y="381"/>
                </a:lnTo>
                <a:lnTo>
                  <a:pt x="380" y="381"/>
                </a:lnTo>
                <a:lnTo>
                  <a:pt x="385" y="382"/>
                </a:lnTo>
                <a:lnTo>
                  <a:pt x="389" y="383"/>
                </a:lnTo>
                <a:lnTo>
                  <a:pt x="389" y="383"/>
                </a:lnTo>
                <a:lnTo>
                  <a:pt x="394" y="386"/>
                </a:lnTo>
                <a:lnTo>
                  <a:pt x="397" y="389"/>
                </a:lnTo>
                <a:lnTo>
                  <a:pt x="400" y="393"/>
                </a:lnTo>
                <a:lnTo>
                  <a:pt x="402" y="396"/>
                </a:lnTo>
                <a:lnTo>
                  <a:pt x="402" y="401"/>
                </a:lnTo>
                <a:lnTo>
                  <a:pt x="402" y="405"/>
                </a:lnTo>
                <a:lnTo>
                  <a:pt x="401" y="409"/>
                </a:lnTo>
                <a:lnTo>
                  <a:pt x="398" y="413"/>
                </a:lnTo>
                <a:lnTo>
                  <a:pt x="398" y="413"/>
                </a:lnTo>
                <a:close/>
                <a:moveTo>
                  <a:pt x="55" y="69"/>
                </a:moveTo>
                <a:lnTo>
                  <a:pt x="55" y="69"/>
                </a:lnTo>
                <a:lnTo>
                  <a:pt x="47" y="75"/>
                </a:lnTo>
                <a:lnTo>
                  <a:pt x="38" y="83"/>
                </a:lnTo>
                <a:lnTo>
                  <a:pt x="29" y="93"/>
                </a:lnTo>
                <a:lnTo>
                  <a:pt x="21" y="103"/>
                </a:lnTo>
                <a:lnTo>
                  <a:pt x="14" y="116"/>
                </a:lnTo>
                <a:lnTo>
                  <a:pt x="12" y="121"/>
                </a:lnTo>
                <a:lnTo>
                  <a:pt x="9" y="128"/>
                </a:lnTo>
                <a:lnTo>
                  <a:pt x="8" y="135"/>
                </a:lnTo>
                <a:lnTo>
                  <a:pt x="8" y="143"/>
                </a:lnTo>
                <a:lnTo>
                  <a:pt x="8" y="150"/>
                </a:lnTo>
                <a:lnTo>
                  <a:pt x="9" y="158"/>
                </a:lnTo>
                <a:lnTo>
                  <a:pt x="9" y="158"/>
                </a:lnTo>
                <a:lnTo>
                  <a:pt x="15" y="178"/>
                </a:lnTo>
                <a:lnTo>
                  <a:pt x="19" y="188"/>
                </a:lnTo>
                <a:lnTo>
                  <a:pt x="22" y="198"/>
                </a:lnTo>
                <a:lnTo>
                  <a:pt x="28" y="206"/>
                </a:lnTo>
                <a:lnTo>
                  <a:pt x="31" y="210"/>
                </a:lnTo>
                <a:lnTo>
                  <a:pt x="36" y="213"/>
                </a:lnTo>
                <a:lnTo>
                  <a:pt x="40" y="214"/>
                </a:lnTo>
                <a:lnTo>
                  <a:pt x="45" y="215"/>
                </a:lnTo>
                <a:lnTo>
                  <a:pt x="50" y="216"/>
                </a:lnTo>
                <a:lnTo>
                  <a:pt x="57" y="215"/>
                </a:lnTo>
                <a:lnTo>
                  <a:pt x="161" y="196"/>
                </a:lnTo>
                <a:lnTo>
                  <a:pt x="161" y="196"/>
                </a:lnTo>
                <a:lnTo>
                  <a:pt x="167" y="195"/>
                </a:lnTo>
                <a:lnTo>
                  <a:pt x="173" y="193"/>
                </a:lnTo>
                <a:lnTo>
                  <a:pt x="177" y="189"/>
                </a:lnTo>
                <a:lnTo>
                  <a:pt x="181" y="186"/>
                </a:lnTo>
                <a:lnTo>
                  <a:pt x="184" y="182"/>
                </a:lnTo>
                <a:lnTo>
                  <a:pt x="186" y="178"/>
                </a:lnTo>
                <a:lnTo>
                  <a:pt x="189" y="169"/>
                </a:lnTo>
                <a:lnTo>
                  <a:pt x="190" y="159"/>
                </a:lnTo>
                <a:lnTo>
                  <a:pt x="189" y="147"/>
                </a:lnTo>
                <a:lnTo>
                  <a:pt x="187" y="126"/>
                </a:lnTo>
                <a:lnTo>
                  <a:pt x="187" y="126"/>
                </a:lnTo>
                <a:lnTo>
                  <a:pt x="186" y="116"/>
                </a:lnTo>
                <a:lnTo>
                  <a:pt x="184" y="109"/>
                </a:lnTo>
                <a:lnTo>
                  <a:pt x="183" y="103"/>
                </a:lnTo>
                <a:lnTo>
                  <a:pt x="183" y="100"/>
                </a:lnTo>
                <a:lnTo>
                  <a:pt x="184" y="97"/>
                </a:lnTo>
                <a:lnTo>
                  <a:pt x="186" y="95"/>
                </a:lnTo>
                <a:lnTo>
                  <a:pt x="202" y="92"/>
                </a:lnTo>
                <a:lnTo>
                  <a:pt x="202" y="92"/>
                </a:lnTo>
                <a:lnTo>
                  <a:pt x="226" y="90"/>
                </a:lnTo>
                <a:lnTo>
                  <a:pt x="253" y="86"/>
                </a:lnTo>
                <a:lnTo>
                  <a:pt x="282" y="85"/>
                </a:lnTo>
                <a:lnTo>
                  <a:pt x="311" y="85"/>
                </a:lnTo>
                <a:lnTo>
                  <a:pt x="341" y="85"/>
                </a:lnTo>
                <a:lnTo>
                  <a:pt x="369" y="86"/>
                </a:lnTo>
                <a:lnTo>
                  <a:pt x="395" y="90"/>
                </a:lnTo>
                <a:lnTo>
                  <a:pt x="420" y="92"/>
                </a:lnTo>
                <a:lnTo>
                  <a:pt x="420" y="92"/>
                </a:lnTo>
                <a:lnTo>
                  <a:pt x="435" y="95"/>
                </a:lnTo>
                <a:lnTo>
                  <a:pt x="438" y="97"/>
                </a:lnTo>
                <a:lnTo>
                  <a:pt x="439" y="100"/>
                </a:lnTo>
                <a:lnTo>
                  <a:pt x="438" y="103"/>
                </a:lnTo>
                <a:lnTo>
                  <a:pt x="437" y="109"/>
                </a:lnTo>
                <a:lnTo>
                  <a:pt x="436" y="116"/>
                </a:lnTo>
                <a:lnTo>
                  <a:pt x="435" y="126"/>
                </a:lnTo>
                <a:lnTo>
                  <a:pt x="435" y="126"/>
                </a:lnTo>
                <a:lnTo>
                  <a:pt x="432" y="147"/>
                </a:lnTo>
                <a:lnTo>
                  <a:pt x="432" y="159"/>
                </a:lnTo>
                <a:lnTo>
                  <a:pt x="434" y="169"/>
                </a:lnTo>
                <a:lnTo>
                  <a:pt x="436" y="178"/>
                </a:lnTo>
                <a:lnTo>
                  <a:pt x="438" y="182"/>
                </a:lnTo>
                <a:lnTo>
                  <a:pt x="440" y="186"/>
                </a:lnTo>
                <a:lnTo>
                  <a:pt x="445" y="189"/>
                </a:lnTo>
                <a:lnTo>
                  <a:pt x="449" y="193"/>
                </a:lnTo>
                <a:lnTo>
                  <a:pt x="454" y="195"/>
                </a:lnTo>
                <a:lnTo>
                  <a:pt x="461" y="196"/>
                </a:lnTo>
                <a:lnTo>
                  <a:pt x="565" y="215"/>
                </a:lnTo>
                <a:lnTo>
                  <a:pt x="565" y="215"/>
                </a:lnTo>
                <a:lnTo>
                  <a:pt x="571" y="216"/>
                </a:lnTo>
                <a:lnTo>
                  <a:pt x="577" y="215"/>
                </a:lnTo>
                <a:lnTo>
                  <a:pt x="582" y="214"/>
                </a:lnTo>
                <a:lnTo>
                  <a:pt x="587" y="213"/>
                </a:lnTo>
                <a:lnTo>
                  <a:pt x="590" y="210"/>
                </a:lnTo>
                <a:lnTo>
                  <a:pt x="594" y="206"/>
                </a:lnTo>
                <a:lnTo>
                  <a:pt x="599" y="198"/>
                </a:lnTo>
                <a:lnTo>
                  <a:pt x="604" y="188"/>
                </a:lnTo>
                <a:lnTo>
                  <a:pt x="607" y="178"/>
                </a:lnTo>
                <a:lnTo>
                  <a:pt x="612" y="158"/>
                </a:lnTo>
                <a:lnTo>
                  <a:pt x="612" y="158"/>
                </a:lnTo>
                <a:lnTo>
                  <a:pt x="613" y="150"/>
                </a:lnTo>
                <a:lnTo>
                  <a:pt x="614" y="143"/>
                </a:lnTo>
                <a:lnTo>
                  <a:pt x="614" y="135"/>
                </a:lnTo>
                <a:lnTo>
                  <a:pt x="613" y="128"/>
                </a:lnTo>
                <a:lnTo>
                  <a:pt x="611" y="121"/>
                </a:lnTo>
                <a:lnTo>
                  <a:pt x="608" y="116"/>
                </a:lnTo>
                <a:lnTo>
                  <a:pt x="601" y="103"/>
                </a:lnTo>
                <a:lnTo>
                  <a:pt x="594" y="93"/>
                </a:lnTo>
                <a:lnTo>
                  <a:pt x="584" y="83"/>
                </a:lnTo>
                <a:lnTo>
                  <a:pt x="575" y="75"/>
                </a:lnTo>
                <a:lnTo>
                  <a:pt x="566" y="69"/>
                </a:lnTo>
                <a:lnTo>
                  <a:pt x="566" y="69"/>
                </a:lnTo>
                <a:lnTo>
                  <a:pt x="554" y="60"/>
                </a:lnTo>
                <a:lnTo>
                  <a:pt x="540" y="52"/>
                </a:lnTo>
                <a:lnTo>
                  <a:pt x="525" y="45"/>
                </a:lnTo>
                <a:lnTo>
                  <a:pt x="511" y="39"/>
                </a:lnTo>
                <a:lnTo>
                  <a:pt x="481" y="27"/>
                </a:lnTo>
                <a:lnTo>
                  <a:pt x="448" y="17"/>
                </a:lnTo>
                <a:lnTo>
                  <a:pt x="415" y="9"/>
                </a:lnTo>
                <a:lnTo>
                  <a:pt x="381" y="5"/>
                </a:lnTo>
                <a:lnTo>
                  <a:pt x="346" y="1"/>
                </a:lnTo>
                <a:lnTo>
                  <a:pt x="311" y="0"/>
                </a:lnTo>
                <a:lnTo>
                  <a:pt x="276" y="1"/>
                </a:lnTo>
                <a:lnTo>
                  <a:pt x="241" y="5"/>
                </a:lnTo>
                <a:lnTo>
                  <a:pt x="207" y="9"/>
                </a:lnTo>
                <a:lnTo>
                  <a:pt x="173" y="17"/>
                </a:lnTo>
                <a:lnTo>
                  <a:pt x="141" y="27"/>
                </a:lnTo>
                <a:lnTo>
                  <a:pt x="110" y="39"/>
                </a:lnTo>
                <a:lnTo>
                  <a:pt x="96" y="45"/>
                </a:lnTo>
                <a:lnTo>
                  <a:pt x="82" y="52"/>
                </a:lnTo>
                <a:lnTo>
                  <a:pt x="68" y="60"/>
                </a:lnTo>
                <a:lnTo>
                  <a:pt x="55" y="69"/>
                </a:lnTo>
                <a:lnTo>
                  <a:pt x="55" y="69"/>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91" name="Title 1">
            <a:extLst>
              <a:ext uri="{FF2B5EF4-FFF2-40B4-BE49-F238E27FC236}">
                <a16:creationId xmlns:a16="http://schemas.microsoft.com/office/drawing/2014/main" id="{1C9EBEE2-99AD-42ED-9911-6CB379C7137A}"/>
              </a:ext>
            </a:extLst>
          </p:cNvPr>
          <p:cNvSpPr txBox="1">
            <a:spLocks/>
          </p:cNvSpPr>
          <p:nvPr/>
        </p:nvSpPr>
        <p:spPr>
          <a:xfrm>
            <a:off x="10323513" y="1172004"/>
            <a:ext cx="3585619" cy="792613"/>
          </a:xfrm>
          <a:prstGeom prst="rect">
            <a:avLst/>
          </a:prstGeom>
          <a:effectLst>
            <a:outerShdw blurRad="25400" dir="17880000">
              <a:srgbClr val="000000">
                <a:alpha val="46000"/>
              </a:srgbClr>
            </a:outerShdw>
          </a:effectLst>
        </p:spPr>
        <p:txBody>
          <a:bodyPr vert="horz" lIns="0" tIns="0" rIns="0" bIns="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1">
                    <a:lumMod val="90000"/>
                    <a:lumOff val="10000"/>
                  </a:schemeClr>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Poppins Light" panose="00000400000000000000" pitchFamily="2" charset="0"/>
                <a:cs typeface="Poppins Light" panose="00000400000000000000" pitchFamily="2" charset="0"/>
              </a:rPr>
              <a:t>Cost Optimization Strategy (25% EBITDA)</a:t>
            </a:r>
          </a:p>
        </p:txBody>
      </p:sp>
      <p:sp>
        <p:nvSpPr>
          <p:cNvPr id="130" name="Title 1">
            <a:extLst>
              <a:ext uri="{FF2B5EF4-FFF2-40B4-BE49-F238E27FC236}">
                <a16:creationId xmlns:a16="http://schemas.microsoft.com/office/drawing/2014/main" id="{36245C9D-CD18-48C5-AFD4-E4F5A08D958E}"/>
              </a:ext>
            </a:extLst>
          </p:cNvPr>
          <p:cNvSpPr txBox="1">
            <a:spLocks/>
          </p:cNvSpPr>
          <p:nvPr/>
        </p:nvSpPr>
        <p:spPr>
          <a:xfrm>
            <a:off x="620510" y="179220"/>
            <a:ext cx="13389380" cy="792613"/>
          </a:xfrm>
          <a:prstGeom prst="rect">
            <a:avLst/>
          </a:prstGeom>
          <a:effectLst>
            <a:outerShdw blurRad="25400" dir="17880000">
              <a:srgbClr val="000000">
                <a:alpha val="46000"/>
              </a:srgbClr>
            </a:outerShdw>
          </a:effectLst>
        </p:spPr>
        <p:txBody>
          <a:bodyPr vert="horz" lIns="0" tIns="0" rIns="0" bIns="0" rtlCol="0" anchor="ctr">
            <a:normAutofit/>
          </a:bodyPr>
          <a:lstStyle>
            <a:lvl1pPr indent="0" algn="ctr" defTabSz="548640">
              <a:lnSpc>
                <a:spcPts val="5550"/>
              </a:lnSpc>
              <a:spcBef>
                <a:spcPct val="0"/>
              </a:spcBef>
              <a:buNone/>
              <a:defRPr sz="4800">
                <a:ln>
                  <a:solidFill>
                    <a:schemeClr val="bg1">
                      <a:lumMod val="75000"/>
                      <a:lumOff val="25000"/>
                      <a:alpha val="10000"/>
                    </a:schemeClr>
                  </a:solidFill>
                </a:ln>
                <a:solidFill>
                  <a:srgbClr val="F2F2F3"/>
                </a:solidFill>
                <a:effectLst>
                  <a:outerShdw blurRad="9525" dist="25400" dir="14640000" algn="tl" rotWithShape="0">
                    <a:schemeClr val="bg1">
                      <a:alpha val="30000"/>
                    </a:schemeClr>
                  </a:outerShdw>
                </a:effectLst>
                <a:latin typeface="Poppins Light" pitchFamily="34" charset="0"/>
                <a:ea typeface="Poppins Light" pitchFamily="34" charset="-122"/>
                <a:cs typeface="Poppins Light" pitchFamily="34" charset="-12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Strategies in Achieving Financial Projection</a:t>
            </a:r>
          </a:p>
        </p:txBody>
      </p:sp>
    </p:spTree>
    <p:extLst>
      <p:ext uri="{BB962C8B-B14F-4D97-AF65-F5344CB8AC3E}">
        <p14:creationId xmlns:p14="http://schemas.microsoft.com/office/powerpoint/2010/main" val="2784339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nSpc>
                <a:spcPts val="5550"/>
              </a:lnSpc>
              <a:buNone/>
            </a:pPr>
            <a:r>
              <a:rPr lang="en-US" sz="4800" dirty="0">
                <a:solidFill>
                  <a:srgbClr val="F2F2F3"/>
                </a:solidFill>
                <a:latin typeface="Poppins Light" pitchFamily="34" charset="0"/>
                <a:ea typeface="Poppins Light" pitchFamily="34" charset="-122"/>
                <a:cs typeface="Poppins Light" pitchFamily="34" charset="-120"/>
              </a:rPr>
              <a:t>Implementation Roadmap</a:t>
            </a:r>
            <a:endParaRPr lang="en-US" sz="4800" dirty="0"/>
          </a:p>
        </p:txBody>
      </p:sp>
      <p:cxnSp>
        <p:nvCxnSpPr>
          <p:cNvPr id="4" name="Straight Arrow Connector 3"/>
          <p:cNvCxnSpPr/>
          <p:nvPr/>
        </p:nvCxnSpPr>
        <p:spPr>
          <a:xfrm>
            <a:off x="620512" y="7055927"/>
            <a:ext cx="1338938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2157524" y="4537282"/>
            <a:ext cx="1740829" cy="1740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6" name="Oval 5"/>
          <p:cNvSpPr/>
          <p:nvPr/>
        </p:nvSpPr>
        <p:spPr>
          <a:xfrm>
            <a:off x="5611411" y="4296529"/>
            <a:ext cx="2222336" cy="2222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7" name="Oval 6"/>
          <p:cNvSpPr/>
          <p:nvPr/>
        </p:nvSpPr>
        <p:spPr>
          <a:xfrm>
            <a:off x="9546802" y="3944659"/>
            <a:ext cx="2926076" cy="2926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 name="TextBox 8">
            <a:extLst>
              <a:ext uri="{FF2B5EF4-FFF2-40B4-BE49-F238E27FC236}">
                <a16:creationId xmlns:a16="http://schemas.microsoft.com/office/drawing/2014/main" id="{D9024F71-BB49-48A4-9293-8C34A3A29077}"/>
              </a:ext>
            </a:extLst>
          </p:cNvPr>
          <p:cNvSpPr txBox="1"/>
          <p:nvPr/>
        </p:nvSpPr>
        <p:spPr>
          <a:xfrm flipH="1">
            <a:off x="1858747" y="3353371"/>
            <a:ext cx="2272172"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Address supply chain bottlenecks, launch change management programs, and invest in product differentiation R&amp;D.</a:t>
            </a:r>
          </a:p>
        </p:txBody>
      </p:sp>
      <p:sp>
        <p:nvSpPr>
          <p:cNvPr id="10" name="TextBox 9">
            <a:extLst>
              <a:ext uri="{FF2B5EF4-FFF2-40B4-BE49-F238E27FC236}">
                <a16:creationId xmlns:a16="http://schemas.microsoft.com/office/drawing/2014/main" id="{30368E82-7F6D-4A0A-8A4E-9CBF36DA7627}"/>
              </a:ext>
            </a:extLst>
          </p:cNvPr>
          <p:cNvSpPr txBox="1"/>
          <p:nvPr/>
        </p:nvSpPr>
        <p:spPr>
          <a:xfrm flipH="1">
            <a:off x="1974433" y="3005733"/>
            <a:ext cx="2040800" cy="295466"/>
          </a:xfrm>
          <a:prstGeom prst="rect">
            <a:avLst/>
          </a:prstGeom>
          <a:noFill/>
        </p:spPr>
        <p:txBody>
          <a:bodyPr wrap="square" lIns="0" tIns="0" rIns="0" bIns="0" rtlCol="0">
            <a:spAutoFit/>
          </a:bodyPr>
          <a:lstStyle/>
          <a:p>
            <a:pPr algn="ctr"/>
            <a:r>
              <a:rPr lang="en-US" sz="1920" b="1" dirty="0">
                <a:solidFill>
                  <a:schemeClr val="accent1"/>
                </a:solidFill>
              </a:rPr>
              <a:t>Short-Term Goals</a:t>
            </a:r>
          </a:p>
        </p:txBody>
      </p:sp>
      <p:sp>
        <p:nvSpPr>
          <p:cNvPr id="13" name="TextBox 12">
            <a:extLst>
              <a:ext uri="{FF2B5EF4-FFF2-40B4-BE49-F238E27FC236}">
                <a16:creationId xmlns:a16="http://schemas.microsoft.com/office/drawing/2014/main" id="{D9024F71-BB49-48A4-9293-8C34A3A29077}"/>
              </a:ext>
            </a:extLst>
          </p:cNvPr>
          <p:cNvSpPr txBox="1"/>
          <p:nvPr/>
        </p:nvSpPr>
        <p:spPr>
          <a:xfrm flipH="1">
            <a:off x="5586493" y="3148978"/>
            <a:ext cx="2272172"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Expand into high-growth markets and form strategic alliances.</a:t>
            </a:r>
          </a:p>
        </p:txBody>
      </p:sp>
      <p:sp>
        <p:nvSpPr>
          <p:cNvPr id="14" name="TextBox 13">
            <a:extLst>
              <a:ext uri="{FF2B5EF4-FFF2-40B4-BE49-F238E27FC236}">
                <a16:creationId xmlns:a16="http://schemas.microsoft.com/office/drawing/2014/main" id="{30368E82-7F6D-4A0A-8A4E-9CBF36DA7627}"/>
              </a:ext>
            </a:extLst>
          </p:cNvPr>
          <p:cNvSpPr txBox="1"/>
          <p:nvPr/>
        </p:nvSpPr>
        <p:spPr>
          <a:xfrm flipH="1">
            <a:off x="5333413" y="2801340"/>
            <a:ext cx="2778332" cy="295466"/>
          </a:xfrm>
          <a:prstGeom prst="rect">
            <a:avLst/>
          </a:prstGeom>
          <a:noFill/>
        </p:spPr>
        <p:txBody>
          <a:bodyPr wrap="square" lIns="0" tIns="0" rIns="0" bIns="0" rtlCol="0">
            <a:spAutoFit/>
          </a:bodyPr>
          <a:lstStyle/>
          <a:p>
            <a:pPr algn="ctr"/>
            <a:r>
              <a:rPr lang="en-US" sz="1920" b="1" dirty="0">
                <a:solidFill>
                  <a:schemeClr val="accent2"/>
                </a:solidFill>
              </a:rPr>
              <a:t>Mid-Term Goals</a:t>
            </a:r>
          </a:p>
        </p:txBody>
      </p:sp>
      <p:sp>
        <p:nvSpPr>
          <p:cNvPr id="16" name="TextBox 15">
            <a:extLst>
              <a:ext uri="{FF2B5EF4-FFF2-40B4-BE49-F238E27FC236}">
                <a16:creationId xmlns:a16="http://schemas.microsoft.com/office/drawing/2014/main" id="{D9024F71-BB49-48A4-9293-8C34A3A29077}"/>
              </a:ext>
            </a:extLst>
          </p:cNvPr>
          <p:cNvSpPr txBox="1"/>
          <p:nvPr/>
        </p:nvSpPr>
        <p:spPr>
          <a:xfrm flipH="1">
            <a:off x="9873754" y="2798073"/>
            <a:ext cx="2272172"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rPr>
              <a:t>Achieve industry leadership in innovation and diversify product offerings.</a:t>
            </a:r>
          </a:p>
        </p:txBody>
      </p:sp>
      <p:sp>
        <p:nvSpPr>
          <p:cNvPr id="17" name="TextBox 16">
            <a:extLst>
              <a:ext uri="{FF2B5EF4-FFF2-40B4-BE49-F238E27FC236}">
                <a16:creationId xmlns:a16="http://schemas.microsoft.com/office/drawing/2014/main" id="{30368E82-7F6D-4A0A-8A4E-9CBF36DA7627}"/>
              </a:ext>
            </a:extLst>
          </p:cNvPr>
          <p:cNvSpPr txBox="1"/>
          <p:nvPr/>
        </p:nvSpPr>
        <p:spPr>
          <a:xfrm flipH="1">
            <a:off x="9565552" y="2450435"/>
            <a:ext cx="2888576" cy="295466"/>
          </a:xfrm>
          <a:prstGeom prst="rect">
            <a:avLst/>
          </a:prstGeom>
          <a:noFill/>
        </p:spPr>
        <p:txBody>
          <a:bodyPr wrap="square" lIns="0" tIns="0" rIns="0" bIns="0" rtlCol="0">
            <a:spAutoFit/>
          </a:bodyPr>
          <a:lstStyle/>
          <a:p>
            <a:pPr algn="ctr"/>
            <a:r>
              <a:rPr lang="en-US" sz="1920" b="1" dirty="0">
                <a:solidFill>
                  <a:schemeClr val="accent3"/>
                </a:solidFill>
              </a:rPr>
              <a:t>Long-Term Goals</a:t>
            </a:r>
          </a:p>
        </p:txBody>
      </p:sp>
      <p:cxnSp>
        <p:nvCxnSpPr>
          <p:cNvPr id="19" name="Straight Arrow Connector 18"/>
          <p:cNvCxnSpPr>
            <a:stCxn id="5" idx="6"/>
            <a:endCxn id="6" idx="2"/>
          </p:cNvCxnSpPr>
          <p:nvPr/>
        </p:nvCxnSpPr>
        <p:spPr>
          <a:xfrm>
            <a:off x="3898352" y="5407696"/>
            <a:ext cx="1713058"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6"/>
            <a:endCxn id="7" idx="2"/>
          </p:cNvCxnSpPr>
          <p:nvPr/>
        </p:nvCxnSpPr>
        <p:spPr>
          <a:xfrm>
            <a:off x="7833746" y="5407696"/>
            <a:ext cx="171305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368E82-7F6D-4A0A-8A4E-9CBF36DA7627}"/>
              </a:ext>
            </a:extLst>
          </p:cNvPr>
          <p:cNvSpPr txBox="1"/>
          <p:nvPr/>
        </p:nvSpPr>
        <p:spPr>
          <a:xfrm flipH="1">
            <a:off x="1974433" y="7224299"/>
            <a:ext cx="2040800" cy="295466"/>
          </a:xfrm>
          <a:prstGeom prst="rect">
            <a:avLst/>
          </a:prstGeom>
          <a:noFill/>
        </p:spPr>
        <p:txBody>
          <a:bodyPr wrap="square" lIns="0" tIns="0" rIns="0" bIns="0" rtlCol="0">
            <a:spAutoFit/>
          </a:bodyPr>
          <a:lstStyle/>
          <a:p>
            <a:pPr algn="ctr"/>
            <a:r>
              <a:rPr lang="en-US" sz="1920" b="1" dirty="0">
                <a:solidFill>
                  <a:schemeClr val="accent1"/>
                </a:solidFill>
              </a:rPr>
              <a:t>Simulation</a:t>
            </a:r>
          </a:p>
        </p:txBody>
      </p:sp>
      <p:sp>
        <p:nvSpPr>
          <p:cNvPr id="24" name="TextBox 23">
            <a:extLst>
              <a:ext uri="{FF2B5EF4-FFF2-40B4-BE49-F238E27FC236}">
                <a16:creationId xmlns:a16="http://schemas.microsoft.com/office/drawing/2014/main" id="{30368E82-7F6D-4A0A-8A4E-9CBF36DA7627}"/>
              </a:ext>
            </a:extLst>
          </p:cNvPr>
          <p:cNvSpPr txBox="1"/>
          <p:nvPr/>
        </p:nvSpPr>
        <p:spPr>
          <a:xfrm flipH="1">
            <a:off x="5333413" y="7224299"/>
            <a:ext cx="2778332" cy="295466"/>
          </a:xfrm>
          <a:prstGeom prst="rect">
            <a:avLst/>
          </a:prstGeom>
          <a:noFill/>
        </p:spPr>
        <p:txBody>
          <a:bodyPr wrap="square" lIns="0" tIns="0" rIns="0" bIns="0" rtlCol="0">
            <a:spAutoFit/>
          </a:bodyPr>
          <a:lstStyle/>
          <a:p>
            <a:pPr algn="ctr"/>
            <a:r>
              <a:rPr lang="en-US" sz="1920" b="1" dirty="0">
                <a:solidFill>
                  <a:schemeClr val="accent2"/>
                </a:solidFill>
              </a:rPr>
              <a:t>Analysis</a:t>
            </a:r>
          </a:p>
        </p:txBody>
      </p:sp>
      <p:sp>
        <p:nvSpPr>
          <p:cNvPr id="25" name="TextBox 24">
            <a:extLst>
              <a:ext uri="{FF2B5EF4-FFF2-40B4-BE49-F238E27FC236}">
                <a16:creationId xmlns:a16="http://schemas.microsoft.com/office/drawing/2014/main" id="{30368E82-7F6D-4A0A-8A4E-9CBF36DA7627}"/>
              </a:ext>
            </a:extLst>
          </p:cNvPr>
          <p:cNvSpPr txBox="1"/>
          <p:nvPr/>
        </p:nvSpPr>
        <p:spPr>
          <a:xfrm flipH="1">
            <a:off x="9565552" y="7224299"/>
            <a:ext cx="2888576" cy="295466"/>
          </a:xfrm>
          <a:prstGeom prst="rect">
            <a:avLst/>
          </a:prstGeom>
          <a:noFill/>
        </p:spPr>
        <p:txBody>
          <a:bodyPr wrap="square" lIns="0" tIns="0" rIns="0" bIns="0" rtlCol="0">
            <a:spAutoFit/>
          </a:bodyPr>
          <a:lstStyle/>
          <a:p>
            <a:pPr algn="ctr"/>
            <a:r>
              <a:rPr lang="en-US" sz="1920" b="1" dirty="0">
                <a:solidFill>
                  <a:schemeClr val="accent3"/>
                </a:solidFill>
              </a:rPr>
              <a:t>Results</a:t>
            </a:r>
          </a:p>
        </p:txBody>
      </p:sp>
      <p:sp>
        <p:nvSpPr>
          <p:cNvPr id="26" name="Google Shape;9639;p77"/>
          <p:cNvSpPr/>
          <p:nvPr/>
        </p:nvSpPr>
        <p:spPr>
          <a:xfrm>
            <a:off x="2692406" y="5022255"/>
            <a:ext cx="671065" cy="77088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bg1"/>
          </a:solidFill>
          <a:ln>
            <a:noFill/>
          </a:ln>
        </p:spPr>
        <p:txBody>
          <a:bodyPr spcFirstLastPara="1" wrap="square" lIns="146280" tIns="146280" rIns="146280" bIns="146280" anchor="ctr" anchorCtr="0">
            <a:noAutofit/>
          </a:bodyPr>
          <a:lstStyle/>
          <a:p>
            <a:endParaRPr sz="2880"/>
          </a:p>
        </p:txBody>
      </p:sp>
      <p:grpSp>
        <p:nvGrpSpPr>
          <p:cNvPr id="27" name="Google Shape;9680;p77"/>
          <p:cNvGrpSpPr/>
          <p:nvPr/>
        </p:nvGrpSpPr>
        <p:grpSpPr>
          <a:xfrm>
            <a:off x="10382866" y="4769387"/>
            <a:ext cx="1253948" cy="1276618"/>
            <a:chOff x="-62148800" y="3377700"/>
            <a:chExt cx="311125" cy="316750"/>
          </a:xfrm>
          <a:solidFill>
            <a:schemeClr val="bg1"/>
          </a:solidFill>
        </p:grpSpPr>
        <p:sp>
          <p:nvSpPr>
            <p:cNvPr id="28" name="Google Shape;9681;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grpFill/>
            <a:ln>
              <a:noFill/>
            </a:ln>
          </p:spPr>
          <p:txBody>
            <a:bodyPr spcFirstLastPara="1" wrap="square" lIns="146280" tIns="146280" rIns="146280" bIns="146280" anchor="ctr" anchorCtr="0">
              <a:noAutofit/>
            </a:bodyPr>
            <a:lstStyle/>
            <a:p>
              <a:endParaRPr sz="2880"/>
            </a:p>
          </p:txBody>
        </p:sp>
        <p:sp>
          <p:nvSpPr>
            <p:cNvPr id="29" name="Google Shape;9682;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grpFill/>
            <a:ln>
              <a:noFill/>
            </a:ln>
          </p:spPr>
          <p:txBody>
            <a:bodyPr spcFirstLastPara="1" wrap="square" lIns="146280" tIns="146280" rIns="146280" bIns="146280" anchor="ctr" anchorCtr="0">
              <a:noAutofit/>
            </a:bodyPr>
            <a:lstStyle/>
            <a:p>
              <a:endParaRPr sz="2880"/>
            </a:p>
          </p:txBody>
        </p:sp>
      </p:grpSp>
      <p:grpSp>
        <p:nvGrpSpPr>
          <p:cNvPr id="34" name="Google Shape;8807;p76"/>
          <p:cNvGrpSpPr/>
          <p:nvPr/>
        </p:nvGrpSpPr>
        <p:grpSpPr>
          <a:xfrm>
            <a:off x="6235333" y="4902779"/>
            <a:ext cx="974492" cy="1009834"/>
            <a:chOff x="3357325" y="2093500"/>
            <a:chExt cx="311525" cy="322825"/>
          </a:xfrm>
          <a:solidFill>
            <a:schemeClr val="bg1"/>
          </a:solidFill>
        </p:grpSpPr>
        <p:sp>
          <p:nvSpPr>
            <p:cNvPr id="35" name="Google Shape;8808;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146280" tIns="146280" rIns="146280" bIns="146280" anchor="ctr" anchorCtr="0">
              <a:noAutofit/>
            </a:bodyPr>
            <a:lstStyle/>
            <a:p>
              <a:endParaRPr sz="2880">
                <a:solidFill>
                  <a:srgbClr val="435D74"/>
                </a:solidFill>
              </a:endParaRPr>
            </a:p>
          </p:txBody>
        </p:sp>
        <p:sp>
          <p:nvSpPr>
            <p:cNvPr id="36" name="Google Shape;8809;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146280" tIns="146280" rIns="146280" bIns="146280" anchor="ctr" anchorCtr="0">
              <a:noAutofit/>
            </a:bodyPr>
            <a:lstStyle/>
            <a:p>
              <a:endParaRPr sz="2880">
                <a:solidFill>
                  <a:srgbClr val="435D74"/>
                </a:solidFill>
              </a:endParaRPr>
            </a:p>
          </p:txBody>
        </p:sp>
        <p:sp>
          <p:nvSpPr>
            <p:cNvPr id="37" name="Google Shape;8810;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146280" tIns="146280" rIns="146280" bIns="146280" anchor="ctr" anchorCtr="0">
              <a:noAutofit/>
            </a:bodyPr>
            <a:lstStyle/>
            <a:p>
              <a:endParaRPr sz="2880">
                <a:solidFill>
                  <a:srgbClr val="435D74"/>
                </a:solidFill>
              </a:endParaRPr>
            </a:p>
          </p:txBody>
        </p:sp>
      </p:grpSp>
    </p:spTree>
    <p:extLst>
      <p:ext uri="{BB962C8B-B14F-4D97-AF65-F5344CB8AC3E}">
        <p14:creationId xmlns:p14="http://schemas.microsoft.com/office/powerpoint/2010/main" val="275246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Conclusion and Call to Action</a:t>
            </a:r>
            <a:endParaRPr lang="en-US" sz="4450" dirty="0"/>
          </a:p>
        </p:txBody>
      </p:sp>
      <p:sp>
        <p:nvSpPr>
          <p:cNvPr id="4" name="Text 1"/>
          <p:cNvSpPr/>
          <p:nvPr/>
        </p:nvSpPr>
        <p:spPr>
          <a:xfrm>
            <a:off x="6280191" y="3564732"/>
            <a:ext cx="7556420" cy="285773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strategic plan outlines a comprehensive roadmap for Company XYZ's ambitious growth goals. By implementing the proposed strategies, XYZ can solidify its position as an industry leader and achieve a $1 billion valuation within the next decade. The call to action is to approve the proposed strategies, commit to fostering a culture of collaboration and innovation, and execute the plan.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1" name="Shape 4">
            <a:extLst>
              <a:ext uri="{FF2B5EF4-FFF2-40B4-BE49-F238E27FC236}">
                <a16:creationId xmlns:a16="http://schemas.microsoft.com/office/drawing/2014/main" id="{38A29866-11D6-4B16-8B46-B372B4788CEC}"/>
              </a:ext>
            </a:extLst>
          </p:cNvPr>
          <p:cNvSpPr/>
          <p:nvPr/>
        </p:nvSpPr>
        <p:spPr>
          <a:xfrm>
            <a:off x="759415" y="6273382"/>
            <a:ext cx="6379939" cy="1503999"/>
          </a:xfrm>
          <a:prstGeom prst="roundRect">
            <a:avLst>
              <a:gd name="adj" fmla="val 3435"/>
            </a:avLst>
          </a:prstGeom>
          <a:solidFill>
            <a:srgbClr val="3D3D42"/>
          </a:solidFill>
          <a:ln w="7620">
            <a:solidFill>
              <a:srgbClr val="56565B"/>
            </a:solidFill>
            <a:prstDash val="solid"/>
          </a:ln>
        </p:spPr>
      </p:sp>
      <p:sp>
        <p:nvSpPr>
          <p:cNvPr id="40" name="Shape 4">
            <a:extLst>
              <a:ext uri="{FF2B5EF4-FFF2-40B4-BE49-F238E27FC236}">
                <a16:creationId xmlns:a16="http://schemas.microsoft.com/office/drawing/2014/main" id="{86827C37-DAAD-4209-8900-1E95D8F8DCBE}"/>
              </a:ext>
            </a:extLst>
          </p:cNvPr>
          <p:cNvSpPr/>
          <p:nvPr/>
        </p:nvSpPr>
        <p:spPr>
          <a:xfrm>
            <a:off x="759415" y="4161976"/>
            <a:ext cx="6379939" cy="1439614"/>
          </a:xfrm>
          <a:prstGeom prst="roundRect">
            <a:avLst>
              <a:gd name="adj" fmla="val 3435"/>
            </a:avLst>
          </a:prstGeom>
          <a:solidFill>
            <a:srgbClr val="3D3D42"/>
          </a:solidFill>
          <a:ln w="7620">
            <a:solidFill>
              <a:srgbClr val="56565B"/>
            </a:solidFill>
            <a:prstDash val="solid"/>
          </a:ln>
        </p:spPr>
      </p:sp>
      <p:sp>
        <p:nvSpPr>
          <p:cNvPr id="39" name="Shape 4">
            <a:extLst>
              <a:ext uri="{FF2B5EF4-FFF2-40B4-BE49-F238E27FC236}">
                <a16:creationId xmlns:a16="http://schemas.microsoft.com/office/drawing/2014/main" id="{1F7CBC22-14E2-495D-8E78-9D6127F55059}"/>
              </a:ext>
            </a:extLst>
          </p:cNvPr>
          <p:cNvSpPr/>
          <p:nvPr/>
        </p:nvSpPr>
        <p:spPr>
          <a:xfrm>
            <a:off x="759415" y="1986186"/>
            <a:ext cx="6379939" cy="1503999"/>
          </a:xfrm>
          <a:prstGeom prst="roundRect">
            <a:avLst>
              <a:gd name="adj" fmla="val 3435"/>
            </a:avLst>
          </a:prstGeom>
          <a:solidFill>
            <a:srgbClr val="3D3D42"/>
          </a:solidFill>
          <a:ln w="7620">
            <a:solidFill>
              <a:srgbClr val="56565B"/>
            </a:solidFill>
            <a:prstDash val="solid"/>
          </a:ln>
        </p:spPr>
      </p:sp>
      <p:sp>
        <p:nvSpPr>
          <p:cNvPr id="2" name="Text 0"/>
          <p:cNvSpPr/>
          <p:nvPr/>
        </p:nvSpPr>
        <p:spPr>
          <a:xfrm>
            <a:off x="797381" y="579822"/>
            <a:ext cx="5670590" cy="708779"/>
          </a:xfrm>
          <a:prstGeom prst="rect">
            <a:avLst/>
          </a:prstGeom>
          <a:noFill/>
          <a:ln/>
        </p:spPr>
        <p:txBody>
          <a:bodyPr wrap="none" lIns="0" tIns="0" rIns="0" bIns="0" rtlCol="0" anchor="t"/>
          <a:lstStyle/>
          <a:p>
            <a:pPr marL="0" indent="0">
              <a:lnSpc>
                <a:spcPts val="5550"/>
              </a:lnSpc>
              <a:buNone/>
            </a:pPr>
            <a:r>
              <a:rPr lang="en-US" sz="4450" u="sng" dirty="0">
                <a:solidFill>
                  <a:srgbClr val="F2F2F3"/>
                </a:solidFill>
                <a:latin typeface="Poppins Light" pitchFamily="34" charset="0"/>
                <a:ea typeface="Poppins Light" pitchFamily="34" charset="-122"/>
                <a:cs typeface="Poppins Light" pitchFamily="34" charset="-120"/>
              </a:rPr>
              <a:t>Executive Summary</a:t>
            </a:r>
            <a:endParaRPr lang="en-US" sz="4450" u="sng" dirty="0"/>
          </a:p>
        </p:txBody>
      </p:sp>
      <p:sp>
        <p:nvSpPr>
          <p:cNvPr id="3" name="Text 1"/>
          <p:cNvSpPr/>
          <p:nvPr/>
        </p:nvSpPr>
        <p:spPr>
          <a:xfrm>
            <a:off x="894648" y="1526962"/>
            <a:ext cx="1983186" cy="354330"/>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Current State.</a:t>
            </a:r>
          </a:p>
        </p:txBody>
      </p:sp>
      <p:sp>
        <p:nvSpPr>
          <p:cNvPr id="4" name="Text 2"/>
          <p:cNvSpPr/>
          <p:nvPr/>
        </p:nvSpPr>
        <p:spPr>
          <a:xfrm>
            <a:off x="894648" y="1986186"/>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XYZ is valued at $100 million with a 15% EBITDA margin. Key strengths include innovation and a skilled workforce, but challenges include process inefficiencies, supply chain constraints, and resistance to change.</a:t>
            </a:r>
            <a:endParaRPr lang="en-US" sz="1750" dirty="0"/>
          </a:p>
        </p:txBody>
      </p:sp>
      <p:sp>
        <p:nvSpPr>
          <p:cNvPr id="5" name="Text 3"/>
          <p:cNvSpPr/>
          <p:nvPr/>
        </p:nvSpPr>
        <p:spPr>
          <a:xfrm>
            <a:off x="894648" y="5750558"/>
            <a:ext cx="2211995" cy="338368"/>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Strategic Goals.</a:t>
            </a:r>
          </a:p>
        </p:txBody>
      </p:sp>
      <p:sp>
        <p:nvSpPr>
          <p:cNvPr id="6" name="Text 4"/>
          <p:cNvSpPr/>
          <p:nvPr/>
        </p:nvSpPr>
        <p:spPr>
          <a:xfrm>
            <a:off x="894648" y="6335644"/>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plan outlines a detailed market analysis, strategic recommendations, financial projections, and implementation methodologies to achieve a $1 billion valuation within the next decade.</a:t>
            </a:r>
            <a:endParaRPr lang="en-US" sz="1750" dirty="0"/>
          </a:p>
        </p:txBody>
      </p:sp>
      <p:sp>
        <p:nvSpPr>
          <p:cNvPr id="7" name="Text 1">
            <a:extLst>
              <a:ext uri="{FF2B5EF4-FFF2-40B4-BE49-F238E27FC236}">
                <a16:creationId xmlns:a16="http://schemas.microsoft.com/office/drawing/2014/main" id="{BF35471A-D733-2E32-7378-ECCC5BBD33B9}"/>
              </a:ext>
            </a:extLst>
          </p:cNvPr>
          <p:cNvSpPr/>
          <p:nvPr/>
        </p:nvSpPr>
        <p:spPr>
          <a:xfrm>
            <a:off x="894648" y="3674641"/>
            <a:ext cx="2175457" cy="427595"/>
          </a:xfrm>
          <a:prstGeom prst="rect">
            <a:avLst/>
          </a:prstGeom>
          <a:noFill/>
          <a:ln/>
        </p:spPr>
        <p:txBody>
          <a:bodyPr wrap="none" lIns="0" tIns="0" rIns="0" bIns="0" rtlCol="0" anchor="t"/>
          <a:lstStyle/>
          <a:p>
            <a:pPr>
              <a:lnSpc>
                <a:spcPts val="2150"/>
              </a:lnSpc>
            </a:pP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Key Takeaway</a:t>
            </a:r>
          </a:p>
        </p:txBody>
      </p:sp>
      <p:sp>
        <p:nvSpPr>
          <p:cNvPr id="8" name="Text 2">
            <a:extLst>
              <a:ext uri="{FF2B5EF4-FFF2-40B4-BE49-F238E27FC236}">
                <a16:creationId xmlns:a16="http://schemas.microsoft.com/office/drawing/2014/main" id="{D5345D4C-CC7D-FAD5-E871-4929DCD73A08}"/>
              </a:ext>
            </a:extLst>
          </p:cNvPr>
          <p:cNvSpPr/>
          <p:nvPr/>
        </p:nvSpPr>
        <p:spPr>
          <a:xfrm>
            <a:off x="894648" y="4171191"/>
            <a:ext cx="6244709" cy="116849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By leveraging its core strengths and addressing its challenges with a structured roadmap, XYZ can solidify its position as an industry leader.</a:t>
            </a:r>
            <a:endParaRPr lang="en-US" sz="1750" dirty="0"/>
          </a:p>
        </p:txBody>
      </p:sp>
      <p:grpSp>
        <p:nvGrpSpPr>
          <p:cNvPr id="17" name="Group 16">
            <a:extLst>
              <a:ext uri="{FF2B5EF4-FFF2-40B4-BE49-F238E27FC236}">
                <a16:creationId xmlns:a16="http://schemas.microsoft.com/office/drawing/2014/main" id="{D2B6994E-DB7D-4047-B110-1DCA6D958EE8}"/>
              </a:ext>
            </a:extLst>
          </p:cNvPr>
          <p:cNvGrpSpPr/>
          <p:nvPr/>
        </p:nvGrpSpPr>
        <p:grpSpPr>
          <a:xfrm>
            <a:off x="3070105" y="1425665"/>
            <a:ext cx="659839" cy="504512"/>
            <a:chOff x="2747493" y="1660008"/>
            <a:chExt cx="1763184" cy="1767417"/>
          </a:xfrm>
        </p:grpSpPr>
        <p:sp>
          <p:nvSpPr>
            <p:cNvPr id="12" name="Freeform 129">
              <a:extLst>
                <a:ext uri="{FF2B5EF4-FFF2-40B4-BE49-F238E27FC236}">
                  <a16:creationId xmlns:a16="http://schemas.microsoft.com/office/drawing/2014/main" id="{AA311FD5-8CD5-452C-BC25-71538ACF518A}"/>
                </a:ext>
              </a:extLst>
            </p:cNvPr>
            <p:cNvSpPr>
              <a:spLocks/>
            </p:cNvSpPr>
            <p:nvPr/>
          </p:nvSpPr>
          <p:spPr bwMode="auto">
            <a:xfrm>
              <a:off x="2747493" y="1660008"/>
              <a:ext cx="1763184" cy="1767417"/>
            </a:xfrm>
            <a:custGeom>
              <a:avLst/>
              <a:gdLst>
                <a:gd name="T0" fmla="*/ 1666 w 1666"/>
                <a:gd name="T1" fmla="*/ 877 h 1669"/>
                <a:gd name="T2" fmla="*/ 1649 w 1666"/>
                <a:gd name="T3" fmla="*/ 1003 h 1669"/>
                <a:gd name="T4" fmla="*/ 1616 w 1666"/>
                <a:gd name="T5" fmla="*/ 1122 h 1669"/>
                <a:gd name="T6" fmla="*/ 1565 w 1666"/>
                <a:gd name="T7" fmla="*/ 1233 h 1669"/>
                <a:gd name="T8" fmla="*/ 1501 w 1666"/>
                <a:gd name="T9" fmla="*/ 1335 h 1669"/>
                <a:gd name="T10" fmla="*/ 1421 w 1666"/>
                <a:gd name="T11" fmla="*/ 1425 h 1669"/>
                <a:gd name="T12" fmla="*/ 1332 w 1666"/>
                <a:gd name="T13" fmla="*/ 1504 h 1669"/>
                <a:gd name="T14" fmla="*/ 1230 w 1666"/>
                <a:gd name="T15" fmla="*/ 1569 h 1669"/>
                <a:gd name="T16" fmla="*/ 1119 w 1666"/>
                <a:gd name="T17" fmla="*/ 1618 h 1669"/>
                <a:gd name="T18" fmla="*/ 1001 w 1666"/>
                <a:gd name="T19" fmla="*/ 1653 h 1669"/>
                <a:gd name="T20" fmla="*/ 876 w 1666"/>
                <a:gd name="T21" fmla="*/ 1668 h 1669"/>
                <a:gd name="T22" fmla="*/ 789 w 1666"/>
                <a:gd name="T23" fmla="*/ 1668 h 1669"/>
                <a:gd name="T24" fmla="*/ 665 w 1666"/>
                <a:gd name="T25" fmla="*/ 1653 h 1669"/>
                <a:gd name="T26" fmla="*/ 547 w 1666"/>
                <a:gd name="T27" fmla="*/ 1618 h 1669"/>
                <a:gd name="T28" fmla="*/ 436 w 1666"/>
                <a:gd name="T29" fmla="*/ 1569 h 1669"/>
                <a:gd name="T30" fmla="*/ 334 w 1666"/>
                <a:gd name="T31" fmla="*/ 1504 h 1669"/>
                <a:gd name="T32" fmla="*/ 244 w 1666"/>
                <a:gd name="T33" fmla="*/ 1425 h 1669"/>
                <a:gd name="T34" fmla="*/ 165 w 1666"/>
                <a:gd name="T35" fmla="*/ 1335 h 1669"/>
                <a:gd name="T36" fmla="*/ 100 w 1666"/>
                <a:gd name="T37" fmla="*/ 1233 h 1669"/>
                <a:gd name="T38" fmla="*/ 49 w 1666"/>
                <a:gd name="T39" fmla="*/ 1122 h 1669"/>
                <a:gd name="T40" fmla="*/ 16 w 1666"/>
                <a:gd name="T41" fmla="*/ 1003 h 1669"/>
                <a:gd name="T42" fmla="*/ 0 w 1666"/>
                <a:gd name="T43" fmla="*/ 877 h 1669"/>
                <a:gd name="T44" fmla="*/ 0 w 1666"/>
                <a:gd name="T45" fmla="*/ 792 h 1669"/>
                <a:gd name="T46" fmla="*/ 16 w 1666"/>
                <a:gd name="T47" fmla="*/ 667 h 1669"/>
                <a:gd name="T48" fmla="*/ 49 w 1666"/>
                <a:gd name="T49" fmla="*/ 549 h 1669"/>
                <a:gd name="T50" fmla="*/ 100 w 1666"/>
                <a:gd name="T51" fmla="*/ 438 h 1669"/>
                <a:gd name="T52" fmla="*/ 165 w 1666"/>
                <a:gd name="T53" fmla="*/ 336 h 1669"/>
                <a:gd name="T54" fmla="*/ 244 w 1666"/>
                <a:gd name="T55" fmla="*/ 244 h 1669"/>
                <a:gd name="T56" fmla="*/ 334 w 1666"/>
                <a:gd name="T57" fmla="*/ 166 h 1669"/>
                <a:gd name="T58" fmla="*/ 436 w 1666"/>
                <a:gd name="T59" fmla="*/ 102 h 1669"/>
                <a:gd name="T60" fmla="*/ 547 w 1666"/>
                <a:gd name="T61" fmla="*/ 51 h 1669"/>
                <a:gd name="T62" fmla="*/ 665 w 1666"/>
                <a:gd name="T63" fmla="*/ 18 h 1669"/>
                <a:gd name="T64" fmla="*/ 789 w 1666"/>
                <a:gd name="T65" fmla="*/ 1 h 1669"/>
                <a:gd name="T66" fmla="*/ 876 w 1666"/>
                <a:gd name="T67" fmla="*/ 1 h 1669"/>
                <a:gd name="T68" fmla="*/ 1001 w 1666"/>
                <a:gd name="T69" fmla="*/ 18 h 1669"/>
                <a:gd name="T70" fmla="*/ 1119 w 1666"/>
                <a:gd name="T71" fmla="*/ 51 h 1669"/>
                <a:gd name="T72" fmla="*/ 1230 w 1666"/>
                <a:gd name="T73" fmla="*/ 102 h 1669"/>
                <a:gd name="T74" fmla="*/ 1332 w 1666"/>
                <a:gd name="T75" fmla="*/ 166 h 1669"/>
                <a:gd name="T76" fmla="*/ 1421 w 1666"/>
                <a:gd name="T77" fmla="*/ 244 h 1669"/>
                <a:gd name="T78" fmla="*/ 1501 w 1666"/>
                <a:gd name="T79" fmla="*/ 336 h 1669"/>
                <a:gd name="T80" fmla="*/ 1565 w 1666"/>
                <a:gd name="T81" fmla="*/ 438 h 1669"/>
                <a:gd name="T82" fmla="*/ 1616 w 1666"/>
                <a:gd name="T83" fmla="*/ 549 h 1669"/>
                <a:gd name="T84" fmla="*/ 1649 w 1666"/>
                <a:gd name="T85" fmla="*/ 667 h 1669"/>
                <a:gd name="T86" fmla="*/ 1666 w 1666"/>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6" h="1669">
                  <a:moveTo>
                    <a:pt x="1666" y="835"/>
                  </a:moveTo>
                  <a:lnTo>
                    <a:pt x="1666" y="835"/>
                  </a:lnTo>
                  <a:lnTo>
                    <a:pt x="1666" y="877"/>
                  </a:lnTo>
                  <a:lnTo>
                    <a:pt x="1661" y="921"/>
                  </a:lnTo>
                  <a:lnTo>
                    <a:pt x="1657" y="963"/>
                  </a:lnTo>
                  <a:lnTo>
                    <a:pt x="1649" y="1003"/>
                  </a:lnTo>
                  <a:lnTo>
                    <a:pt x="1640" y="1044"/>
                  </a:lnTo>
                  <a:lnTo>
                    <a:pt x="1628" y="1083"/>
                  </a:lnTo>
                  <a:lnTo>
                    <a:pt x="1616" y="1122"/>
                  </a:lnTo>
                  <a:lnTo>
                    <a:pt x="1601" y="1159"/>
                  </a:lnTo>
                  <a:lnTo>
                    <a:pt x="1583" y="1197"/>
                  </a:lnTo>
                  <a:lnTo>
                    <a:pt x="1565" y="1233"/>
                  </a:lnTo>
                  <a:lnTo>
                    <a:pt x="1546" y="1267"/>
                  </a:lnTo>
                  <a:lnTo>
                    <a:pt x="1523" y="1302"/>
                  </a:lnTo>
                  <a:lnTo>
                    <a:pt x="1501" y="1335"/>
                  </a:lnTo>
                  <a:lnTo>
                    <a:pt x="1475" y="1366"/>
                  </a:lnTo>
                  <a:lnTo>
                    <a:pt x="1450" y="1396"/>
                  </a:lnTo>
                  <a:lnTo>
                    <a:pt x="1421" y="1425"/>
                  </a:lnTo>
                  <a:lnTo>
                    <a:pt x="1393" y="1453"/>
                  </a:lnTo>
                  <a:lnTo>
                    <a:pt x="1363" y="1479"/>
                  </a:lnTo>
                  <a:lnTo>
                    <a:pt x="1332" y="1504"/>
                  </a:lnTo>
                  <a:lnTo>
                    <a:pt x="1299" y="1527"/>
                  </a:lnTo>
                  <a:lnTo>
                    <a:pt x="1264" y="1549"/>
                  </a:lnTo>
                  <a:lnTo>
                    <a:pt x="1230" y="1569"/>
                  </a:lnTo>
                  <a:lnTo>
                    <a:pt x="1194" y="1587"/>
                  </a:lnTo>
                  <a:lnTo>
                    <a:pt x="1158" y="1603"/>
                  </a:lnTo>
                  <a:lnTo>
                    <a:pt x="1119" y="1618"/>
                  </a:lnTo>
                  <a:lnTo>
                    <a:pt x="1080" y="1632"/>
                  </a:lnTo>
                  <a:lnTo>
                    <a:pt x="1041" y="1644"/>
                  </a:lnTo>
                  <a:lnTo>
                    <a:pt x="1001" y="1653"/>
                  </a:lnTo>
                  <a:lnTo>
                    <a:pt x="960" y="1660"/>
                  </a:lnTo>
                  <a:lnTo>
                    <a:pt x="918" y="1665"/>
                  </a:lnTo>
                  <a:lnTo>
                    <a:pt x="876" y="1668"/>
                  </a:lnTo>
                  <a:lnTo>
                    <a:pt x="833" y="1669"/>
                  </a:lnTo>
                  <a:lnTo>
                    <a:pt x="833" y="1669"/>
                  </a:lnTo>
                  <a:lnTo>
                    <a:pt x="789" y="1668"/>
                  </a:lnTo>
                  <a:lnTo>
                    <a:pt x="747" y="1665"/>
                  </a:lnTo>
                  <a:lnTo>
                    <a:pt x="705" y="1660"/>
                  </a:lnTo>
                  <a:lnTo>
                    <a:pt x="665" y="1653"/>
                  </a:lnTo>
                  <a:lnTo>
                    <a:pt x="625" y="1644"/>
                  </a:lnTo>
                  <a:lnTo>
                    <a:pt x="586" y="1632"/>
                  </a:lnTo>
                  <a:lnTo>
                    <a:pt x="547" y="1618"/>
                  </a:lnTo>
                  <a:lnTo>
                    <a:pt x="508" y="1603"/>
                  </a:lnTo>
                  <a:lnTo>
                    <a:pt x="472" y="1587"/>
                  </a:lnTo>
                  <a:lnTo>
                    <a:pt x="436" y="1569"/>
                  </a:lnTo>
                  <a:lnTo>
                    <a:pt x="400" y="1549"/>
                  </a:lnTo>
                  <a:lnTo>
                    <a:pt x="367" y="1527"/>
                  </a:lnTo>
                  <a:lnTo>
                    <a:pt x="334" y="1504"/>
                  </a:lnTo>
                  <a:lnTo>
                    <a:pt x="302" y="1479"/>
                  </a:lnTo>
                  <a:lnTo>
                    <a:pt x="273" y="1453"/>
                  </a:lnTo>
                  <a:lnTo>
                    <a:pt x="244" y="1425"/>
                  </a:lnTo>
                  <a:lnTo>
                    <a:pt x="216" y="1396"/>
                  </a:lnTo>
                  <a:lnTo>
                    <a:pt x="190" y="1366"/>
                  </a:lnTo>
                  <a:lnTo>
                    <a:pt x="165" y="1335"/>
                  </a:lnTo>
                  <a:lnTo>
                    <a:pt x="142" y="1302"/>
                  </a:lnTo>
                  <a:lnTo>
                    <a:pt x="120" y="1267"/>
                  </a:lnTo>
                  <a:lnTo>
                    <a:pt x="100" y="1233"/>
                  </a:lnTo>
                  <a:lnTo>
                    <a:pt x="81" y="1197"/>
                  </a:lnTo>
                  <a:lnTo>
                    <a:pt x="64" y="1159"/>
                  </a:lnTo>
                  <a:lnTo>
                    <a:pt x="49" y="1122"/>
                  </a:lnTo>
                  <a:lnTo>
                    <a:pt x="37" y="1083"/>
                  </a:lnTo>
                  <a:lnTo>
                    <a:pt x="25" y="1044"/>
                  </a:lnTo>
                  <a:lnTo>
                    <a:pt x="16" y="1003"/>
                  </a:lnTo>
                  <a:lnTo>
                    <a:pt x="9" y="963"/>
                  </a:lnTo>
                  <a:lnTo>
                    <a:pt x="3" y="921"/>
                  </a:lnTo>
                  <a:lnTo>
                    <a:pt x="0" y="877"/>
                  </a:lnTo>
                  <a:lnTo>
                    <a:pt x="0" y="835"/>
                  </a:lnTo>
                  <a:lnTo>
                    <a:pt x="0" y="835"/>
                  </a:lnTo>
                  <a:lnTo>
                    <a:pt x="0" y="792"/>
                  </a:lnTo>
                  <a:lnTo>
                    <a:pt x="3" y="750"/>
                  </a:lnTo>
                  <a:lnTo>
                    <a:pt x="9" y="708"/>
                  </a:lnTo>
                  <a:lnTo>
                    <a:pt x="16" y="667"/>
                  </a:lnTo>
                  <a:lnTo>
                    <a:pt x="25" y="627"/>
                  </a:lnTo>
                  <a:lnTo>
                    <a:pt x="37" y="586"/>
                  </a:lnTo>
                  <a:lnTo>
                    <a:pt x="49" y="549"/>
                  </a:lnTo>
                  <a:lnTo>
                    <a:pt x="64" y="510"/>
                  </a:lnTo>
                  <a:lnTo>
                    <a:pt x="81" y="474"/>
                  </a:lnTo>
                  <a:lnTo>
                    <a:pt x="100" y="438"/>
                  </a:lnTo>
                  <a:lnTo>
                    <a:pt x="120" y="402"/>
                  </a:lnTo>
                  <a:lnTo>
                    <a:pt x="142" y="369"/>
                  </a:lnTo>
                  <a:lnTo>
                    <a:pt x="165" y="336"/>
                  </a:lnTo>
                  <a:lnTo>
                    <a:pt x="190" y="304"/>
                  </a:lnTo>
                  <a:lnTo>
                    <a:pt x="216" y="274"/>
                  </a:lnTo>
                  <a:lnTo>
                    <a:pt x="244" y="244"/>
                  </a:lnTo>
                  <a:lnTo>
                    <a:pt x="273" y="217"/>
                  </a:lnTo>
                  <a:lnTo>
                    <a:pt x="302" y="192"/>
                  </a:lnTo>
                  <a:lnTo>
                    <a:pt x="334" y="166"/>
                  </a:lnTo>
                  <a:lnTo>
                    <a:pt x="367" y="142"/>
                  </a:lnTo>
                  <a:lnTo>
                    <a:pt x="400" y="121"/>
                  </a:lnTo>
                  <a:lnTo>
                    <a:pt x="436" y="102"/>
                  </a:lnTo>
                  <a:lnTo>
                    <a:pt x="472" y="82"/>
                  </a:lnTo>
                  <a:lnTo>
                    <a:pt x="508" y="66"/>
                  </a:lnTo>
                  <a:lnTo>
                    <a:pt x="547" y="51"/>
                  </a:lnTo>
                  <a:lnTo>
                    <a:pt x="586" y="37"/>
                  </a:lnTo>
                  <a:lnTo>
                    <a:pt x="625" y="27"/>
                  </a:lnTo>
                  <a:lnTo>
                    <a:pt x="665" y="18"/>
                  </a:lnTo>
                  <a:lnTo>
                    <a:pt x="705" y="10"/>
                  </a:lnTo>
                  <a:lnTo>
                    <a:pt x="747" y="4"/>
                  </a:lnTo>
                  <a:lnTo>
                    <a:pt x="789" y="1"/>
                  </a:lnTo>
                  <a:lnTo>
                    <a:pt x="833" y="0"/>
                  </a:lnTo>
                  <a:lnTo>
                    <a:pt x="833" y="0"/>
                  </a:lnTo>
                  <a:lnTo>
                    <a:pt x="876" y="1"/>
                  </a:lnTo>
                  <a:lnTo>
                    <a:pt x="918" y="4"/>
                  </a:lnTo>
                  <a:lnTo>
                    <a:pt x="960" y="10"/>
                  </a:lnTo>
                  <a:lnTo>
                    <a:pt x="1001" y="18"/>
                  </a:lnTo>
                  <a:lnTo>
                    <a:pt x="1041" y="27"/>
                  </a:lnTo>
                  <a:lnTo>
                    <a:pt x="1080" y="37"/>
                  </a:lnTo>
                  <a:lnTo>
                    <a:pt x="1119" y="51"/>
                  </a:lnTo>
                  <a:lnTo>
                    <a:pt x="1158" y="66"/>
                  </a:lnTo>
                  <a:lnTo>
                    <a:pt x="1194" y="82"/>
                  </a:lnTo>
                  <a:lnTo>
                    <a:pt x="1230" y="102"/>
                  </a:lnTo>
                  <a:lnTo>
                    <a:pt x="1264" y="121"/>
                  </a:lnTo>
                  <a:lnTo>
                    <a:pt x="1299" y="142"/>
                  </a:lnTo>
                  <a:lnTo>
                    <a:pt x="1332" y="166"/>
                  </a:lnTo>
                  <a:lnTo>
                    <a:pt x="1363" y="192"/>
                  </a:lnTo>
                  <a:lnTo>
                    <a:pt x="1393" y="217"/>
                  </a:lnTo>
                  <a:lnTo>
                    <a:pt x="1421" y="244"/>
                  </a:lnTo>
                  <a:lnTo>
                    <a:pt x="1450" y="274"/>
                  </a:lnTo>
                  <a:lnTo>
                    <a:pt x="1475" y="304"/>
                  </a:lnTo>
                  <a:lnTo>
                    <a:pt x="1501" y="336"/>
                  </a:lnTo>
                  <a:lnTo>
                    <a:pt x="1523" y="369"/>
                  </a:lnTo>
                  <a:lnTo>
                    <a:pt x="1546" y="402"/>
                  </a:lnTo>
                  <a:lnTo>
                    <a:pt x="1565" y="438"/>
                  </a:lnTo>
                  <a:lnTo>
                    <a:pt x="1583" y="474"/>
                  </a:lnTo>
                  <a:lnTo>
                    <a:pt x="1601" y="510"/>
                  </a:lnTo>
                  <a:lnTo>
                    <a:pt x="1616" y="549"/>
                  </a:lnTo>
                  <a:lnTo>
                    <a:pt x="1628" y="586"/>
                  </a:lnTo>
                  <a:lnTo>
                    <a:pt x="1640" y="627"/>
                  </a:lnTo>
                  <a:lnTo>
                    <a:pt x="1649" y="667"/>
                  </a:lnTo>
                  <a:lnTo>
                    <a:pt x="1657" y="708"/>
                  </a:lnTo>
                  <a:lnTo>
                    <a:pt x="1661" y="750"/>
                  </a:lnTo>
                  <a:lnTo>
                    <a:pt x="1666" y="792"/>
                  </a:lnTo>
                  <a:lnTo>
                    <a:pt x="1666" y="835"/>
                  </a:lnTo>
                  <a:lnTo>
                    <a:pt x="1666" y="835"/>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35">
              <a:extLst>
                <a:ext uri="{FF2B5EF4-FFF2-40B4-BE49-F238E27FC236}">
                  <a16:creationId xmlns:a16="http://schemas.microsoft.com/office/drawing/2014/main" id="{9FE77096-BD00-42B2-B6FB-CEBCEDA3EC0B}"/>
                </a:ext>
              </a:extLst>
            </p:cNvPr>
            <p:cNvSpPr>
              <a:spLocks/>
            </p:cNvSpPr>
            <p:nvPr/>
          </p:nvSpPr>
          <p:spPr bwMode="auto">
            <a:xfrm>
              <a:off x="2924235" y="1825493"/>
              <a:ext cx="1409700" cy="1411817"/>
            </a:xfrm>
            <a:custGeom>
              <a:avLst/>
              <a:gdLst>
                <a:gd name="T0" fmla="*/ 1332 w 1333"/>
                <a:gd name="T1" fmla="*/ 702 h 1335"/>
                <a:gd name="T2" fmla="*/ 1320 w 1333"/>
                <a:gd name="T3" fmla="*/ 802 h 1335"/>
                <a:gd name="T4" fmla="*/ 1293 w 1333"/>
                <a:gd name="T5" fmla="*/ 897 h 1335"/>
                <a:gd name="T6" fmla="*/ 1252 w 1333"/>
                <a:gd name="T7" fmla="*/ 985 h 1335"/>
                <a:gd name="T8" fmla="*/ 1202 w 1333"/>
                <a:gd name="T9" fmla="*/ 1066 h 1335"/>
                <a:gd name="T10" fmla="*/ 1139 w 1333"/>
                <a:gd name="T11" fmla="*/ 1140 h 1335"/>
                <a:gd name="T12" fmla="*/ 1065 w 1333"/>
                <a:gd name="T13" fmla="*/ 1201 h 1335"/>
                <a:gd name="T14" fmla="*/ 984 w 1333"/>
                <a:gd name="T15" fmla="*/ 1254 h 1335"/>
                <a:gd name="T16" fmla="*/ 896 w 1333"/>
                <a:gd name="T17" fmla="*/ 1294 h 1335"/>
                <a:gd name="T18" fmla="*/ 802 w 1333"/>
                <a:gd name="T19" fmla="*/ 1321 h 1335"/>
                <a:gd name="T20" fmla="*/ 701 w 1333"/>
                <a:gd name="T21" fmla="*/ 1333 h 1335"/>
                <a:gd name="T22" fmla="*/ 632 w 1333"/>
                <a:gd name="T23" fmla="*/ 1333 h 1335"/>
                <a:gd name="T24" fmla="*/ 532 w 1333"/>
                <a:gd name="T25" fmla="*/ 1321 h 1335"/>
                <a:gd name="T26" fmla="*/ 438 w 1333"/>
                <a:gd name="T27" fmla="*/ 1294 h 1335"/>
                <a:gd name="T28" fmla="*/ 349 w 1333"/>
                <a:gd name="T29" fmla="*/ 1254 h 1335"/>
                <a:gd name="T30" fmla="*/ 268 w 1333"/>
                <a:gd name="T31" fmla="*/ 1201 h 1335"/>
                <a:gd name="T32" fmla="*/ 195 w 1333"/>
                <a:gd name="T33" fmla="*/ 1140 h 1335"/>
                <a:gd name="T34" fmla="*/ 132 w 1333"/>
                <a:gd name="T35" fmla="*/ 1066 h 1335"/>
                <a:gd name="T36" fmla="*/ 81 w 1333"/>
                <a:gd name="T37" fmla="*/ 985 h 1335"/>
                <a:gd name="T38" fmla="*/ 41 w 1333"/>
                <a:gd name="T39" fmla="*/ 897 h 1335"/>
                <a:gd name="T40" fmla="*/ 14 w 1333"/>
                <a:gd name="T41" fmla="*/ 802 h 1335"/>
                <a:gd name="T42" fmla="*/ 0 w 1333"/>
                <a:gd name="T43" fmla="*/ 702 h 1335"/>
                <a:gd name="T44" fmla="*/ 0 w 1333"/>
                <a:gd name="T45" fmla="*/ 633 h 1335"/>
                <a:gd name="T46" fmla="*/ 14 w 1333"/>
                <a:gd name="T47" fmla="*/ 532 h 1335"/>
                <a:gd name="T48" fmla="*/ 41 w 1333"/>
                <a:gd name="T49" fmla="*/ 438 h 1335"/>
                <a:gd name="T50" fmla="*/ 81 w 1333"/>
                <a:gd name="T51" fmla="*/ 349 h 1335"/>
                <a:gd name="T52" fmla="*/ 132 w 1333"/>
                <a:gd name="T53" fmla="*/ 268 h 1335"/>
                <a:gd name="T54" fmla="*/ 195 w 1333"/>
                <a:gd name="T55" fmla="*/ 195 h 1335"/>
                <a:gd name="T56" fmla="*/ 268 w 1333"/>
                <a:gd name="T57" fmla="*/ 132 h 1335"/>
                <a:gd name="T58" fmla="*/ 349 w 1333"/>
                <a:gd name="T59" fmla="*/ 79 h 1335"/>
                <a:gd name="T60" fmla="*/ 438 w 1333"/>
                <a:gd name="T61" fmla="*/ 40 h 1335"/>
                <a:gd name="T62" fmla="*/ 532 w 1333"/>
                <a:gd name="T63" fmla="*/ 13 h 1335"/>
                <a:gd name="T64" fmla="*/ 632 w 1333"/>
                <a:gd name="T65" fmla="*/ 0 h 1335"/>
                <a:gd name="T66" fmla="*/ 701 w 1333"/>
                <a:gd name="T67" fmla="*/ 0 h 1335"/>
                <a:gd name="T68" fmla="*/ 802 w 1333"/>
                <a:gd name="T69" fmla="*/ 13 h 1335"/>
                <a:gd name="T70" fmla="*/ 896 w 1333"/>
                <a:gd name="T71" fmla="*/ 40 h 1335"/>
                <a:gd name="T72" fmla="*/ 984 w 1333"/>
                <a:gd name="T73" fmla="*/ 79 h 1335"/>
                <a:gd name="T74" fmla="*/ 1065 w 1333"/>
                <a:gd name="T75" fmla="*/ 132 h 1335"/>
                <a:gd name="T76" fmla="*/ 1139 w 1333"/>
                <a:gd name="T77" fmla="*/ 195 h 1335"/>
                <a:gd name="T78" fmla="*/ 1202 w 1333"/>
                <a:gd name="T79" fmla="*/ 268 h 1335"/>
                <a:gd name="T80" fmla="*/ 1252 w 1333"/>
                <a:gd name="T81" fmla="*/ 349 h 1335"/>
                <a:gd name="T82" fmla="*/ 1293 w 1333"/>
                <a:gd name="T83" fmla="*/ 438 h 1335"/>
                <a:gd name="T84" fmla="*/ 1320 w 1333"/>
                <a:gd name="T85" fmla="*/ 532 h 1335"/>
                <a:gd name="T86" fmla="*/ 1332 w 1333"/>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3" h="1335">
                  <a:moveTo>
                    <a:pt x="1333" y="667"/>
                  </a:moveTo>
                  <a:lnTo>
                    <a:pt x="1333" y="667"/>
                  </a:lnTo>
                  <a:lnTo>
                    <a:pt x="1332" y="702"/>
                  </a:lnTo>
                  <a:lnTo>
                    <a:pt x="1330" y="735"/>
                  </a:lnTo>
                  <a:lnTo>
                    <a:pt x="1326" y="769"/>
                  </a:lnTo>
                  <a:lnTo>
                    <a:pt x="1320" y="802"/>
                  </a:lnTo>
                  <a:lnTo>
                    <a:pt x="1312" y="834"/>
                  </a:lnTo>
                  <a:lnTo>
                    <a:pt x="1303" y="865"/>
                  </a:lnTo>
                  <a:lnTo>
                    <a:pt x="1293" y="897"/>
                  </a:lnTo>
                  <a:lnTo>
                    <a:pt x="1281" y="927"/>
                  </a:lnTo>
                  <a:lnTo>
                    <a:pt x="1267" y="957"/>
                  </a:lnTo>
                  <a:lnTo>
                    <a:pt x="1252" y="985"/>
                  </a:lnTo>
                  <a:lnTo>
                    <a:pt x="1237" y="1014"/>
                  </a:lnTo>
                  <a:lnTo>
                    <a:pt x="1219" y="1041"/>
                  </a:lnTo>
                  <a:lnTo>
                    <a:pt x="1202" y="1066"/>
                  </a:lnTo>
                  <a:lnTo>
                    <a:pt x="1181" y="1092"/>
                  </a:lnTo>
                  <a:lnTo>
                    <a:pt x="1160" y="1116"/>
                  </a:lnTo>
                  <a:lnTo>
                    <a:pt x="1139" y="1140"/>
                  </a:lnTo>
                  <a:lnTo>
                    <a:pt x="1115" y="1161"/>
                  </a:lnTo>
                  <a:lnTo>
                    <a:pt x="1091" y="1182"/>
                  </a:lnTo>
                  <a:lnTo>
                    <a:pt x="1065" y="1201"/>
                  </a:lnTo>
                  <a:lnTo>
                    <a:pt x="1040" y="1221"/>
                  </a:lnTo>
                  <a:lnTo>
                    <a:pt x="1013" y="1237"/>
                  </a:lnTo>
                  <a:lnTo>
                    <a:pt x="984" y="1254"/>
                  </a:lnTo>
                  <a:lnTo>
                    <a:pt x="956" y="1269"/>
                  </a:lnTo>
                  <a:lnTo>
                    <a:pt x="926" y="1282"/>
                  </a:lnTo>
                  <a:lnTo>
                    <a:pt x="896" y="1294"/>
                  </a:lnTo>
                  <a:lnTo>
                    <a:pt x="864" y="1305"/>
                  </a:lnTo>
                  <a:lnTo>
                    <a:pt x="833" y="1314"/>
                  </a:lnTo>
                  <a:lnTo>
                    <a:pt x="802" y="1321"/>
                  </a:lnTo>
                  <a:lnTo>
                    <a:pt x="769" y="1327"/>
                  </a:lnTo>
                  <a:lnTo>
                    <a:pt x="734" y="1332"/>
                  </a:lnTo>
                  <a:lnTo>
                    <a:pt x="701" y="1333"/>
                  </a:lnTo>
                  <a:lnTo>
                    <a:pt x="667" y="1335"/>
                  </a:lnTo>
                  <a:lnTo>
                    <a:pt x="667" y="1335"/>
                  </a:lnTo>
                  <a:lnTo>
                    <a:pt x="632" y="1333"/>
                  </a:lnTo>
                  <a:lnTo>
                    <a:pt x="598" y="1332"/>
                  </a:lnTo>
                  <a:lnTo>
                    <a:pt x="565" y="1327"/>
                  </a:lnTo>
                  <a:lnTo>
                    <a:pt x="532" y="1321"/>
                  </a:lnTo>
                  <a:lnTo>
                    <a:pt x="500" y="1314"/>
                  </a:lnTo>
                  <a:lnTo>
                    <a:pt x="469" y="1305"/>
                  </a:lnTo>
                  <a:lnTo>
                    <a:pt x="438" y="1294"/>
                  </a:lnTo>
                  <a:lnTo>
                    <a:pt x="408" y="1282"/>
                  </a:lnTo>
                  <a:lnTo>
                    <a:pt x="378" y="1269"/>
                  </a:lnTo>
                  <a:lnTo>
                    <a:pt x="349" y="1254"/>
                  </a:lnTo>
                  <a:lnTo>
                    <a:pt x="321" y="1237"/>
                  </a:lnTo>
                  <a:lnTo>
                    <a:pt x="294" y="1221"/>
                  </a:lnTo>
                  <a:lnTo>
                    <a:pt x="268" y="1201"/>
                  </a:lnTo>
                  <a:lnTo>
                    <a:pt x="243" y="1182"/>
                  </a:lnTo>
                  <a:lnTo>
                    <a:pt x="219" y="1161"/>
                  </a:lnTo>
                  <a:lnTo>
                    <a:pt x="195" y="1140"/>
                  </a:lnTo>
                  <a:lnTo>
                    <a:pt x="174" y="1116"/>
                  </a:lnTo>
                  <a:lnTo>
                    <a:pt x="153" y="1092"/>
                  </a:lnTo>
                  <a:lnTo>
                    <a:pt x="132" y="1066"/>
                  </a:lnTo>
                  <a:lnTo>
                    <a:pt x="114" y="1041"/>
                  </a:lnTo>
                  <a:lnTo>
                    <a:pt x="96" y="1014"/>
                  </a:lnTo>
                  <a:lnTo>
                    <a:pt x="81" y="985"/>
                  </a:lnTo>
                  <a:lnTo>
                    <a:pt x="66" y="957"/>
                  </a:lnTo>
                  <a:lnTo>
                    <a:pt x="53" y="927"/>
                  </a:lnTo>
                  <a:lnTo>
                    <a:pt x="41" y="897"/>
                  </a:lnTo>
                  <a:lnTo>
                    <a:pt x="30" y="865"/>
                  </a:lnTo>
                  <a:lnTo>
                    <a:pt x="21" y="834"/>
                  </a:lnTo>
                  <a:lnTo>
                    <a:pt x="14" y="802"/>
                  </a:lnTo>
                  <a:lnTo>
                    <a:pt x="8" y="769"/>
                  </a:lnTo>
                  <a:lnTo>
                    <a:pt x="3" y="735"/>
                  </a:lnTo>
                  <a:lnTo>
                    <a:pt x="0" y="702"/>
                  </a:lnTo>
                  <a:lnTo>
                    <a:pt x="0" y="667"/>
                  </a:lnTo>
                  <a:lnTo>
                    <a:pt x="0" y="667"/>
                  </a:lnTo>
                  <a:lnTo>
                    <a:pt x="0" y="633"/>
                  </a:lnTo>
                  <a:lnTo>
                    <a:pt x="3" y="598"/>
                  </a:lnTo>
                  <a:lnTo>
                    <a:pt x="8" y="565"/>
                  </a:lnTo>
                  <a:lnTo>
                    <a:pt x="14" y="532"/>
                  </a:lnTo>
                  <a:lnTo>
                    <a:pt x="21" y="501"/>
                  </a:lnTo>
                  <a:lnTo>
                    <a:pt x="30" y="468"/>
                  </a:lnTo>
                  <a:lnTo>
                    <a:pt x="41" y="438"/>
                  </a:lnTo>
                  <a:lnTo>
                    <a:pt x="53" y="408"/>
                  </a:lnTo>
                  <a:lnTo>
                    <a:pt x="66" y="378"/>
                  </a:lnTo>
                  <a:lnTo>
                    <a:pt x="81" y="349"/>
                  </a:lnTo>
                  <a:lnTo>
                    <a:pt x="96" y="321"/>
                  </a:lnTo>
                  <a:lnTo>
                    <a:pt x="114" y="294"/>
                  </a:lnTo>
                  <a:lnTo>
                    <a:pt x="132" y="268"/>
                  </a:lnTo>
                  <a:lnTo>
                    <a:pt x="153" y="243"/>
                  </a:lnTo>
                  <a:lnTo>
                    <a:pt x="174" y="219"/>
                  </a:lnTo>
                  <a:lnTo>
                    <a:pt x="195" y="195"/>
                  </a:lnTo>
                  <a:lnTo>
                    <a:pt x="219" y="172"/>
                  </a:lnTo>
                  <a:lnTo>
                    <a:pt x="243" y="151"/>
                  </a:lnTo>
                  <a:lnTo>
                    <a:pt x="268" y="132"/>
                  </a:lnTo>
                  <a:lnTo>
                    <a:pt x="294" y="114"/>
                  </a:lnTo>
                  <a:lnTo>
                    <a:pt x="321" y="96"/>
                  </a:lnTo>
                  <a:lnTo>
                    <a:pt x="349" y="79"/>
                  </a:lnTo>
                  <a:lnTo>
                    <a:pt x="378" y="66"/>
                  </a:lnTo>
                  <a:lnTo>
                    <a:pt x="408" y="52"/>
                  </a:lnTo>
                  <a:lnTo>
                    <a:pt x="438" y="40"/>
                  </a:lnTo>
                  <a:lnTo>
                    <a:pt x="469" y="30"/>
                  </a:lnTo>
                  <a:lnTo>
                    <a:pt x="500" y="21"/>
                  </a:lnTo>
                  <a:lnTo>
                    <a:pt x="532" y="13"/>
                  </a:lnTo>
                  <a:lnTo>
                    <a:pt x="565" y="7"/>
                  </a:lnTo>
                  <a:lnTo>
                    <a:pt x="598" y="3"/>
                  </a:lnTo>
                  <a:lnTo>
                    <a:pt x="632" y="0"/>
                  </a:lnTo>
                  <a:lnTo>
                    <a:pt x="667" y="0"/>
                  </a:lnTo>
                  <a:lnTo>
                    <a:pt x="667" y="0"/>
                  </a:lnTo>
                  <a:lnTo>
                    <a:pt x="701" y="0"/>
                  </a:lnTo>
                  <a:lnTo>
                    <a:pt x="734" y="3"/>
                  </a:lnTo>
                  <a:lnTo>
                    <a:pt x="769" y="7"/>
                  </a:lnTo>
                  <a:lnTo>
                    <a:pt x="802" y="13"/>
                  </a:lnTo>
                  <a:lnTo>
                    <a:pt x="833" y="21"/>
                  </a:lnTo>
                  <a:lnTo>
                    <a:pt x="864" y="30"/>
                  </a:lnTo>
                  <a:lnTo>
                    <a:pt x="896" y="40"/>
                  </a:lnTo>
                  <a:lnTo>
                    <a:pt x="926" y="52"/>
                  </a:lnTo>
                  <a:lnTo>
                    <a:pt x="956" y="66"/>
                  </a:lnTo>
                  <a:lnTo>
                    <a:pt x="984" y="79"/>
                  </a:lnTo>
                  <a:lnTo>
                    <a:pt x="1013" y="96"/>
                  </a:lnTo>
                  <a:lnTo>
                    <a:pt x="1040" y="114"/>
                  </a:lnTo>
                  <a:lnTo>
                    <a:pt x="1065" y="132"/>
                  </a:lnTo>
                  <a:lnTo>
                    <a:pt x="1091" y="151"/>
                  </a:lnTo>
                  <a:lnTo>
                    <a:pt x="1115" y="172"/>
                  </a:lnTo>
                  <a:lnTo>
                    <a:pt x="1139" y="195"/>
                  </a:lnTo>
                  <a:lnTo>
                    <a:pt x="1160" y="219"/>
                  </a:lnTo>
                  <a:lnTo>
                    <a:pt x="1181" y="243"/>
                  </a:lnTo>
                  <a:lnTo>
                    <a:pt x="1202" y="268"/>
                  </a:lnTo>
                  <a:lnTo>
                    <a:pt x="1219" y="294"/>
                  </a:lnTo>
                  <a:lnTo>
                    <a:pt x="1237" y="321"/>
                  </a:lnTo>
                  <a:lnTo>
                    <a:pt x="1252" y="349"/>
                  </a:lnTo>
                  <a:lnTo>
                    <a:pt x="1267" y="378"/>
                  </a:lnTo>
                  <a:lnTo>
                    <a:pt x="1281" y="408"/>
                  </a:lnTo>
                  <a:lnTo>
                    <a:pt x="1293" y="438"/>
                  </a:lnTo>
                  <a:lnTo>
                    <a:pt x="1303" y="468"/>
                  </a:lnTo>
                  <a:lnTo>
                    <a:pt x="1312" y="501"/>
                  </a:lnTo>
                  <a:lnTo>
                    <a:pt x="1320" y="532"/>
                  </a:lnTo>
                  <a:lnTo>
                    <a:pt x="1326" y="565"/>
                  </a:lnTo>
                  <a:lnTo>
                    <a:pt x="1330" y="598"/>
                  </a:lnTo>
                  <a:lnTo>
                    <a:pt x="1332" y="633"/>
                  </a:lnTo>
                  <a:lnTo>
                    <a:pt x="1333" y="667"/>
                  </a:lnTo>
                  <a:lnTo>
                    <a:pt x="1333"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14" name="Google Shape;8812;p76">
              <a:extLst>
                <a:ext uri="{FF2B5EF4-FFF2-40B4-BE49-F238E27FC236}">
                  <a16:creationId xmlns:a16="http://schemas.microsoft.com/office/drawing/2014/main" id="{54E7ACAC-13DB-40F4-97C0-1E84982F9602}"/>
                </a:ext>
              </a:extLst>
            </p:cNvPr>
            <p:cNvGrpSpPr/>
            <p:nvPr/>
          </p:nvGrpSpPr>
          <p:grpSpPr>
            <a:xfrm>
              <a:off x="3391283" y="2209082"/>
              <a:ext cx="554995" cy="644637"/>
              <a:chOff x="4492800" y="2027925"/>
              <a:chExt cx="414825" cy="481825"/>
            </a:xfrm>
            <a:solidFill>
              <a:schemeClr val="accent1"/>
            </a:solidFill>
          </p:grpSpPr>
          <p:sp>
            <p:nvSpPr>
              <p:cNvPr id="15" name="Google Shape;8813;p76">
                <a:extLst>
                  <a:ext uri="{FF2B5EF4-FFF2-40B4-BE49-F238E27FC236}">
                    <a16:creationId xmlns:a16="http://schemas.microsoft.com/office/drawing/2014/main" id="{9CEE018C-D6A1-48D1-A700-9DA443F68A23}"/>
                  </a:ext>
                </a:extLst>
              </p:cNvPr>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6" name="Google Shape;8814;p76">
                <a:extLst>
                  <a:ext uri="{FF2B5EF4-FFF2-40B4-BE49-F238E27FC236}">
                    <a16:creationId xmlns:a16="http://schemas.microsoft.com/office/drawing/2014/main" id="{FFDCD06C-7FE5-45D3-9AF3-D0C616669EE0}"/>
                  </a:ext>
                </a:extLst>
              </p:cNvPr>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grpSp>
        <p:nvGrpSpPr>
          <p:cNvPr id="24" name="Group 23">
            <a:extLst>
              <a:ext uri="{FF2B5EF4-FFF2-40B4-BE49-F238E27FC236}">
                <a16:creationId xmlns:a16="http://schemas.microsoft.com/office/drawing/2014/main" id="{BEC68CB8-63D0-4D39-BC1C-B3E06D0CCA2B}"/>
              </a:ext>
            </a:extLst>
          </p:cNvPr>
          <p:cNvGrpSpPr/>
          <p:nvPr/>
        </p:nvGrpSpPr>
        <p:grpSpPr>
          <a:xfrm>
            <a:off x="3098573" y="3542402"/>
            <a:ext cx="688507" cy="559204"/>
            <a:chOff x="5217585" y="2203901"/>
            <a:chExt cx="1765300" cy="1767417"/>
          </a:xfrm>
        </p:grpSpPr>
        <p:sp>
          <p:nvSpPr>
            <p:cNvPr id="18" name="Freeform 7">
              <a:extLst>
                <a:ext uri="{FF2B5EF4-FFF2-40B4-BE49-F238E27FC236}">
                  <a16:creationId xmlns:a16="http://schemas.microsoft.com/office/drawing/2014/main" id="{1A10AC1B-AF12-42A4-AE9B-5A22ABFCC3F6}"/>
                </a:ext>
              </a:extLst>
            </p:cNvPr>
            <p:cNvSpPr>
              <a:spLocks/>
            </p:cNvSpPr>
            <p:nvPr/>
          </p:nvSpPr>
          <p:spPr bwMode="auto">
            <a:xfrm>
              <a:off x="5217585" y="2203901"/>
              <a:ext cx="1765300" cy="1767417"/>
            </a:xfrm>
            <a:custGeom>
              <a:avLst/>
              <a:gdLst>
                <a:gd name="T0" fmla="*/ 1666 w 1667"/>
                <a:gd name="T1" fmla="*/ 877 h 1669"/>
                <a:gd name="T2" fmla="*/ 1649 w 1667"/>
                <a:gd name="T3" fmla="*/ 1003 h 1669"/>
                <a:gd name="T4" fmla="*/ 1616 w 1667"/>
                <a:gd name="T5" fmla="*/ 1122 h 1669"/>
                <a:gd name="T6" fmla="*/ 1565 w 1667"/>
                <a:gd name="T7" fmla="*/ 1233 h 1669"/>
                <a:gd name="T8" fmla="*/ 1501 w 1667"/>
                <a:gd name="T9" fmla="*/ 1335 h 1669"/>
                <a:gd name="T10" fmla="*/ 1423 w 1667"/>
                <a:gd name="T11" fmla="*/ 1425 h 1669"/>
                <a:gd name="T12" fmla="*/ 1332 w 1667"/>
                <a:gd name="T13" fmla="*/ 1504 h 1669"/>
                <a:gd name="T14" fmla="*/ 1230 w 1667"/>
                <a:gd name="T15" fmla="*/ 1569 h 1669"/>
                <a:gd name="T16" fmla="*/ 1121 w 1667"/>
                <a:gd name="T17" fmla="*/ 1618 h 1669"/>
                <a:gd name="T18" fmla="*/ 1001 w 1667"/>
                <a:gd name="T19" fmla="*/ 1653 h 1669"/>
                <a:gd name="T20" fmla="*/ 876 w 1667"/>
                <a:gd name="T21" fmla="*/ 1668 h 1669"/>
                <a:gd name="T22" fmla="*/ 791 w 1667"/>
                <a:gd name="T23" fmla="*/ 1668 h 1669"/>
                <a:gd name="T24" fmla="*/ 665 w 1667"/>
                <a:gd name="T25" fmla="*/ 1653 h 1669"/>
                <a:gd name="T26" fmla="*/ 547 w 1667"/>
                <a:gd name="T27" fmla="*/ 1618 h 1669"/>
                <a:gd name="T28" fmla="*/ 436 w 1667"/>
                <a:gd name="T29" fmla="*/ 1569 h 1669"/>
                <a:gd name="T30" fmla="*/ 334 w 1667"/>
                <a:gd name="T31" fmla="*/ 1504 h 1669"/>
                <a:gd name="T32" fmla="*/ 244 w 1667"/>
                <a:gd name="T33" fmla="*/ 1425 h 1669"/>
                <a:gd name="T34" fmla="*/ 165 w 1667"/>
                <a:gd name="T35" fmla="*/ 1335 h 1669"/>
                <a:gd name="T36" fmla="*/ 101 w 1667"/>
                <a:gd name="T37" fmla="*/ 1233 h 1669"/>
                <a:gd name="T38" fmla="*/ 51 w 1667"/>
                <a:gd name="T39" fmla="*/ 1122 h 1669"/>
                <a:gd name="T40" fmla="*/ 17 w 1667"/>
                <a:gd name="T41" fmla="*/ 1003 h 1669"/>
                <a:gd name="T42" fmla="*/ 2 w 1667"/>
                <a:gd name="T43" fmla="*/ 877 h 1669"/>
                <a:gd name="T44" fmla="*/ 2 w 1667"/>
                <a:gd name="T45" fmla="*/ 792 h 1669"/>
                <a:gd name="T46" fmla="*/ 17 w 1667"/>
                <a:gd name="T47" fmla="*/ 667 h 1669"/>
                <a:gd name="T48" fmla="*/ 51 w 1667"/>
                <a:gd name="T49" fmla="*/ 549 h 1669"/>
                <a:gd name="T50" fmla="*/ 101 w 1667"/>
                <a:gd name="T51" fmla="*/ 438 h 1669"/>
                <a:gd name="T52" fmla="*/ 165 w 1667"/>
                <a:gd name="T53" fmla="*/ 336 h 1669"/>
                <a:gd name="T54" fmla="*/ 244 w 1667"/>
                <a:gd name="T55" fmla="*/ 244 h 1669"/>
                <a:gd name="T56" fmla="*/ 334 w 1667"/>
                <a:gd name="T57" fmla="*/ 166 h 1669"/>
                <a:gd name="T58" fmla="*/ 436 w 1667"/>
                <a:gd name="T59" fmla="*/ 102 h 1669"/>
                <a:gd name="T60" fmla="*/ 547 w 1667"/>
                <a:gd name="T61" fmla="*/ 51 h 1669"/>
                <a:gd name="T62" fmla="*/ 665 w 1667"/>
                <a:gd name="T63" fmla="*/ 18 h 1669"/>
                <a:gd name="T64" fmla="*/ 791 w 1667"/>
                <a:gd name="T65" fmla="*/ 1 h 1669"/>
                <a:gd name="T66" fmla="*/ 876 w 1667"/>
                <a:gd name="T67" fmla="*/ 1 h 1669"/>
                <a:gd name="T68" fmla="*/ 1001 w 1667"/>
                <a:gd name="T69" fmla="*/ 18 h 1669"/>
                <a:gd name="T70" fmla="*/ 1121 w 1667"/>
                <a:gd name="T71" fmla="*/ 51 h 1669"/>
                <a:gd name="T72" fmla="*/ 1230 w 1667"/>
                <a:gd name="T73" fmla="*/ 102 h 1669"/>
                <a:gd name="T74" fmla="*/ 1332 w 1667"/>
                <a:gd name="T75" fmla="*/ 166 h 1669"/>
                <a:gd name="T76" fmla="*/ 1423 w 1667"/>
                <a:gd name="T77" fmla="*/ 244 h 1669"/>
                <a:gd name="T78" fmla="*/ 1501 w 1667"/>
                <a:gd name="T79" fmla="*/ 336 h 1669"/>
                <a:gd name="T80" fmla="*/ 1565 w 1667"/>
                <a:gd name="T81" fmla="*/ 438 h 1669"/>
                <a:gd name="T82" fmla="*/ 1616 w 1667"/>
                <a:gd name="T83" fmla="*/ 549 h 1669"/>
                <a:gd name="T84" fmla="*/ 1649 w 1667"/>
                <a:gd name="T85" fmla="*/ 667 h 1669"/>
                <a:gd name="T86" fmla="*/ 1666 w 1667"/>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7" h="1669">
                  <a:moveTo>
                    <a:pt x="1667" y="835"/>
                  </a:moveTo>
                  <a:lnTo>
                    <a:pt x="1667" y="835"/>
                  </a:lnTo>
                  <a:lnTo>
                    <a:pt x="1666" y="877"/>
                  </a:lnTo>
                  <a:lnTo>
                    <a:pt x="1663" y="921"/>
                  </a:lnTo>
                  <a:lnTo>
                    <a:pt x="1657" y="963"/>
                  </a:lnTo>
                  <a:lnTo>
                    <a:pt x="1649" y="1003"/>
                  </a:lnTo>
                  <a:lnTo>
                    <a:pt x="1640" y="1044"/>
                  </a:lnTo>
                  <a:lnTo>
                    <a:pt x="1630" y="1083"/>
                  </a:lnTo>
                  <a:lnTo>
                    <a:pt x="1616" y="1122"/>
                  </a:lnTo>
                  <a:lnTo>
                    <a:pt x="1601" y="1159"/>
                  </a:lnTo>
                  <a:lnTo>
                    <a:pt x="1585" y="1197"/>
                  </a:lnTo>
                  <a:lnTo>
                    <a:pt x="1565" y="1233"/>
                  </a:lnTo>
                  <a:lnTo>
                    <a:pt x="1546" y="1267"/>
                  </a:lnTo>
                  <a:lnTo>
                    <a:pt x="1525" y="1302"/>
                  </a:lnTo>
                  <a:lnTo>
                    <a:pt x="1501" y="1335"/>
                  </a:lnTo>
                  <a:lnTo>
                    <a:pt x="1477" y="1366"/>
                  </a:lnTo>
                  <a:lnTo>
                    <a:pt x="1450" y="1396"/>
                  </a:lnTo>
                  <a:lnTo>
                    <a:pt x="1423" y="1425"/>
                  </a:lnTo>
                  <a:lnTo>
                    <a:pt x="1393" y="1453"/>
                  </a:lnTo>
                  <a:lnTo>
                    <a:pt x="1363" y="1479"/>
                  </a:lnTo>
                  <a:lnTo>
                    <a:pt x="1332" y="1504"/>
                  </a:lnTo>
                  <a:lnTo>
                    <a:pt x="1299" y="1527"/>
                  </a:lnTo>
                  <a:lnTo>
                    <a:pt x="1266" y="1549"/>
                  </a:lnTo>
                  <a:lnTo>
                    <a:pt x="1230" y="1569"/>
                  </a:lnTo>
                  <a:lnTo>
                    <a:pt x="1194" y="1587"/>
                  </a:lnTo>
                  <a:lnTo>
                    <a:pt x="1158" y="1603"/>
                  </a:lnTo>
                  <a:lnTo>
                    <a:pt x="1121" y="1618"/>
                  </a:lnTo>
                  <a:lnTo>
                    <a:pt x="1082" y="1632"/>
                  </a:lnTo>
                  <a:lnTo>
                    <a:pt x="1041" y="1644"/>
                  </a:lnTo>
                  <a:lnTo>
                    <a:pt x="1001" y="1653"/>
                  </a:lnTo>
                  <a:lnTo>
                    <a:pt x="960" y="1660"/>
                  </a:lnTo>
                  <a:lnTo>
                    <a:pt x="918" y="1665"/>
                  </a:lnTo>
                  <a:lnTo>
                    <a:pt x="876" y="1668"/>
                  </a:lnTo>
                  <a:lnTo>
                    <a:pt x="833" y="1669"/>
                  </a:lnTo>
                  <a:lnTo>
                    <a:pt x="833" y="1669"/>
                  </a:lnTo>
                  <a:lnTo>
                    <a:pt x="791" y="1668"/>
                  </a:lnTo>
                  <a:lnTo>
                    <a:pt x="748" y="1665"/>
                  </a:lnTo>
                  <a:lnTo>
                    <a:pt x="707" y="1660"/>
                  </a:lnTo>
                  <a:lnTo>
                    <a:pt x="665" y="1653"/>
                  </a:lnTo>
                  <a:lnTo>
                    <a:pt x="625" y="1644"/>
                  </a:lnTo>
                  <a:lnTo>
                    <a:pt x="586" y="1632"/>
                  </a:lnTo>
                  <a:lnTo>
                    <a:pt x="547" y="1618"/>
                  </a:lnTo>
                  <a:lnTo>
                    <a:pt x="509" y="1603"/>
                  </a:lnTo>
                  <a:lnTo>
                    <a:pt x="472" y="1587"/>
                  </a:lnTo>
                  <a:lnTo>
                    <a:pt x="436" y="1569"/>
                  </a:lnTo>
                  <a:lnTo>
                    <a:pt x="402" y="1549"/>
                  </a:lnTo>
                  <a:lnTo>
                    <a:pt x="367" y="1527"/>
                  </a:lnTo>
                  <a:lnTo>
                    <a:pt x="334" y="1504"/>
                  </a:lnTo>
                  <a:lnTo>
                    <a:pt x="303" y="1479"/>
                  </a:lnTo>
                  <a:lnTo>
                    <a:pt x="273" y="1453"/>
                  </a:lnTo>
                  <a:lnTo>
                    <a:pt x="244" y="1425"/>
                  </a:lnTo>
                  <a:lnTo>
                    <a:pt x="216" y="1396"/>
                  </a:lnTo>
                  <a:lnTo>
                    <a:pt x="190" y="1366"/>
                  </a:lnTo>
                  <a:lnTo>
                    <a:pt x="165" y="1335"/>
                  </a:lnTo>
                  <a:lnTo>
                    <a:pt x="142" y="1302"/>
                  </a:lnTo>
                  <a:lnTo>
                    <a:pt x="120" y="1267"/>
                  </a:lnTo>
                  <a:lnTo>
                    <a:pt x="101" y="1233"/>
                  </a:lnTo>
                  <a:lnTo>
                    <a:pt x="83" y="1197"/>
                  </a:lnTo>
                  <a:lnTo>
                    <a:pt x="66" y="1159"/>
                  </a:lnTo>
                  <a:lnTo>
                    <a:pt x="51" y="1122"/>
                  </a:lnTo>
                  <a:lnTo>
                    <a:pt x="38" y="1083"/>
                  </a:lnTo>
                  <a:lnTo>
                    <a:pt x="26" y="1044"/>
                  </a:lnTo>
                  <a:lnTo>
                    <a:pt x="17" y="1003"/>
                  </a:lnTo>
                  <a:lnTo>
                    <a:pt x="9" y="963"/>
                  </a:lnTo>
                  <a:lnTo>
                    <a:pt x="5" y="921"/>
                  </a:lnTo>
                  <a:lnTo>
                    <a:pt x="2" y="877"/>
                  </a:lnTo>
                  <a:lnTo>
                    <a:pt x="0" y="835"/>
                  </a:lnTo>
                  <a:lnTo>
                    <a:pt x="0" y="835"/>
                  </a:lnTo>
                  <a:lnTo>
                    <a:pt x="2" y="792"/>
                  </a:lnTo>
                  <a:lnTo>
                    <a:pt x="5" y="750"/>
                  </a:lnTo>
                  <a:lnTo>
                    <a:pt x="9" y="708"/>
                  </a:lnTo>
                  <a:lnTo>
                    <a:pt x="17" y="667"/>
                  </a:lnTo>
                  <a:lnTo>
                    <a:pt x="26" y="627"/>
                  </a:lnTo>
                  <a:lnTo>
                    <a:pt x="38" y="586"/>
                  </a:lnTo>
                  <a:lnTo>
                    <a:pt x="51" y="549"/>
                  </a:lnTo>
                  <a:lnTo>
                    <a:pt x="66" y="510"/>
                  </a:lnTo>
                  <a:lnTo>
                    <a:pt x="83" y="474"/>
                  </a:lnTo>
                  <a:lnTo>
                    <a:pt x="101" y="438"/>
                  </a:lnTo>
                  <a:lnTo>
                    <a:pt x="120" y="402"/>
                  </a:lnTo>
                  <a:lnTo>
                    <a:pt x="142" y="369"/>
                  </a:lnTo>
                  <a:lnTo>
                    <a:pt x="165" y="336"/>
                  </a:lnTo>
                  <a:lnTo>
                    <a:pt x="190" y="304"/>
                  </a:lnTo>
                  <a:lnTo>
                    <a:pt x="216" y="274"/>
                  </a:lnTo>
                  <a:lnTo>
                    <a:pt x="244" y="244"/>
                  </a:lnTo>
                  <a:lnTo>
                    <a:pt x="273" y="217"/>
                  </a:lnTo>
                  <a:lnTo>
                    <a:pt x="303" y="192"/>
                  </a:lnTo>
                  <a:lnTo>
                    <a:pt x="334" y="166"/>
                  </a:lnTo>
                  <a:lnTo>
                    <a:pt x="367" y="142"/>
                  </a:lnTo>
                  <a:lnTo>
                    <a:pt x="402" y="121"/>
                  </a:lnTo>
                  <a:lnTo>
                    <a:pt x="436" y="102"/>
                  </a:lnTo>
                  <a:lnTo>
                    <a:pt x="472" y="82"/>
                  </a:lnTo>
                  <a:lnTo>
                    <a:pt x="509" y="66"/>
                  </a:lnTo>
                  <a:lnTo>
                    <a:pt x="547" y="51"/>
                  </a:lnTo>
                  <a:lnTo>
                    <a:pt x="586" y="37"/>
                  </a:lnTo>
                  <a:lnTo>
                    <a:pt x="625" y="27"/>
                  </a:lnTo>
                  <a:lnTo>
                    <a:pt x="665" y="18"/>
                  </a:lnTo>
                  <a:lnTo>
                    <a:pt x="707" y="10"/>
                  </a:lnTo>
                  <a:lnTo>
                    <a:pt x="748" y="4"/>
                  </a:lnTo>
                  <a:lnTo>
                    <a:pt x="791" y="1"/>
                  </a:lnTo>
                  <a:lnTo>
                    <a:pt x="833" y="0"/>
                  </a:lnTo>
                  <a:lnTo>
                    <a:pt x="833" y="0"/>
                  </a:lnTo>
                  <a:lnTo>
                    <a:pt x="876" y="1"/>
                  </a:lnTo>
                  <a:lnTo>
                    <a:pt x="918" y="4"/>
                  </a:lnTo>
                  <a:lnTo>
                    <a:pt x="960" y="10"/>
                  </a:lnTo>
                  <a:lnTo>
                    <a:pt x="1001" y="18"/>
                  </a:lnTo>
                  <a:lnTo>
                    <a:pt x="1041" y="27"/>
                  </a:lnTo>
                  <a:lnTo>
                    <a:pt x="1082" y="37"/>
                  </a:lnTo>
                  <a:lnTo>
                    <a:pt x="1121" y="51"/>
                  </a:lnTo>
                  <a:lnTo>
                    <a:pt x="1158" y="66"/>
                  </a:lnTo>
                  <a:lnTo>
                    <a:pt x="1194" y="82"/>
                  </a:lnTo>
                  <a:lnTo>
                    <a:pt x="1230" y="102"/>
                  </a:lnTo>
                  <a:lnTo>
                    <a:pt x="1266" y="121"/>
                  </a:lnTo>
                  <a:lnTo>
                    <a:pt x="1299" y="142"/>
                  </a:lnTo>
                  <a:lnTo>
                    <a:pt x="1332" y="166"/>
                  </a:lnTo>
                  <a:lnTo>
                    <a:pt x="1363" y="192"/>
                  </a:lnTo>
                  <a:lnTo>
                    <a:pt x="1393" y="217"/>
                  </a:lnTo>
                  <a:lnTo>
                    <a:pt x="1423" y="244"/>
                  </a:lnTo>
                  <a:lnTo>
                    <a:pt x="1450" y="274"/>
                  </a:lnTo>
                  <a:lnTo>
                    <a:pt x="1477" y="304"/>
                  </a:lnTo>
                  <a:lnTo>
                    <a:pt x="1501" y="336"/>
                  </a:lnTo>
                  <a:lnTo>
                    <a:pt x="1525" y="369"/>
                  </a:lnTo>
                  <a:lnTo>
                    <a:pt x="1546" y="402"/>
                  </a:lnTo>
                  <a:lnTo>
                    <a:pt x="1565" y="438"/>
                  </a:lnTo>
                  <a:lnTo>
                    <a:pt x="1585" y="474"/>
                  </a:lnTo>
                  <a:lnTo>
                    <a:pt x="1601" y="510"/>
                  </a:lnTo>
                  <a:lnTo>
                    <a:pt x="1616" y="549"/>
                  </a:lnTo>
                  <a:lnTo>
                    <a:pt x="1630" y="586"/>
                  </a:lnTo>
                  <a:lnTo>
                    <a:pt x="1640" y="627"/>
                  </a:lnTo>
                  <a:lnTo>
                    <a:pt x="1649" y="667"/>
                  </a:lnTo>
                  <a:lnTo>
                    <a:pt x="1657" y="708"/>
                  </a:lnTo>
                  <a:lnTo>
                    <a:pt x="1663" y="750"/>
                  </a:lnTo>
                  <a:lnTo>
                    <a:pt x="1666" y="792"/>
                  </a:lnTo>
                  <a:lnTo>
                    <a:pt x="1667" y="835"/>
                  </a:lnTo>
                  <a:lnTo>
                    <a:pt x="1667" y="8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Freeform 131">
              <a:extLst>
                <a:ext uri="{FF2B5EF4-FFF2-40B4-BE49-F238E27FC236}">
                  <a16:creationId xmlns:a16="http://schemas.microsoft.com/office/drawing/2014/main" id="{4569C4E9-A4BD-4FA3-BEB0-598126BF3066}"/>
                </a:ext>
              </a:extLst>
            </p:cNvPr>
            <p:cNvSpPr>
              <a:spLocks/>
            </p:cNvSpPr>
            <p:nvPr/>
          </p:nvSpPr>
          <p:spPr bwMode="auto">
            <a:xfrm>
              <a:off x="5393268" y="2381701"/>
              <a:ext cx="1411817" cy="1411817"/>
            </a:xfrm>
            <a:custGeom>
              <a:avLst/>
              <a:gdLst>
                <a:gd name="T0" fmla="*/ 1334 w 1334"/>
                <a:gd name="T1" fmla="*/ 702 h 1335"/>
                <a:gd name="T2" fmla="*/ 1320 w 1334"/>
                <a:gd name="T3" fmla="*/ 802 h 1335"/>
                <a:gd name="T4" fmla="*/ 1293 w 1334"/>
                <a:gd name="T5" fmla="*/ 897 h 1335"/>
                <a:gd name="T6" fmla="*/ 1254 w 1334"/>
                <a:gd name="T7" fmla="*/ 985 h 1335"/>
                <a:gd name="T8" fmla="*/ 1202 w 1334"/>
                <a:gd name="T9" fmla="*/ 1066 h 1335"/>
                <a:gd name="T10" fmla="*/ 1139 w 1334"/>
                <a:gd name="T11" fmla="*/ 1140 h 1335"/>
                <a:gd name="T12" fmla="*/ 1067 w 1334"/>
                <a:gd name="T13" fmla="*/ 1201 h 1335"/>
                <a:gd name="T14" fmla="*/ 985 w 1334"/>
                <a:gd name="T15" fmla="*/ 1254 h 1335"/>
                <a:gd name="T16" fmla="*/ 896 w 1334"/>
                <a:gd name="T17" fmla="*/ 1294 h 1335"/>
                <a:gd name="T18" fmla="*/ 802 w 1334"/>
                <a:gd name="T19" fmla="*/ 1321 h 1335"/>
                <a:gd name="T20" fmla="*/ 701 w 1334"/>
                <a:gd name="T21" fmla="*/ 1333 h 1335"/>
                <a:gd name="T22" fmla="*/ 633 w 1334"/>
                <a:gd name="T23" fmla="*/ 1333 h 1335"/>
                <a:gd name="T24" fmla="*/ 534 w 1334"/>
                <a:gd name="T25" fmla="*/ 1321 h 1335"/>
                <a:gd name="T26" fmla="*/ 438 w 1334"/>
                <a:gd name="T27" fmla="*/ 1294 h 1335"/>
                <a:gd name="T28" fmla="*/ 349 w 1334"/>
                <a:gd name="T29" fmla="*/ 1254 h 1335"/>
                <a:gd name="T30" fmla="*/ 269 w 1334"/>
                <a:gd name="T31" fmla="*/ 1201 h 1335"/>
                <a:gd name="T32" fmla="*/ 197 w 1334"/>
                <a:gd name="T33" fmla="*/ 1140 h 1335"/>
                <a:gd name="T34" fmla="*/ 134 w 1334"/>
                <a:gd name="T35" fmla="*/ 1066 h 1335"/>
                <a:gd name="T36" fmla="*/ 81 w 1334"/>
                <a:gd name="T37" fmla="*/ 985 h 1335"/>
                <a:gd name="T38" fmla="*/ 41 w 1334"/>
                <a:gd name="T39" fmla="*/ 897 h 1335"/>
                <a:gd name="T40" fmla="*/ 14 w 1334"/>
                <a:gd name="T41" fmla="*/ 802 h 1335"/>
                <a:gd name="T42" fmla="*/ 2 w 1334"/>
                <a:gd name="T43" fmla="*/ 702 h 1335"/>
                <a:gd name="T44" fmla="*/ 2 w 1334"/>
                <a:gd name="T45" fmla="*/ 633 h 1335"/>
                <a:gd name="T46" fmla="*/ 14 w 1334"/>
                <a:gd name="T47" fmla="*/ 532 h 1335"/>
                <a:gd name="T48" fmla="*/ 41 w 1334"/>
                <a:gd name="T49" fmla="*/ 438 h 1335"/>
                <a:gd name="T50" fmla="*/ 81 w 1334"/>
                <a:gd name="T51" fmla="*/ 349 h 1335"/>
                <a:gd name="T52" fmla="*/ 134 w 1334"/>
                <a:gd name="T53" fmla="*/ 268 h 1335"/>
                <a:gd name="T54" fmla="*/ 197 w 1334"/>
                <a:gd name="T55" fmla="*/ 195 h 1335"/>
                <a:gd name="T56" fmla="*/ 269 w 1334"/>
                <a:gd name="T57" fmla="*/ 132 h 1335"/>
                <a:gd name="T58" fmla="*/ 349 w 1334"/>
                <a:gd name="T59" fmla="*/ 79 h 1335"/>
                <a:gd name="T60" fmla="*/ 438 w 1334"/>
                <a:gd name="T61" fmla="*/ 40 h 1335"/>
                <a:gd name="T62" fmla="*/ 534 w 1334"/>
                <a:gd name="T63" fmla="*/ 13 h 1335"/>
                <a:gd name="T64" fmla="*/ 633 w 1334"/>
                <a:gd name="T65" fmla="*/ 0 h 1335"/>
                <a:gd name="T66" fmla="*/ 701 w 1334"/>
                <a:gd name="T67" fmla="*/ 0 h 1335"/>
                <a:gd name="T68" fmla="*/ 802 w 1334"/>
                <a:gd name="T69" fmla="*/ 13 h 1335"/>
                <a:gd name="T70" fmla="*/ 896 w 1334"/>
                <a:gd name="T71" fmla="*/ 40 h 1335"/>
                <a:gd name="T72" fmla="*/ 985 w 1334"/>
                <a:gd name="T73" fmla="*/ 79 h 1335"/>
                <a:gd name="T74" fmla="*/ 1067 w 1334"/>
                <a:gd name="T75" fmla="*/ 132 h 1335"/>
                <a:gd name="T76" fmla="*/ 1139 w 1334"/>
                <a:gd name="T77" fmla="*/ 195 h 1335"/>
                <a:gd name="T78" fmla="*/ 1202 w 1334"/>
                <a:gd name="T79" fmla="*/ 268 h 1335"/>
                <a:gd name="T80" fmla="*/ 1254 w 1334"/>
                <a:gd name="T81" fmla="*/ 349 h 1335"/>
                <a:gd name="T82" fmla="*/ 1293 w 1334"/>
                <a:gd name="T83" fmla="*/ 438 h 1335"/>
                <a:gd name="T84" fmla="*/ 1320 w 1334"/>
                <a:gd name="T85" fmla="*/ 532 h 1335"/>
                <a:gd name="T86" fmla="*/ 1334 w 1334"/>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4" h="1335">
                  <a:moveTo>
                    <a:pt x="1334" y="667"/>
                  </a:moveTo>
                  <a:lnTo>
                    <a:pt x="1334" y="667"/>
                  </a:lnTo>
                  <a:lnTo>
                    <a:pt x="1334" y="702"/>
                  </a:lnTo>
                  <a:lnTo>
                    <a:pt x="1331" y="735"/>
                  </a:lnTo>
                  <a:lnTo>
                    <a:pt x="1326" y="769"/>
                  </a:lnTo>
                  <a:lnTo>
                    <a:pt x="1320" y="802"/>
                  </a:lnTo>
                  <a:lnTo>
                    <a:pt x="1313" y="834"/>
                  </a:lnTo>
                  <a:lnTo>
                    <a:pt x="1304" y="865"/>
                  </a:lnTo>
                  <a:lnTo>
                    <a:pt x="1293" y="897"/>
                  </a:lnTo>
                  <a:lnTo>
                    <a:pt x="1281" y="927"/>
                  </a:lnTo>
                  <a:lnTo>
                    <a:pt x="1268" y="957"/>
                  </a:lnTo>
                  <a:lnTo>
                    <a:pt x="1254" y="985"/>
                  </a:lnTo>
                  <a:lnTo>
                    <a:pt x="1238" y="1014"/>
                  </a:lnTo>
                  <a:lnTo>
                    <a:pt x="1220" y="1041"/>
                  </a:lnTo>
                  <a:lnTo>
                    <a:pt x="1202" y="1066"/>
                  </a:lnTo>
                  <a:lnTo>
                    <a:pt x="1182" y="1092"/>
                  </a:lnTo>
                  <a:lnTo>
                    <a:pt x="1161" y="1116"/>
                  </a:lnTo>
                  <a:lnTo>
                    <a:pt x="1139" y="1140"/>
                  </a:lnTo>
                  <a:lnTo>
                    <a:pt x="1116" y="1161"/>
                  </a:lnTo>
                  <a:lnTo>
                    <a:pt x="1091" y="1182"/>
                  </a:lnTo>
                  <a:lnTo>
                    <a:pt x="1067" y="1201"/>
                  </a:lnTo>
                  <a:lnTo>
                    <a:pt x="1040" y="1221"/>
                  </a:lnTo>
                  <a:lnTo>
                    <a:pt x="1013" y="1237"/>
                  </a:lnTo>
                  <a:lnTo>
                    <a:pt x="985" y="1254"/>
                  </a:lnTo>
                  <a:lnTo>
                    <a:pt x="956" y="1269"/>
                  </a:lnTo>
                  <a:lnTo>
                    <a:pt x="928" y="1282"/>
                  </a:lnTo>
                  <a:lnTo>
                    <a:pt x="896" y="1294"/>
                  </a:lnTo>
                  <a:lnTo>
                    <a:pt x="866" y="1305"/>
                  </a:lnTo>
                  <a:lnTo>
                    <a:pt x="833" y="1314"/>
                  </a:lnTo>
                  <a:lnTo>
                    <a:pt x="802" y="1321"/>
                  </a:lnTo>
                  <a:lnTo>
                    <a:pt x="769" y="1327"/>
                  </a:lnTo>
                  <a:lnTo>
                    <a:pt x="736" y="1332"/>
                  </a:lnTo>
                  <a:lnTo>
                    <a:pt x="701" y="1333"/>
                  </a:lnTo>
                  <a:lnTo>
                    <a:pt x="667" y="1335"/>
                  </a:lnTo>
                  <a:lnTo>
                    <a:pt x="667" y="1335"/>
                  </a:lnTo>
                  <a:lnTo>
                    <a:pt x="633" y="1333"/>
                  </a:lnTo>
                  <a:lnTo>
                    <a:pt x="600" y="1332"/>
                  </a:lnTo>
                  <a:lnTo>
                    <a:pt x="565" y="1327"/>
                  </a:lnTo>
                  <a:lnTo>
                    <a:pt x="534" y="1321"/>
                  </a:lnTo>
                  <a:lnTo>
                    <a:pt x="501" y="1314"/>
                  </a:lnTo>
                  <a:lnTo>
                    <a:pt x="469" y="1305"/>
                  </a:lnTo>
                  <a:lnTo>
                    <a:pt x="438" y="1294"/>
                  </a:lnTo>
                  <a:lnTo>
                    <a:pt x="408" y="1282"/>
                  </a:lnTo>
                  <a:lnTo>
                    <a:pt x="378" y="1269"/>
                  </a:lnTo>
                  <a:lnTo>
                    <a:pt x="349" y="1254"/>
                  </a:lnTo>
                  <a:lnTo>
                    <a:pt x="321" y="1237"/>
                  </a:lnTo>
                  <a:lnTo>
                    <a:pt x="294" y="1221"/>
                  </a:lnTo>
                  <a:lnTo>
                    <a:pt x="269" y="1201"/>
                  </a:lnTo>
                  <a:lnTo>
                    <a:pt x="243" y="1182"/>
                  </a:lnTo>
                  <a:lnTo>
                    <a:pt x="219" y="1161"/>
                  </a:lnTo>
                  <a:lnTo>
                    <a:pt x="197" y="1140"/>
                  </a:lnTo>
                  <a:lnTo>
                    <a:pt x="174" y="1116"/>
                  </a:lnTo>
                  <a:lnTo>
                    <a:pt x="153" y="1092"/>
                  </a:lnTo>
                  <a:lnTo>
                    <a:pt x="134" y="1066"/>
                  </a:lnTo>
                  <a:lnTo>
                    <a:pt x="114" y="1041"/>
                  </a:lnTo>
                  <a:lnTo>
                    <a:pt x="98" y="1014"/>
                  </a:lnTo>
                  <a:lnTo>
                    <a:pt x="81" y="985"/>
                  </a:lnTo>
                  <a:lnTo>
                    <a:pt x="66" y="957"/>
                  </a:lnTo>
                  <a:lnTo>
                    <a:pt x="53" y="927"/>
                  </a:lnTo>
                  <a:lnTo>
                    <a:pt x="41" y="897"/>
                  </a:lnTo>
                  <a:lnTo>
                    <a:pt x="30" y="865"/>
                  </a:lnTo>
                  <a:lnTo>
                    <a:pt x="21" y="834"/>
                  </a:lnTo>
                  <a:lnTo>
                    <a:pt x="14" y="802"/>
                  </a:lnTo>
                  <a:lnTo>
                    <a:pt x="8" y="769"/>
                  </a:lnTo>
                  <a:lnTo>
                    <a:pt x="3" y="735"/>
                  </a:lnTo>
                  <a:lnTo>
                    <a:pt x="2" y="702"/>
                  </a:lnTo>
                  <a:lnTo>
                    <a:pt x="0" y="667"/>
                  </a:lnTo>
                  <a:lnTo>
                    <a:pt x="0" y="667"/>
                  </a:lnTo>
                  <a:lnTo>
                    <a:pt x="2" y="633"/>
                  </a:lnTo>
                  <a:lnTo>
                    <a:pt x="3" y="598"/>
                  </a:lnTo>
                  <a:lnTo>
                    <a:pt x="8" y="565"/>
                  </a:lnTo>
                  <a:lnTo>
                    <a:pt x="14" y="532"/>
                  </a:lnTo>
                  <a:lnTo>
                    <a:pt x="21" y="501"/>
                  </a:lnTo>
                  <a:lnTo>
                    <a:pt x="30" y="468"/>
                  </a:lnTo>
                  <a:lnTo>
                    <a:pt x="41" y="438"/>
                  </a:lnTo>
                  <a:lnTo>
                    <a:pt x="53" y="408"/>
                  </a:lnTo>
                  <a:lnTo>
                    <a:pt x="66" y="378"/>
                  </a:lnTo>
                  <a:lnTo>
                    <a:pt x="81" y="349"/>
                  </a:lnTo>
                  <a:lnTo>
                    <a:pt x="98" y="321"/>
                  </a:lnTo>
                  <a:lnTo>
                    <a:pt x="114" y="294"/>
                  </a:lnTo>
                  <a:lnTo>
                    <a:pt x="134" y="268"/>
                  </a:lnTo>
                  <a:lnTo>
                    <a:pt x="153" y="243"/>
                  </a:lnTo>
                  <a:lnTo>
                    <a:pt x="174" y="219"/>
                  </a:lnTo>
                  <a:lnTo>
                    <a:pt x="197" y="195"/>
                  </a:lnTo>
                  <a:lnTo>
                    <a:pt x="219" y="172"/>
                  </a:lnTo>
                  <a:lnTo>
                    <a:pt x="243" y="151"/>
                  </a:lnTo>
                  <a:lnTo>
                    <a:pt x="269" y="132"/>
                  </a:lnTo>
                  <a:lnTo>
                    <a:pt x="294" y="114"/>
                  </a:lnTo>
                  <a:lnTo>
                    <a:pt x="321" y="96"/>
                  </a:lnTo>
                  <a:lnTo>
                    <a:pt x="349" y="79"/>
                  </a:lnTo>
                  <a:lnTo>
                    <a:pt x="378" y="66"/>
                  </a:lnTo>
                  <a:lnTo>
                    <a:pt x="408" y="52"/>
                  </a:lnTo>
                  <a:lnTo>
                    <a:pt x="438" y="40"/>
                  </a:lnTo>
                  <a:lnTo>
                    <a:pt x="469" y="30"/>
                  </a:lnTo>
                  <a:lnTo>
                    <a:pt x="501" y="21"/>
                  </a:lnTo>
                  <a:lnTo>
                    <a:pt x="534" y="13"/>
                  </a:lnTo>
                  <a:lnTo>
                    <a:pt x="565" y="7"/>
                  </a:lnTo>
                  <a:lnTo>
                    <a:pt x="600" y="3"/>
                  </a:lnTo>
                  <a:lnTo>
                    <a:pt x="633" y="0"/>
                  </a:lnTo>
                  <a:lnTo>
                    <a:pt x="667" y="0"/>
                  </a:lnTo>
                  <a:lnTo>
                    <a:pt x="667" y="0"/>
                  </a:lnTo>
                  <a:lnTo>
                    <a:pt x="701" y="0"/>
                  </a:lnTo>
                  <a:lnTo>
                    <a:pt x="736" y="3"/>
                  </a:lnTo>
                  <a:lnTo>
                    <a:pt x="769" y="7"/>
                  </a:lnTo>
                  <a:lnTo>
                    <a:pt x="802" y="13"/>
                  </a:lnTo>
                  <a:lnTo>
                    <a:pt x="833" y="21"/>
                  </a:lnTo>
                  <a:lnTo>
                    <a:pt x="866" y="30"/>
                  </a:lnTo>
                  <a:lnTo>
                    <a:pt x="896" y="40"/>
                  </a:lnTo>
                  <a:lnTo>
                    <a:pt x="928" y="52"/>
                  </a:lnTo>
                  <a:lnTo>
                    <a:pt x="956" y="66"/>
                  </a:lnTo>
                  <a:lnTo>
                    <a:pt x="985" y="79"/>
                  </a:lnTo>
                  <a:lnTo>
                    <a:pt x="1013" y="96"/>
                  </a:lnTo>
                  <a:lnTo>
                    <a:pt x="1040" y="114"/>
                  </a:lnTo>
                  <a:lnTo>
                    <a:pt x="1067" y="132"/>
                  </a:lnTo>
                  <a:lnTo>
                    <a:pt x="1091" y="151"/>
                  </a:lnTo>
                  <a:lnTo>
                    <a:pt x="1116" y="172"/>
                  </a:lnTo>
                  <a:lnTo>
                    <a:pt x="1139" y="195"/>
                  </a:lnTo>
                  <a:lnTo>
                    <a:pt x="1161" y="219"/>
                  </a:lnTo>
                  <a:lnTo>
                    <a:pt x="1182" y="243"/>
                  </a:lnTo>
                  <a:lnTo>
                    <a:pt x="1202" y="268"/>
                  </a:lnTo>
                  <a:lnTo>
                    <a:pt x="1220" y="294"/>
                  </a:lnTo>
                  <a:lnTo>
                    <a:pt x="1238" y="321"/>
                  </a:lnTo>
                  <a:lnTo>
                    <a:pt x="1254" y="349"/>
                  </a:lnTo>
                  <a:lnTo>
                    <a:pt x="1268" y="378"/>
                  </a:lnTo>
                  <a:lnTo>
                    <a:pt x="1281" y="408"/>
                  </a:lnTo>
                  <a:lnTo>
                    <a:pt x="1293" y="438"/>
                  </a:lnTo>
                  <a:lnTo>
                    <a:pt x="1304" y="468"/>
                  </a:lnTo>
                  <a:lnTo>
                    <a:pt x="1313" y="501"/>
                  </a:lnTo>
                  <a:lnTo>
                    <a:pt x="1320" y="532"/>
                  </a:lnTo>
                  <a:lnTo>
                    <a:pt x="1326" y="565"/>
                  </a:lnTo>
                  <a:lnTo>
                    <a:pt x="1331" y="598"/>
                  </a:lnTo>
                  <a:lnTo>
                    <a:pt x="1334" y="633"/>
                  </a:lnTo>
                  <a:lnTo>
                    <a:pt x="1334" y="667"/>
                  </a:lnTo>
                  <a:lnTo>
                    <a:pt x="1334"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0" name="Google Shape;8824;p76">
              <a:extLst>
                <a:ext uri="{FF2B5EF4-FFF2-40B4-BE49-F238E27FC236}">
                  <a16:creationId xmlns:a16="http://schemas.microsoft.com/office/drawing/2014/main" id="{73805501-391F-4961-8816-34E879EC733F}"/>
                </a:ext>
              </a:extLst>
            </p:cNvPr>
            <p:cNvGrpSpPr/>
            <p:nvPr/>
          </p:nvGrpSpPr>
          <p:grpSpPr>
            <a:xfrm>
              <a:off x="5868907" y="2765440"/>
              <a:ext cx="417827" cy="644336"/>
              <a:chOff x="5726350" y="2028150"/>
              <a:chExt cx="312300" cy="481600"/>
            </a:xfrm>
            <a:solidFill>
              <a:schemeClr val="accent3"/>
            </a:solidFill>
          </p:grpSpPr>
          <p:sp>
            <p:nvSpPr>
              <p:cNvPr id="21" name="Google Shape;8825;p76">
                <a:extLst>
                  <a:ext uri="{FF2B5EF4-FFF2-40B4-BE49-F238E27FC236}">
                    <a16:creationId xmlns:a16="http://schemas.microsoft.com/office/drawing/2014/main" id="{9C351DE9-6B82-4EA3-AF5A-DE49DEFD47A0}"/>
                  </a:ext>
                </a:extLst>
              </p:cNvPr>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2" name="Google Shape;8826;p76">
                <a:extLst>
                  <a:ext uri="{FF2B5EF4-FFF2-40B4-BE49-F238E27FC236}">
                    <a16:creationId xmlns:a16="http://schemas.microsoft.com/office/drawing/2014/main" id="{9FEBD483-4362-454E-84CC-174D73F4173A}"/>
                  </a:ext>
                </a:extLst>
              </p:cNvPr>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3" name="Google Shape;8827;p76">
                <a:extLst>
                  <a:ext uri="{FF2B5EF4-FFF2-40B4-BE49-F238E27FC236}">
                    <a16:creationId xmlns:a16="http://schemas.microsoft.com/office/drawing/2014/main" id="{8E105896-AF5D-4306-B834-3886175E7017}"/>
                  </a:ext>
                </a:extLst>
              </p:cNvPr>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grpSp>
        <p:nvGrpSpPr>
          <p:cNvPr id="36" name="Group 35">
            <a:extLst>
              <a:ext uri="{FF2B5EF4-FFF2-40B4-BE49-F238E27FC236}">
                <a16:creationId xmlns:a16="http://schemas.microsoft.com/office/drawing/2014/main" id="{21AE44A9-AC26-469F-87E8-C249A88D9F89}"/>
              </a:ext>
            </a:extLst>
          </p:cNvPr>
          <p:cNvGrpSpPr/>
          <p:nvPr/>
        </p:nvGrpSpPr>
        <p:grpSpPr>
          <a:xfrm>
            <a:off x="3242602" y="5660168"/>
            <a:ext cx="626262" cy="555977"/>
            <a:chOff x="9866508" y="1397936"/>
            <a:chExt cx="1765300" cy="1767417"/>
          </a:xfrm>
        </p:grpSpPr>
        <p:sp>
          <p:nvSpPr>
            <p:cNvPr id="25" name="Freeform 8">
              <a:extLst>
                <a:ext uri="{FF2B5EF4-FFF2-40B4-BE49-F238E27FC236}">
                  <a16:creationId xmlns:a16="http://schemas.microsoft.com/office/drawing/2014/main" id="{45C9E253-47C3-403E-8659-A4C327CF5407}"/>
                </a:ext>
              </a:extLst>
            </p:cNvPr>
            <p:cNvSpPr>
              <a:spLocks/>
            </p:cNvSpPr>
            <p:nvPr/>
          </p:nvSpPr>
          <p:spPr bwMode="auto">
            <a:xfrm>
              <a:off x="9866508" y="1397936"/>
              <a:ext cx="1765300" cy="1767417"/>
            </a:xfrm>
            <a:custGeom>
              <a:avLst/>
              <a:gdLst>
                <a:gd name="T0" fmla="*/ 1665 w 1667"/>
                <a:gd name="T1" fmla="*/ 877 h 1669"/>
                <a:gd name="T2" fmla="*/ 1649 w 1667"/>
                <a:gd name="T3" fmla="*/ 1003 h 1669"/>
                <a:gd name="T4" fmla="*/ 1616 w 1667"/>
                <a:gd name="T5" fmla="*/ 1122 h 1669"/>
                <a:gd name="T6" fmla="*/ 1567 w 1667"/>
                <a:gd name="T7" fmla="*/ 1233 h 1669"/>
                <a:gd name="T8" fmla="*/ 1501 w 1667"/>
                <a:gd name="T9" fmla="*/ 1335 h 1669"/>
                <a:gd name="T10" fmla="*/ 1423 w 1667"/>
                <a:gd name="T11" fmla="*/ 1425 h 1669"/>
                <a:gd name="T12" fmla="*/ 1331 w 1667"/>
                <a:gd name="T13" fmla="*/ 1504 h 1669"/>
                <a:gd name="T14" fmla="*/ 1231 w 1667"/>
                <a:gd name="T15" fmla="*/ 1569 h 1669"/>
                <a:gd name="T16" fmla="*/ 1120 w 1667"/>
                <a:gd name="T17" fmla="*/ 1618 h 1669"/>
                <a:gd name="T18" fmla="*/ 1002 w 1667"/>
                <a:gd name="T19" fmla="*/ 1653 h 1669"/>
                <a:gd name="T20" fmla="*/ 876 w 1667"/>
                <a:gd name="T21" fmla="*/ 1668 h 1669"/>
                <a:gd name="T22" fmla="*/ 791 w 1667"/>
                <a:gd name="T23" fmla="*/ 1668 h 1669"/>
                <a:gd name="T24" fmla="*/ 665 w 1667"/>
                <a:gd name="T25" fmla="*/ 1653 h 1669"/>
                <a:gd name="T26" fmla="*/ 547 w 1667"/>
                <a:gd name="T27" fmla="*/ 1618 h 1669"/>
                <a:gd name="T28" fmla="*/ 436 w 1667"/>
                <a:gd name="T29" fmla="*/ 1569 h 1669"/>
                <a:gd name="T30" fmla="*/ 335 w 1667"/>
                <a:gd name="T31" fmla="*/ 1504 h 1669"/>
                <a:gd name="T32" fmla="*/ 244 w 1667"/>
                <a:gd name="T33" fmla="*/ 1425 h 1669"/>
                <a:gd name="T34" fmla="*/ 166 w 1667"/>
                <a:gd name="T35" fmla="*/ 1335 h 1669"/>
                <a:gd name="T36" fmla="*/ 100 w 1667"/>
                <a:gd name="T37" fmla="*/ 1233 h 1669"/>
                <a:gd name="T38" fmla="*/ 51 w 1667"/>
                <a:gd name="T39" fmla="*/ 1122 h 1669"/>
                <a:gd name="T40" fmla="*/ 16 w 1667"/>
                <a:gd name="T41" fmla="*/ 1003 h 1669"/>
                <a:gd name="T42" fmla="*/ 1 w 1667"/>
                <a:gd name="T43" fmla="*/ 877 h 1669"/>
                <a:gd name="T44" fmla="*/ 1 w 1667"/>
                <a:gd name="T45" fmla="*/ 792 h 1669"/>
                <a:gd name="T46" fmla="*/ 16 w 1667"/>
                <a:gd name="T47" fmla="*/ 667 h 1669"/>
                <a:gd name="T48" fmla="*/ 51 w 1667"/>
                <a:gd name="T49" fmla="*/ 549 h 1669"/>
                <a:gd name="T50" fmla="*/ 100 w 1667"/>
                <a:gd name="T51" fmla="*/ 438 h 1669"/>
                <a:gd name="T52" fmla="*/ 166 w 1667"/>
                <a:gd name="T53" fmla="*/ 336 h 1669"/>
                <a:gd name="T54" fmla="*/ 244 w 1667"/>
                <a:gd name="T55" fmla="*/ 244 h 1669"/>
                <a:gd name="T56" fmla="*/ 335 w 1667"/>
                <a:gd name="T57" fmla="*/ 166 h 1669"/>
                <a:gd name="T58" fmla="*/ 436 w 1667"/>
                <a:gd name="T59" fmla="*/ 102 h 1669"/>
                <a:gd name="T60" fmla="*/ 547 w 1667"/>
                <a:gd name="T61" fmla="*/ 51 h 1669"/>
                <a:gd name="T62" fmla="*/ 665 w 1667"/>
                <a:gd name="T63" fmla="*/ 18 h 1669"/>
                <a:gd name="T64" fmla="*/ 791 w 1667"/>
                <a:gd name="T65" fmla="*/ 1 h 1669"/>
                <a:gd name="T66" fmla="*/ 876 w 1667"/>
                <a:gd name="T67" fmla="*/ 1 h 1669"/>
                <a:gd name="T68" fmla="*/ 1002 w 1667"/>
                <a:gd name="T69" fmla="*/ 18 h 1669"/>
                <a:gd name="T70" fmla="*/ 1120 w 1667"/>
                <a:gd name="T71" fmla="*/ 51 h 1669"/>
                <a:gd name="T72" fmla="*/ 1231 w 1667"/>
                <a:gd name="T73" fmla="*/ 102 h 1669"/>
                <a:gd name="T74" fmla="*/ 1331 w 1667"/>
                <a:gd name="T75" fmla="*/ 166 h 1669"/>
                <a:gd name="T76" fmla="*/ 1423 w 1667"/>
                <a:gd name="T77" fmla="*/ 244 h 1669"/>
                <a:gd name="T78" fmla="*/ 1501 w 1667"/>
                <a:gd name="T79" fmla="*/ 336 h 1669"/>
                <a:gd name="T80" fmla="*/ 1567 w 1667"/>
                <a:gd name="T81" fmla="*/ 438 h 1669"/>
                <a:gd name="T82" fmla="*/ 1616 w 1667"/>
                <a:gd name="T83" fmla="*/ 549 h 1669"/>
                <a:gd name="T84" fmla="*/ 1649 w 1667"/>
                <a:gd name="T85" fmla="*/ 667 h 1669"/>
                <a:gd name="T86" fmla="*/ 1665 w 1667"/>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7" h="1669">
                  <a:moveTo>
                    <a:pt x="1667" y="835"/>
                  </a:moveTo>
                  <a:lnTo>
                    <a:pt x="1667" y="835"/>
                  </a:lnTo>
                  <a:lnTo>
                    <a:pt x="1665" y="877"/>
                  </a:lnTo>
                  <a:lnTo>
                    <a:pt x="1662" y="921"/>
                  </a:lnTo>
                  <a:lnTo>
                    <a:pt x="1656" y="963"/>
                  </a:lnTo>
                  <a:lnTo>
                    <a:pt x="1649" y="1003"/>
                  </a:lnTo>
                  <a:lnTo>
                    <a:pt x="1640" y="1044"/>
                  </a:lnTo>
                  <a:lnTo>
                    <a:pt x="1630" y="1083"/>
                  </a:lnTo>
                  <a:lnTo>
                    <a:pt x="1616" y="1122"/>
                  </a:lnTo>
                  <a:lnTo>
                    <a:pt x="1601" y="1159"/>
                  </a:lnTo>
                  <a:lnTo>
                    <a:pt x="1585" y="1197"/>
                  </a:lnTo>
                  <a:lnTo>
                    <a:pt x="1567" y="1233"/>
                  </a:lnTo>
                  <a:lnTo>
                    <a:pt x="1546" y="1267"/>
                  </a:lnTo>
                  <a:lnTo>
                    <a:pt x="1525" y="1302"/>
                  </a:lnTo>
                  <a:lnTo>
                    <a:pt x="1501" y="1335"/>
                  </a:lnTo>
                  <a:lnTo>
                    <a:pt x="1477" y="1366"/>
                  </a:lnTo>
                  <a:lnTo>
                    <a:pt x="1450" y="1396"/>
                  </a:lnTo>
                  <a:lnTo>
                    <a:pt x="1423" y="1425"/>
                  </a:lnTo>
                  <a:lnTo>
                    <a:pt x="1393" y="1453"/>
                  </a:lnTo>
                  <a:lnTo>
                    <a:pt x="1363" y="1479"/>
                  </a:lnTo>
                  <a:lnTo>
                    <a:pt x="1331" y="1504"/>
                  </a:lnTo>
                  <a:lnTo>
                    <a:pt x="1298" y="1527"/>
                  </a:lnTo>
                  <a:lnTo>
                    <a:pt x="1266" y="1549"/>
                  </a:lnTo>
                  <a:lnTo>
                    <a:pt x="1231" y="1569"/>
                  </a:lnTo>
                  <a:lnTo>
                    <a:pt x="1195" y="1587"/>
                  </a:lnTo>
                  <a:lnTo>
                    <a:pt x="1158" y="1603"/>
                  </a:lnTo>
                  <a:lnTo>
                    <a:pt x="1120" y="1618"/>
                  </a:lnTo>
                  <a:lnTo>
                    <a:pt x="1081" y="1632"/>
                  </a:lnTo>
                  <a:lnTo>
                    <a:pt x="1041" y="1644"/>
                  </a:lnTo>
                  <a:lnTo>
                    <a:pt x="1002" y="1653"/>
                  </a:lnTo>
                  <a:lnTo>
                    <a:pt x="960" y="1660"/>
                  </a:lnTo>
                  <a:lnTo>
                    <a:pt x="918" y="1665"/>
                  </a:lnTo>
                  <a:lnTo>
                    <a:pt x="876" y="1668"/>
                  </a:lnTo>
                  <a:lnTo>
                    <a:pt x="833" y="1669"/>
                  </a:lnTo>
                  <a:lnTo>
                    <a:pt x="833" y="1669"/>
                  </a:lnTo>
                  <a:lnTo>
                    <a:pt x="791" y="1668"/>
                  </a:lnTo>
                  <a:lnTo>
                    <a:pt x="749" y="1665"/>
                  </a:lnTo>
                  <a:lnTo>
                    <a:pt x="707" y="1660"/>
                  </a:lnTo>
                  <a:lnTo>
                    <a:pt x="665" y="1653"/>
                  </a:lnTo>
                  <a:lnTo>
                    <a:pt x="624" y="1644"/>
                  </a:lnTo>
                  <a:lnTo>
                    <a:pt x="585" y="1632"/>
                  </a:lnTo>
                  <a:lnTo>
                    <a:pt x="547" y="1618"/>
                  </a:lnTo>
                  <a:lnTo>
                    <a:pt x="509" y="1603"/>
                  </a:lnTo>
                  <a:lnTo>
                    <a:pt x="472" y="1587"/>
                  </a:lnTo>
                  <a:lnTo>
                    <a:pt x="436" y="1569"/>
                  </a:lnTo>
                  <a:lnTo>
                    <a:pt x="401" y="1549"/>
                  </a:lnTo>
                  <a:lnTo>
                    <a:pt x="367" y="1527"/>
                  </a:lnTo>
                  <a:lnTo>
                    <a:pt x="335" y="1504"/>
                  </a:lnTo>
                  <a:lnTo>
                    <a:pt x="304" y="1479"/>
                  </a:lnTo>
                  <a:lnTo>
                    <a:pt x="272" y="1453"/>
                  </a:lnTo>
                  <a:lnTo>
                    <a:pt x="244" y="1425"/>
                  </a:lnTo>
                  <a:lnTo>
                    <a:pt x="217" y="1396"/>
                  </a:lnTo>
                  <a:lnTo>
                    <a:pt x="190" y="1366"/>
                  </a:lnTo>
                  <a:lnTo>
                    <a:pt x="166" y="1335"/>
                  </a:lnTo>
                  <a:lnTo>
                    <a:pt x="142" y="1302"/>
                  </a:lnTo>
                  <a:lnTo>
                    <a:pt x="121" y="1267"/>
                  </a:lnTo>
                  <a:lnTo>
                    <a:pt x="100" y="1233"/>
                  </a:lnTo>
                  <a:lnTo>
                    <a:pt x="82" y="1197"/>
                  </a:lnTo>
                  <a:lnTo>
                    <a:pt x="66" y="1159"/>
                  </a:lnTo>
                  <a:lnTo>
                    <a:pt x="51" y="1122"/>
                  </a:lnTo>
                  <a:lnTo>
                    <a:pt x="37" y="1083"/>
                  </a:lnTo>
                  <a:lnTo>
                    <a:pt x="27" y="1044"/>
                  </a:lnTo>
                  <a:lnTo>
                    <a:pt x="16" y="1003"/>
                  </a:lnTo>
                  <a:lnTo>
                    <a:pt x="9" y="963"/>
                  </a:lnTo>
                  <a:lnTo>
                    <a:pt x="4" y="921"/>
                  </a:lnTo>
                  <a:lnTo>
                    <a:pt x="1" y="877"/>
                  </a:lnTo>
                  <a:lnTo>
                    <a:pt x="0" y="835"/>
                  </a:lnTo>
                  <a:lnTo>
                    <a:pt x="0" y="835"/>
                  </a:lnTo>
                  <a:lnTo>
                    <a:pt x="1" y="792"/>
                  </a:lnTo>
                  <a:lnTo>
                    <a:pt x="4" y="750"/>
                  </a:lnTo>
                  <a:lnTo>
                    <a:pt x="9" y="708"/>
                  </a:lnTo>
                  <a:lnTo>
                    <a:pt x="16" y="667"/>
                  </a:lnTo>
                  <a:lnTo>
                    <a:pt x="27" y="627"/>
                  </a:lnTo>
                  <a:lnTo>
                    <a:pt x="37" y="586"/>
                  </a:lnTo>
                  <a:lnTo>
                    <a:pt x="51" y="549"/>
                  </a:lnTo>
                  <a:lnTo>
                    <a:pt x="66" y="510"/>
                  </a:lnTo>
                  <a:lnTo>
                    <a:pt x="82" y="474"/>
                  </a:lnTo>
                  <a:lnTo>
                    <a:pt x="100" y="438"/>
                  </a:lnTo>
                  <a:lnTo>
                    <a:pt x="121" y="402"/>
                  </a:lnTo>
                  <a:lnTo>
                    <a:pt x="142" y="369"/>
                  </a:lnTo>
                  <a:lnTo>
                    <a:pt x="166" y="336"/>
                  </a:lnTo>
                  <a:lnTo>
                    <a:pt x="190" y="304"/>
                  </a:lnTo>
                  <a:lnTo>
                    <a:pt x="217" y="274"/>
                  </a:lnTo>
                  <a:lnTo>
                    <a:pt x="244" y="244"/>
                  </a:lnTo>
                  <a:lnTo>
                    <a:pt x="272" y="217"/>
                  </a:lnTo>
                  <a:lnTo>
                    <a:pt x="304" y="192"/>
                  </a:lnTo>
                  <a:lnTo>
                    <a:pt x="335" y="166"/>
                  </a:lnTo>
                  <a:lnTo>
                    <a:pt x="367" y="142"/>
                  </a:lnTo>
                  <a:lnTo>
                    <a:pt x="401" y="121"/>
                  </a:lnTo>
                  <a:lnTo>
                    <a:pt x="436" y="102"/>
                  </a:lnTo>
                  <a:lnTo>
                    <a:pt x="472" y="82"/>
                  </a:lnTo>
                  <a:lnTo>
                    <a:pt x="509" y="66"/>
                  </a:lnTo>
                  <a:lnTo>
                    <a:pt x="547" y="51"/>
                  </a:lnTo>
                  <a:lnTo>
                    <a:pt x="585" y="37"/>
                  </a:lnTo>
                  <a:lnTo>
                    <a:pt x="624" y="27"/>
                  </a:lnTo>
                  <a:lnTo>
                    <a:pt x="665" y="18"/>
                  </a:lnTo>
                  <a:lnTo>
                    <a:pt x="707" y="10"/>
                  </a:lnTo>
                  <a:lnTo>
                    <a:pt x="749" y="4"/>
                  </a:lnTo>
                  <a:lnTo>
                    <a:pt x="791" y="1"/>
                  </a:lnTo>
                  <a:lnTo>
                    <a:pt x="833" y="0"/>
                  </a:lnTo>
                  <a:lnTo>
                    <a:pt x="833" y="0"/>
                  </a:lnTo>
                  <a:lnTo>
                    <a:pt x="876" y="1"/>
                  </a:lnTo>
                  <a:lnTo>
                    <a:pt x="918" y="4"/>
                  </a:lnTo>
                  <a:lnTo>
                    <a:pt x="960" y="10"/>
                  </a:lnTo>
                  <a:lnTo>
                    <a:pt x="1002" y="18"/>
                  </a:lnTo>
                  <a:lnTo>
                    <a:pt x="1041" y="27"/>
                  </a:lnTo>
                  <a:lnTo>
                    <a:pt x="1081" y="37"/>
                  </a:lnTo>
                  <a:lnTo>
                    <a:pt x="1120" y="51"/>
                  </a:lnTo>
                  <a:lnTo>
                    <a:pt x="1158" y="66"/>
                  </a:lnTo>
                  <a:lnTo>
                    <a:pt x="1195" y="82"/>
                  </a:lnTo>
                  <a:lnTo>
                    <a:pt x="1231" y="102"/>
                  </a:lnTo>
                  <a:lnTo>
                    <a:pt x="1266" y="121"/>
                  </a:lnTo>
                  <a:lnTo>
                    <a:pt x="1298" y="142"/>
                  </a:lnTo>
                  <a:lnTo>
                    <a:pt x="1331" y="166"/>
                  </a:lnTo>
                  <a:lnTo>
                    <a:pt x="1363" y="192"/>
                  </a:lnTo>
                  <a:lnTo>
                    <a:pt x="1393" y="217"/>
                  </a:lnTo>
                  <a:lnTo>
                    <a:pt x="1423" y="244"/>
                  </a:lnTo>
                  <a:lnTo>
                    <a:pt x="1450" y="274"/>
                  </a:lnTo>
                  <a:lnTo>
                    <a:pt x="1477" y="304"/>
                  </a:lnTo>
                  <a:lnTo>
                    <a:pt x="1501" y="336"/>
                  </a:lnTo>
                  <a:lnTo>
                    <a:pt x="1525" y="369"/>
                  </a:lnTo>
                  <a:lnTo>
                    <a:pt x="1546" y="402"/>
                  </a:lnTo>
                  <a:lnTo>
                    <a:pt x="1567" y="438"/>
                  </a:lnTo>
                  <a:lnTo>
                    <a:pt x="1585" y="474"/>
                  </a:lnTo>
                  <a:lnTo>
                    <a:pt x="1601" y="510"/>
                  </a:lnTo>
                  <a:lnTo>
                    <a:pt x="1616" y="549"/>
                  </a:lnTo>
                  <a:lnTo>
                    <a:pt x="1630" y="586"/>
                  </a:lnTo>
                  <a:lnTo>
                    <a:pt x="1640" y="627"/>
                  </a:lnTo>
                  <a:lnTo>
                    <a:pt x="1649" y="667"/>
                  </a:lnTo>
                  <a:lnTo>
                    <a:pt x="1656" y="708"/>
                  </a:lnTo>
                  <a:lnTo>
                    <a:pt x="1662" y="750"/>
                  </a:lnTo>
                  <a:lnTo>
                    <a:pt x="1665" y="792"/>
                  </a:lnTo>
                  <a:lnTo>
                    <a:pt x="1667" y="835"/>
                  </a:lnTo>
                  <a:lnTo>
                    <a:pt x="1667" y="835"/>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6" name="Freeform 132">
              <a:extLst>
                <a:ext uri="{FF2B5EF4-FFF2-40B4-BE49-F238E27FC236}">
                  <a16:creationId xmlns:a16="http://schemas.microsoft.com/office/drawing/2014/main" id="{8D2427A0-008D-48AE-983B-F755F4A37C31}"/>
                </a:ext>
              </a:extLst>
            </p:cNvPr>
            <p:cNvSpPr>
              <a:spLocks/>
            </p:cNvSpPr>
            <p:nvPr/>
          </p:nvSpPr>
          <p:spPr bwMode="auto">
            <a:xfrm>
              <a:off x="10044308" y="1575736"/>
              <a:ext cx="1409700" cy="1411817"/>
            </a:xfrm>
            <a:custGeom>
              <a:avLst/>
              <a:gdLst>
                <a:gd name="T0" fmla="*/ 1333 w 1333"/>
                <a:gd name="T1" fmla="*/ 702 h 1335"/>
                <a:gd name="T2" fmla="*/ 1320 w 1333"/>
                <a:gd name="T3" fmla="*/ 802 h 1335"/>
                <a:gd name="T4" fmla="*/ 1293 w 1333"/>
                <a:gd name="T5" fmla="*/ 897 h 1335"/>
                <a:gd name="T6" fmla="*/ 1254 w 1333"/>
                <a:gd name="T7" fmla="*/ 985 h 1335"/>
                <a:gd name="T8" fmla="*/ 1201 w 1333"/>
                <a:gd name="T9" fmla="*/ 1066 h 1335"/>
                <a:gd name="T10" fmla="*/ 1138 w 1333"/>
                <a:gd name="T11" fmla="*/ 1140 h 1335"/>
                <a:gd name="T12" fmla="*/ 1067 w 1333"/>
                <a:gd name="T13" fmla="*/ 1201 h 1335"/>
                <a:gd name="T14" fmla="*/ 986 w 1333"/>
                <a:gd name="T15" fmla="*/ 1254 h 1335"/>
                <a:gd name="T16" fmla="*/ 896 w 1333"/>
                <a:gd name="T17" fmla="*/ 1294 h 1335"/>
                <a:gd name="T18" fmla="*/ 801 w 1333"/>
                <a:gd name="T19" fmla="*/ 1321 h 1335"/>
                <a:gd name="T20" fmla="*/ 701 w 1333"/>
                <a:gd name="T21" fmla="*/ 1333 h 1335"/>
                <a:gd name="T22" fmla="*/ 634 w 1333"/>
                <a:gd name="T23" fmla="*/ 1333 h 1335"/>
                <a:gd name="T24" fmla="*/ 533 w 1333"/>
                <a:gd name="T25" fmla="*/ 1321 h 1335"/>
                <a:gd name="T26" fmla="*/ 437 w 1333"/>
                <a:gd name="T27" fmla="*/ 1294 h 1335"/>
                <a:gd name="T28" fmla="*/ 349 w 1333"/>
                <a:gd name="T29" fmla="*/ 1254 h 1335"/>
                <a:gd name="T30" fmla="*/ 268 w 1333"/>
                <a:gd name="T31" fmla="*/ 1201 h 1335"/>
                <a:gd name="T32" fmla="*/ 196 w 1333"/>
                <a:gd name="T33" fmla="*/ 1140 h 1335"/>
                <a:gd name="T34" fmla="*/ 133 w 1333"/>
                <a:gd name="T35" fmla="*/ 1066 h 1335"/>
                <a:gd name="T36" fmla="*/ 81 w 1333"/>
                <a:gd name="T37" fmla="*/ 985 h 1335"/>
                <a:gd name="T38" fmla="*/ 40 w 1333"/>
                <a:gd name="T39" fmla="*/ 897 h 1335"/>
                <a:gd name="T40" fmla="*/ 14 w 1333"/>
                <a:gd name="T41" fmla="*/ 802 h 1335"/>
                <a:gd name="T42" fmla="*/ 2 w 1333"/>
                <a:gd name="T43" fmla="*/ 702 h 1335"/>
                <a:gd name="T44" fmla="*/ 2 w 1333"/>
                <a:gd name="T45" fmla="*/ 633 h 1335"/>
                <a:gd name="T46" fmla="*/ 14 w 1333"/>
                <a:gd name="T47" fmla="*/ 532 h 1335"/>
                <a:gd name="T48" fmla="*/ 40 w 1333"/>
                <a:gd name="T49" fmla="*/ 438 h 1335"/>
                <a:gd name="T50" fmla="*/ 81 w 1333"/>
                <a:gd name="T51" fmla="*/ 349 h 1335"/>
                <a:gd name="T52" fmla="*/ 133 w 1333"/>
                <a:gd name="T53" fmla="*/ 268 h 1335"/>
                <a:gd name="T54" fmla="*/ 196 w 1333"/>
                <a:gd name="T55" fmla="*/ 195 h 1335"/>
                <a:gd name="T56" fmla="*/ 268 w 1333"/>
                <a:gd name="T57" fmla="*/ 132 h 1335"/>
                <a:gd name="T58" fmla="*/ 349 w 1333"/>
                <a:gd name="T59" fmla="*/ 79 h 1335"/>
                <a:gd name="T60" fmla="*/ 437 w 1333"/>
                <a:gd name="T61" fmla="*/ 40 h 1335"/>
                <a:gd name="T62" fmla="*/ 533 w 1333"/>
                <a:gd name="T63" fmla="*/ 13 h 1335"/>
                <a:gd name="T64" fmla="*/ 634 w 1333"/>
                <a:gd name="T65" fmla="*/ 0 h 1335"/>
                <a:gd name="T66" fmla="*/ 701 w 1333"/>
                <a:gd name="T67" fmla="*/ 0 h 1335"/>
                <a:gd name="T68" fmla="*/ 801 w 1333"/>
                <a:gd name="T69" fmla="*/ 13 h 1335"/>
                <a:gd name="T70" fmla="*/ 896 w 1333"/>
                <a:gd name="T71" fmla="*/ 40 h 1335"/>
                <a:gd name="T72" fmla="*/ 986 w 1333"/>
                <a:gd name="T73" fmla="*/ 79 h 1335"/>
                <a:gd name="T74" fmla="*/ 1067 w 1333"/>
                <a:gd name="T75" fmla="*/ 132 h 1335"/>
                <a:gd name="T76" fmla="*/ 1138 w 1333"/>
                <a:gd name="T77" fmla="*/ 195 h 1335"/>
                <a:gd name="T78" fmla="*/ 1201 w 1333"/>
                <a:gd name="T79" fmla="*/ 268 h 1335"/>
                <a:gd name="T80" fmla="*/ 1254 w 1333"/>
                <a:gd name="T81" fmla="*/ 349 h 1335"/>
                <a:gd name="T82" fmla="*/ 1293 w 1333"/>
                <a:gd name="T83" fmla="*/ 438 h 1335"/>
                <a:gd name="T84" fmla="*/ 1320 w 1333"/>
                <a:gd name="T85" fmla="*/ 532 h 1335"/>
                <a:gd name="T86" fmla="*/ 1333 w 1333"/>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3" h="1335">
                  <a:moveTo>
                    <a:pt x="1333" y="667"/>
                  </a:moveTo>
                  <a:lnTo>
                    <a:pt x="1333" y="667"/>
                  </a:lnTo>
                  <a:lnTo>
                    <a:pt x="1333" y="702"/>
                  </a:lnTo>
                  <a:lnTo>
                    <a:pt x="1330" y="735"/>
                  </a:lnTo>
                  <a:lnTo>
                    <a:pt x="1326" y="769"/>
                  </a:lnTo>
                  <a:lnTo>
                    <a:pt x="1320" y="802"/>
                  </a:lnTo>
                  <a:lnTo>
                    <a:pt x="1312" y="834"/>
                  </a:lnTo>
                  <a:lnTo>
                    <a:pt x="1303" y="865"/>
                  </a:lnTo>
                  <a:lnTo>
                    <a:pt x="1293" y="897"/>
                  </a:lnTo>
                  <a:lnTo>
                    <a:pt x="1282" y="927"/>
                  </a:lnTo>
                  <a:lnTo>
                    <a:pt x="1269" y="957"/>
                  </a:lnTo>
                  <a:lnTo>
                    <a:pt x="1254" y="985"/>
                  </a:lnTo>
                  <a:lnTo>
                    <a:pt x="1237" y="1014"/>
                  </a:lnTo>
                  <a:lnTo>
                    <a:pt x="1219" y="1041"/>
                  </a:lnTo>
                  <a:lnTo>
                    <a:pt x="1201" y="1066"/>
                  </a:lnTo>
                  <a:lnTo>
                    <a:pt x="1182" y="1092"/>
                  </a:lnTo>
                  <a:lnTo>
                    <a:pt x="1161" y="1116"/>
                  </a:lnTo>
                  <a:lnTo>
                    <a:pt x="1138" y="1140"/>
                  </a:lnTo>
                  <a:lnTo>
                    <a:pt x="1116" y="1161"/>
                  </a:lnTo>
                  <a:lnTo>
                    <a:pt x="1092" y="1182"/>
                  </a:lnTo>
                  <a:lnTo>
                    <a:pt x="1067" y="1201"/>
                  </a:lnTo>
                  <a:lnTo>
                    <a:pt x="1040" y="1221"/>
                  </a:lnTo>
                  <a:lnTo>
                    <a:pt x="1013" y="1237"/>
                  </a:lnTo>
                  <a:lnTo>
                    <a:pt x="986" y="1254"/>
                  </a:lnTo>
                  <a:lnTo>
                    <a:pt x="956" y="1269"/>
                  </a:lnTo>
                  <a:lnTo>
                    <a:pt x="927" y="1282"/>
                  </a:lnTo>
                  <a:lnTo>
                    <a:pt x="896" y="1294"/>
                  </a:lnTo>
                  <a:lnTo>
                    <a:pt x="866" y="1305"/>
                  </a:lnTo>
                  <a:lnTo>
                    <a:pt x="834" y="1314"/>
                  </a:lnTo>
                  <a:lnTo>
                    <a:pt x="801" y="1321"/>
                  </a:lnTo>
                  <a:lnTo>
                    <a:pt x="768" y="1327"/>
                  </a:lnTo>
                  <a:lnTo>
                    <a:pt x="736" y="1332"/>
                  </a:lnTo>
                  <a:lnTo>
                    <a:pt x="701" y="1333"/>
                  </a:lnTo>
                  <a:lnTo>
                    <a:pt x="667" y="1335"/>
                  </a:lnTo>
                  <a:lnTo>
                    <a:pt x="667" y="1335"/>
                  </a:lnTo>
                  <a:lnTo>
                    <a:pt x="634" y="1333"/>
                  </a:lnTo>
                  <a:lnTo>
                    <a:pt x="599" y="1332"/>
                  </a:lnTo>
                  <a:lnTo>
                    <a:pt x="566" y="1327"/>
                  </a:lnTo>
                  <a:lnTo>
                    <a:pt x="533" y="1321"/>
                  </a:lnTo>
                  <a:lnTo>
                    <a:pt x="500" y="1314"/>
                  </a:lnTo>
                  <a:lnTo>
                    <a:pt x="469" y="1305"/>
                  </a:lnTo>
                  <a:lnTo>
                    <a:pt x="437" y="1294"/>
                  </a:lnTo>
                  <a:lnTo>
                    <a:pt x="407" y="1282"/>
                  </a:lnTo>
                  <a:lnTo>
                    <a:pt x="378" y="1269"/>
                  </a:lnTo>
                  <a:lnTo>
                    <a:pt x="349" y="1254"/>
                  </a:lnTo>
                  <a:lnTo>
                    <a:pt x="322" y="1237"/>
                  </a:lnTo>
                  <a:lnTo>
                    <a:pt x="295" y="1221"/>
                  </a:lnTo>
                  <a:lnTo>
                    <a:pt x="268" y="1201"/>
                  </a:lnTo>
                  <a:lnTo>
                    <a:pt x="243" y="1182"/>
                  </a:lnTo>
                  <a:lnTo>
                    <a:pt x="219" y="1161"/>
                  </a:lnTo>
                  <a:lnTo>
                    <a:pt x="196" y="1140"/>
                  </a:lnTo>
                  <a:lnTo>
                    <a:pt x="174" y="1116"/>
                  </a:lnTo>
                  <a:lnTo>
                    <a:pt x="153" y="1092"/>
                  </a:lnTo>
                  <a:lnTo>
                    <a:pt x="133" y="1066"/>
                  </a:lnTo>
                  <a:lnTo>
                    <a:pt x="114" y="1041"/>
                  </a:lnTo>
                  <a:lnTo>
                    <a:pt x="97" y="1014"/>
                  </a:lnTo>
                  <a:lnTo>
                    <a:pt x="81" y="985"/>
                  </a:lnTo>
                  <a:lnTo>
                    <a:pt x="66" y="957"/>
                  </a:lnTo>
                  <a:lnTo>
                    <a:pt x="52" y="927"/>
                  </a:lnTo>
                  <a:lnTo>
                    <a:pt x="40" y="897"/>
                  </a:lnTo>
                  <a:lnTo>
                    <a:pt x="30" y="865"/>
                  </a:lnTo>
                  <a:lnTo>
                    <a:pt x="21" y="834"/>
                  </a:lnTo>
                  <a:lnTo>
                    <a:pt x="14" y="802"/>
                  </a:lnTo>
                  <a:lnTo>
                    <a:pt x="8" y="769"/>
                  </a:lnTo>
                  <a:lnTo>
                    <a:pt x="5" y="735"/>
                  </a:lnTo>
                  <a:lnTo>
                    <a:pt x="2" y="702"/>
                  </a:lnTo>
                  <a:lnTo>
                    <a:pt x="0" y="667"/>
                  </a:lnTo>
                  <a:lnTo>
                    <a:pt x="0" y="667"/>
                  </a:lnTo>
                  <a:lnTo>
                    <a:pt x="2" y="633"/>
                  </a:lnTo>
                  <a:lnTo>
                    <a:pt x="5" y="598"/>
                  </a:lnTo>
                  <a:lnTo>
                    <a:pt x="8" y="565"/>
                  </a:lnTo>
                  <a:lnTo>
                    <a:pt x="14" y="532"/>
                  </a:lnTo>
                  <a:lnTo>
                    <a:pt x="21" y="501"/>
                  </a:lnTo>
                  <a:lnTo>
                    <a:pt x="30" y="468"/>
                  </a:lnTo>
                  <a:lnTo>
                    <a:pt x="40" y="438"/>
                  </a:lnTo>
                  <a:lnTo>
                    <a:pt x="52" y="408"/>
                  </a:lnTo>
                  <a:lnTo>
                    <a:pt x="66" y="378"/>
                  </a:lnTo>
                  <a:lnTo>
                    <a:pt x="81" y="349"/>
                  </a:lnTo>
                  <a:lnTo>
                    <a:pt x="97" y="321"/>
                  </a:lnTo>
                  <a:lnTo>
                    <a:pt x="114" y="294"/>
                  </a:lnTo>
                  <a:lnTo>
                    <a:pt x="133" y="268"/>
                  </a:lnTo>
                  <a:lnTo>
                    <a:pt x="153" y="243"/>
                  </a:lnTo>
                  <a:lnTo>
                    <a:pt x="174" y="219"/>
                  </a:lnTo>
                  <a:lnTo>
                    <a:pt x="196" y="195"/>
                  </a:lnTo>
                  <a:lnTo>
                    <a:pt x="219" y="172"/>
                  </a:lnTo>
                  <a:lnTo>
                    <a:pt x="243" y="151"/>
                  </a:lnTo>
                  <a:lnTo>
                    <a:pt x="268" y="132"/>
                  </a:lnTo>
                  <a:lnTo>
                    <a:pt x="295" y="114"/>
                  </a:lnTo>
                  <a:lnTo>
                    <a:pt x="322" y="96"/>
                  </a:lnTo>
                  <a:lnTo>
                    <a:pt x="349" y="79"/>
                  </a:lnTo>
                  <a:lnTo>
                    <a:pt x="378" y="66"/>
                  </a:lnTo>
                  <a:lnTo>
                    <a:pt x="407" y="52"/>
                  </a:lnTo>
                  <a:lnTo>
                    <a:pt x="437" y="40"/>
                  </a:lnTo>
                  <a:lnTo>
                    <a:pt x="469" y="30"/>
                  </a:lnTo>
                  <a:lnTo>
                    <a:pt x="500" y="21"/>
                  </a:lnTo>
                  <a:lnTo>
                    <a:pt x="533" y="13"/>
                  </a:lnTo>
                  <a:lnTo>
                    <a:pt x="566" y="7"/>
                  </a:lnTo>
                  <a:lnTo>
                    <a:pt x="599" y="3"/>
                  </a:lnTo>
                  <a:lnTo>
                    <a:pt x="634" y="0"/>
                  </a:lnTo>
                  <a:lnTo>
                    <a:pt x="667" y="0"/>
                  </a:lnTo>
                  <a:lnTo>
                    <a:pt x="667" y="0"/>
                  </a:lnTo>
                  <a:lnTo>
                    <a:pt x="701" y="0"/>
                  </a:lnTo>
                  <a:lnTo>
                    <a:pt x="736" y="3"/>
                  </a:lnTo>
                  <a:lnTo>
                    <a:pt x="768" y="7"/>
                  </a:lnTo>
                  <a:lnTo>
                    <a:pt x="801" y="13"/>
                  </a:lnTo>
                  <a:lnTo>
                    <a:pt x="834" y="21"/>
                  </a:lnTo>
                  <a:lnTo>
                    <a:pt x="866" y="30"/>
                  </a:lnTo>
                  <a:lnTo>
                    <a:pt x="896" y="40"/>
                  </a:lnTo>
                  <a:lnTo>
                    <a:pt x="927" y="52"/>
                  </a:lnTo>
                  <a:lnTo>
                    <a:pt x="956" y="66"/>
                  </a:lnTo>
                  <a:lnTo>
                    <a:pt x="986" y="79"/>
                  </a:lnTo>
                  <a:lnTo>
                    <a:pt x="1013" y="96"/>
                  </a:lnTo>
                  <a:lnTo>
                    <a:pt x="1040" y="114"/>
                  </a:lnTo>
                  <a:lnTo>
                    <a:pt x="1067" y="132"/>
                  </a:lnTo>
                  <a:lnTo>
                    <a:pt x="1092" y="151"/>
                  </a:lnTo>
                  <a:lnTo>
                    <a:pt x="1116" y="172"/>
                  </a:lnTo>
                  <a:lnTo>
                    <a:pt x="1138" y="195"/>
                  </a:lnTo>
                  <a:lnTo>
                    <a:pt x="1161" y="219"/>
                  </a:lnTo>
                  <a:lnTo>
                    <a:pt x="1182" y="243"/>
                  </a:lnTo>
                  <a:lnTo>
                    <a:pt x="1201" y="268"/>
                  </a:lnTo>
                  <a:lnTo>
                    <a:pt x="1219" y="294"/>
                  </a:lnTo>
                  <a:lnTo>
                    <a:pt x="1237" y="321"/>
                  </a:lnTo>
                  <a:lnTo>
                    <a:pt x="1254" y="349"/>
                  </a:lnTo>
                  <a:lnTo>
                    <a:pt x="1269" y="378"/>
                  </a:lnTo>
                  <a:lnTo>
                    <a:pt x="1282" y="408"/>
                  </a:lnTo>
                  <a:lnTo>
                    <a:pt x="1293" y="438"/>
                  </a:lnTo>
                  <a:lnTo>
                    <a:pt x="1303" y="468"/>
                  </a:lnTo>
                  <a:lnTo>
                    <a:pt x="1312" y="501"/>
                  </a:lnTo>
                  <a:lnTo>
                    <a:pt x="1320" y="532"/>
                  </a:lnTo>
                  <a:lnTo>
                    <a:pt x="1326" y="565"/>
                  </a:lnTo>
                  <a:lnTo>
                    <a:pt x="1330" y="598"/>
                  </a:lnTo>
                  <a:lnTo>
                    <a:pt x="1333" y="633"/>
                  </a:lnTo>
                  <a:lnTo>
                    <a:pt x="1333" y="667"/>
                  </a:lnTo>
                  <a:lnTo>
                    <a:pt x="1333"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7" name="Google Shape;8960;p76">
              <a:extLst>
                <a:ext uri="{FF2B5EF4-FFF2-40B4-BE49-F238E27FC236}">
                  <a16:creationId xmlns:a16="http://schemas.microsoft.com/office/drawing/2014/main" id="{99C8F26D-910B-4B3E-A404-15DD12419E1B}"/>
                </a:ext>
              </a:extLst>
            </p:cNvPr>
            <p:cNvGrpSpPr/>
            <p:nvPr/>
          </p:nvGrpSpPr>
          <p:grpSpPr>
            <a:xfrm>
              <a:off x="10401749" y="1959309"/>
              <a:ext cx="647147" cy="644669"/>
              <a:chOff x="898875" y="4399275"/>
              <a:chExt cx="483700" cy="481850"/>
            </a:xfrm>
            <a:solidFill>
              <a:schemeClr val="accent4"/>
            </a:solidFill>
          </p:grpSpPr>
          <p:sp>
            <p:nvSpPr>
              <p:cNvPr id="28" name="Google Shape;8961;p76">
                <a:extLst>
                  <a:ext uri="{FF2B5EF4-FFF2-40B4-BE49-F238E27FC236}">
                    <a16:creationId xmlns:a16="http://schemas.microsoft.com/office/drawing/2014/main" id="{81DD1D96-30C2-448F-B5AE-23DC2CB00C8F}"/>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9" name="Google Shape;8962;p76">
                <a:extLst>
                  <a:ext uri="{FF2B5EF4-FFF2-40B4-BE49-F238E27FC236}">
                    <a16:creationId xmlns:a16="http://schemas.microsoft.com/office/drawing/2014/main" id="{B521581E-7AEE-46D6-B51E-00628ABE82B1}"/>
                  </a:ext>
                </a:extLst>
              </p:cNvPr>
              <p:cNvSpPr/>
              <p:nvPr/>
            </p:nvSpPr>
            <p:spPr>
              <a:xfrm>
                <a:off x="1138025" y="4763350"/>
                <a:ext cx="25" cy="25"/>
              </a:xfrm>
              <a:custGeom>
                <a:avLst/>
                <a:gdLst/>
                <a:ahLst/>
                <a:cxnLst/>
                <a:rect l="l" t="t" r="r" b="b"/>
                <a:pathLst>
                  <a:path w="1" h="1" extrusionOk="0">
                    <a:moveTo>
                      <a:pt x="1" y="0"/>
                    </a:move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0" name="Google Shape;8963;p76">
                <a:extLst>
                  <a:ext uri="{FF2B5EF4-FFF2-40B4-BE49-F238E27FC236}">
                    <a16:creationId xmlns:a16="http://schemas.microsoft.com/office/drawing/2014/main" id="{591DAC70-EC95-4F95-9B64-D1028BF40ABD}"/>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1" name="Google Shape;8964;p76">
                <a:extLst>
                  <a:ext uri="{FF2B5EF4-FFF2-40B4-BE49-F238E27FC236}">
                    <a16:creationId xmlns:a16="http://schemas.microsoft.com/office/drawing/2014/main" id="{2AAEB9A3-EB4B-4E0B-AB42-C473E6B1EB76}"/>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2" name="Google Shape;8965;p76">
                <a:extLst>
                  <a:ext uri="{FF2B5EF4-FFF2-40B4-BE49-F238E27FC236}">
                    <a16:creationId xmlns:a16="http://schemas.microsoft.com/office/drawing/2014/main" id="{C43EEDF2-BADF-453C-8AB4-9B547AA85B6A}"/>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3" name="Google Shape;8966;p76">
                <a:extLst>
                  <a:ext uri="{FF2B5EF4-FFF2-40B4-BE49-F238E27FC236}">
                    <a16:creationId xmlns:a16="http://schemas.microsoft.com/office/drawing/2014/main" id="{7F34EB62-A4B7-44EB-92E0-0077213D2487}"/>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4" name="Google Shape;8967;p76">
                <a:extLst>
                  <a:ext uri="{FF2B5EF4-FFF2-40B4-BE49-F238E27FC236}">
                    <a16:creationId xmlns:a16="http://schemas.microsoft.com/office/drawing/2014/main" id="{179CD3C8-4C6E-4BBE-AC4B-414676293E6C}"/>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5" name="Google Shape;8968;p76">
                <a:extLst>
                  <a:ext uri="{FF2B5EF4-FFF2-40B4-BE49-F238E27FC236}">
                    <a16:creationId xmlns:a16="http://schemas.microsoft.com/office/drawing/2014/main" id="{BD226C37-9034-435B-8E35-6281FBC881E5}"/>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pic>
        <p:nvPicPr>
          <p:cNvPr id="38" name="Image 0" descr="preencoded.png">
            <a:extLst>
              <a:ext uri="{FF2B5EF4-FFF2-40B4-BE49-F238E27FC236}">
                <a16:creationId xmlns:a16="http://schemas.microsoft.com/office/drawing/2014/main" id="{9BD485F3-3442-4A53-B650-14028F6ECB52}"/>
              </a:ext>
            </a:extLst>
          </p:cNvPr>
          <p:cNvPicPr>
            <a:picLocks noChangeAspect="1"/>
          </p:cNvPicPr>
          <p:nvPr/>
        </p:nvPicPr>
        <p:blipFill>
          <a:blip r:embed="rId3"/>
          <a:stretch>
            <a:fillRect/>
          </a:stretch>
        </p:blipFill>
        <p:spPr>
          <a:xfrm>
            <a:off x="8464090" y="0"/>
            <a:ext cx="6244709"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97" y="943900"/>
            <a:ext cx="13389380" cy="792613"/>
          </a:xfrm>
        </p:spPr>
        <p:txBody>
          <a:bodyPr/>
          <a:lstStyle/>
          <a:p>
            <a:pPr marL="0" indent="0">
              <a:lnSpc>
                <a:spcPts val="5550"/>
              </a:lnSpc>
              <a:buNone/>
            </a:pPr>
            <a:r>
              <a:rPr lang="en-US" sz="4800" dirty="0">
                <a:solidFill>
                  <a:srgbClr val="F2F2F3"/>
                </a:solidFill>
                <a:latin typeface="Poppins Light" pitchFamily="34" charset="0"/>
                <a:ea typeface="Poppins Light" pitchFamily="34" charset="-122"/>
                <a:cs typeface="Poppins Light" pitchFamily="34" charset="-120"/>
              </a:rPr>
              <a:t>Industry Overview</a:t>
            </a:r>
            <a:endParaRPr lang="en-US" sz="4800" dirty="0"/>
          </a:p>
        </p:txBody>
      </p:sp>
      <p:sp>
        <p:nvSpPr>
          <p:cNvPr id="7" name="Rectangle 6"/>
          <p:cNvSpPr>
            <a:spLocks noChangeArrowheads="1"/>
          </p:cNvSpPr>
          <p:nvPr/>
        </p:nvSpPr>
        <p:spPr bwMode="auto">
          <a:xfrm>
            <a:off x="2218792" y="2589480"/>
            <a:ext cx="2540" cy="2540"/>
          </a:xfrm>
          <a:prstGeom prst="rect">
            <a:avLst/>
          </a:prstGeom>
          <a:solidFill>
            <a:srgbClr val="E139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8" name="Freeform 7"/>
          <p:cNvSpPr>
            <a:spLocks/>
          </p:cNvSpPr>
          <p:nvPr/>
        </p:nvSpPr>
        <p:spPr bwMode="auto">
          <a:xfrm>
            <a:off x="1385673" y="2589479"/>
            <a:ext cx="2463800" cy="4419600"/>
          </a:xfrm>
          <a:custGeom>
            <a:avLst/>
            <a:gdLst>
              <a:gd name="T0" fmla="*/ 1941 w 1941"/>
              <a:gd name="T1" fmla="*/ 2676 h 3478"/>
              <a:gd name="T2" fmla="*/ 1941 w 1941"/>
              <a:gd name="T3" fmla="*/ 114 h 3478"/>
              <a:gd name="T4" fmla="*/ 1941 w 1941"/>
              <a:gd name="T5" fmla="*/ 114 h 3478"/>
              <a:gd name="T6" fmla="*/ 1940 w 1941"/>
              <a:gd name="T7" fmla="*/ 103 h 3478"/>
              <a:gd name="T8" fmla="*/ 1938 w 1941"/>
              <a:gd name="T9" fmla="*/ 91 h 3478"/>
              <a:gd name="T10" fmla="*/ 1935 w 1941"/>
              <a:gd name="T11" fmla="*/ 81 h 3478"/>
              <a:gd name="T12" fmla="*/ 1932 w 1941"/>
              <a:gd name="T13" fmla="*/ 70 h 3478"/>
              <a:gd name="T14" fmla="*/ 1928 w 1941"/>
              <a:gd name="T15" fmla="*/ 60 h 3478"/>
              <a:gd name="T16" fmla="*/ 1922 w 1941"/>
              <a:gd name="T17" fmla="*/ 51 h 3478"/>
              <a:gd name="T18" fmla="*/ 1914 w 1941"/>
              <a:gd name="T19" fmla="*/ 42 h 3478"/>
              <a:gd name="T20" fmla="*/ 1907 w 1941"/>
              <a:gd name="T21" fmla="*/ 33 h 3478"/>
              <a:gd name="T22" fmla="*/ 1899 w 1941"/>
              <a:gd name="T23" fmla="*/ 25 h 3478"/>
              <a:gd name="T24" fmla="*/ 1890 w 1941"/>
              <a:gd name="T25" fmla="*/ 19 h 3478"/>
              <a:gd name="T26" fmla="*/ 1881 w 1941"/>
              <a:gd name="T27" fmla="*/ 13 h 3478"/>
              <a:gd name="T28" fmla="*/ 1871 w 1941"/>
              <a:gd name="T29" fmla="*/ 9 h 3478"/>
              <a:gd name="T30" fmla="*/ 1860 w 1941"/>
              <a:gd name="T31" fmla="*/ 4 h 3478"/>
              <a:gd name="T32" fmla="*/ 1850 w 1941"/>
              <a:gd name="T33" fmla="*/ 3 h 3478"/>
              <a:gd name="T34" fmla="*/ 1838 w 1941"/>
              <a:gd name="T35" fmla="*/ 0 h 3478"/>
              <a:gd name="T36" fmla="*/ 1826 w 1941"/>
              <a:gd name="T37" fmla="*/ 0 h 3478"/>
              <a:gd name="T38" fmla="*/ 114 w 1941"/>
              <a:gd name="T39" fmla="*/ 0 h 3478"/>
              <a:gd name="T40" fmla="*/ 114 w 1941"/>
              <a:gd name="T41" fmla="*/ 0 h 3478"/>
              <a:gd name="T42" fmla="*/ 104 w 1941"/>
              <a:gd name="T43" fmla="*/ 0 h 3478"/>
              <a:gd name="T44" fmla="*/ 92 w 1941"/>
              <a:gd name="T45" fmla="*/ 3 h 3478"/>
              <a:gd name="T46" fmla="*/ 81 w 1941"/>
              <a:gd name="T47" fmla="*/ 4 h 3478"/>
              <a:gd name="T48" fmla="*/ 71 w 1941"/>
              <a:gd name="T49" fmla="*/ 9 h 3478"/>
              <a:gd name="T50" fmla="*/ 60 w 1941"/>
              <a:gd name="T51" fmla="*/ 13 h 3478"/>
              <a:gd name="T52" fmla="*/ 51 w 1941"/>
              <a:gd name="T53" fmla="*/ 19 h 3478"/>
              <a:gd name="T54" fmla="*/ 42 w 1941"/>
              <a:gd name="T55" fmla="*/ 25 h 3478"/>
              <a:gd name="T56" fmla="*/ 33 w 1941"/>
              <a:gd name="T57" fmla="*/ 33 h 3478"/>
              <a:gd name="T58" fmla="*/ 26 w 1941"/>
              <a:gd name="T59" fmla="*/ 42 h 3478"/>
              <a:gd name="T60" fmla="*/ 20 w 1941"/>
              <a:gd name="T61" fmla="*/ 51 h 3478"/>
              <a:gd name="T62" fmla="*/ 14 w 1941"/>
              <a:gd name="T63" fmla="*/ 60 h 3478"/>
              <a:gd name="T64" fmla="*/ 9 w 1941"/>
              <a:gd name="T65" fmla="*/ 70 h 3478"/>
              <a:gd name="T66" fmla="*/ 5 w 1941"/>
              <a:gd name="T67" fmla="*/ 81 h 3478"/>
              <a:gd name="T68" fmla="*/ 2 w 1941"/>
              <a:gd name="T69" fmla="*/ 91 h 3478"/>
              <a:gd name="T70" fmla="*/ 0 w 1941"/>
              <a:gd name="T71" fmla="*/ 103 h 3478"/>
              <a:gd name="T72" fmla="*/ 0 w 1941"/>
              <a:gd name="T73" fmla="*/ 114 h 3478"/>
              <a:gd name="T74" fmla="*/ 0 w 1941"/>
              <a:gd name="T75" fmla="*/ 2676 h 3478"/>
              <a:gd name="T76" fmla="*/ 0 w 1941"/>
              <a:gd name="T77" fmla="*/ 2676 h 3478"/>
              <a:gd name="T78" fmla="*/ 485 w 1941"/>
              <a:gd name="T79" fmla="*/ 3114 h 3478"/>
              <a:gd name="T80" fmla="*/ 830 w 1941"/>
              <a:gd name="T81" fmla="*/ 3424 h 3478"/>
              <a:gd name="T82" fmla="*/ 830 w 1941"/>
              <a:gd name="T83" fmla="*/ 3424 h 3478"/>
              <a:gd name="T84" fmla="*/ 846 w 1941"/>
              <a:gd name="T85" fmla="*/ 3438 h 3478"/>
              <a:gd name="T86" fmla="*/ 863 w 1941"/>
              <a:gd name="T87" fmla="*/ 3448 h 3478"/>
              <a:gd name="T88" fmla="*/ 879 w 1941"/>
              <a:gd name="T89" fmla="*/ 3457 h 3478"/>
              <a:gd name="T90" fmla="*/ 897 w 1941"/>
              <a:gd name="T91" fmla="*/ 3465 h 3478"/>
              <a:gd name="T92" fmla="*/ 915 w 1941"/>
              <a:gd name="T93" fmla="*/ 3471 h 3478"/>
              <a:gd name="T94" fmla="*/ 933 w 1941"/>
              <a:gd name="T95" fmla="*/ 3475 h 3478"/>
              <a:gd name="T96" fmla="*/ 951 w 1941"/>
              <a:gd name="T97" fmla="*/ 3478 h 3478"/>
              <a:gd name="T98" fmla="*/ 971 w 1941"/>
              <a:gd name="T99" fmla="*/ 3478 h 3478"/>
              <a:gd name="T100" fmla="*/ 989 w 1941"/>
              <a:gd name="T101" fmla="*/ 3478 h 3478"/>
              <a:gd name="T102" fmla="*/ 1008 w 1941"/>
              <a:gd name="T103" fmla="*/ 3475 h 3478"/>
              <a:gd name="T104" fmla="*/ 1026 w 1941"/>
              <a:gd name="T105" fmla="*/ 3471 h 3478"/>
              <a:gd name="T106" fmla="*/ 1044 w 1941"/>
              <a:gd name="T107" fmla="*/ 3465 h 3478"/>
              <a:gd name="T108" fmla="*/ 1062 w 1941"/>
              <a:gd name="T109" fmla="*/ 3457 h 3478"/>
              <a:gd name="T110" fmla="*/ 1079 w 1941"/>
              <a:gd name="T111" fmla="*/ 3448 h 3478"/>
              <a:gd name="T112" fmla="*/ 1095 w 1941"/>
              <a:gd name="T113" fmla="*/ 3438 h 3478"/>
              <a:gd name="T114" fmla="*/ 1110 w 1941"/>
              <a:gd name="T115" fmla="*/ 3424 h 3478"/>
              <a:gd name="T116" fmla="*/ 1455 w 1941"/>
              <a:gd name="T117" fmla="*/ 3114 h 3478"/>
              <a:gd name="T118" fmla="*/ 1941 w 1941"/>
              <a:gd name="T119" fmla="*/ 2676 h 3478"/>
              <a:gd name="T120" fmla="*/ 1941 w 1941"/>
              <a:gd name="T121" fmla="*/ 2676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1" h="3478">
                <a:moveTo>
                  <a:pt x="1941" y="2676"/>
                </a:moveTo>
                <a:lnTo>
                  <a:pt x="1941" y="114"/>
                </a:lnTo>
                <a:lnTo>
                  <a:pt x="1941" y="114"/>
                </a:lnTo>
                <a:lnTo>
                  <a:pt x="1940" y="103"/>
                </a:lnTo>
                <a:lnTo>
                  <a:pt x="1938" y="91"/>
                </a:lnTo>
                <a:lnTo>
                  <a:pt x="1935" y="81"/>
                </a:lnTo>
                <a:lnTo>
                  <a:pt x="1932" y="70"/>
                </a:lnTo>
                <a:lnTo>
                  <a:pt x="1928" y="60"/>
                </a:lnTo>
                <a:lnTo>
                  <a:pt x="1922" y="51"/>
                </a:lnTo>
                <a:lnTo>
                  <a:pt x="1914" y="42"/>
                </a:lnTo>
                <a:lnTo>
                  <a:pt x="1907" y="33"/>
                </a:lnTo>
                <a:lnTo>
                  <a:pt x="1899" y="25"/>
                </a:lnTo>
                <a:lnTo>
                  <a:pt x="1890" y="19"/>
                </a:lnTo>
                <a:lnTo>
                  <a:pt x="1881" y="13"/>
                </a:lnTo>
                <a:lnTo>
                  <a:pt x="1871" y="9"/>
                </a:lnTo>
                <a:lnTo>
                  <a:pt x="1860" y="4"/>
                </a:lnTo>
                <a:lnTo>
                  <a:pt x="1850" y="3"/>
                </a:lnTo>
                <a:lnTo>
                  <a:pt x="1838" y="0"/>
                </a:lnTo>
                <a:lnTo>
                  <a:pt x="1826" y="0"/>
                </a:lnTo>
                <a:lnTo>
                  <a:pt x="114" y="0"/>
                </a:lnTo>
                <a:lnTo>
                  <a:pt x="114" y="0"/>
                </a:lnTo>
                <a:lnTo>
                  <a:pt x="104" y="0"/>
                </a:lnTo>
                <a:lnTo>
                  <a:pt x="92" y="3"/>
                </a:lnTo>
                <a:lnTo>
                  <a:pt x="81" y="4"/>
                </a:lnTo>
                <a:lnTo>
                  <a:pt x="71" y="9"/>
                </a:lnTo>
                <a:lnTo>
                  <a:pt x="60" y="13"/>
                </a:lnTo>
                <a:lnTo>
                  <a:pt x="51" y="19"/>
                </a:lnTo>
                <a:lnTo>
                  <a:pt x="42" y="25"/>
                </a:lnTo>
                <a:lnTo>
                  <a:pt x="33" y="33"/>
                </a:lnTo>
                <a:lnTo>
                  <a:pt x="26" y="42"/>
                </a:lnTo>
                <a:lnTo>
                  <a:pt x="20" y="51"/>
                </a:lnTo>
                <a:lnTo>
                  <a:pt x="14" y="60"/>
                </a:lnTo>
                <a:lnTo>
                  <a:pt x="9" y="70"/>
                </a:lnTo>
                <a:lnTo>
                  <a:pt x="5" y="81"/>
                </a:lnTo>
                <a:lnTo>
                  <a:pt x="2" y="91"/>
                </a:lnTo>
                <a:lnTo>
                  <a:pt x="0" y="103"/>
                </a:lnTo>
                <a:lnTo>
                  <a:pt x="0" y="114"/>
                </a:lnTo>
                <a:lnTo>
                  <a:pt x="0" y="2676"/>
                </a:lnTo>
                <a:lnTo>
                  <a:pt x="0" y="2676"/>
                </a:lnTo>
                <a:lnTo>
                  <a:pt x="485" y="3114"/>
                </a:lnTo>
                <a:lnTo>
                  <a:pt x="830" y="3424"/>
                </a:lnTo>
                <a:lnTo>
                  <a:pt x="830" y="3424"/>
                </a:lnTo>
                <a:lnTo>
                  <a:pt x="846" y="3438"/>
                </a:lnTo>
                <a:lnTo>
                  <a:pt x="863" y="3448"/>
                </a:lnTo>
                <a:lnTo>
                  <a:pt x="879" y="3457"/>
                </a:lnTo>
                <a:lnTo>
                  <a:pt x="897" y="3465"/>
                </a:lnTo>
                <a:lnTo>
                  <a:pt x="915" y="3471"/>
                </a:lnTo>
                <a:lnTo>
                  <a:pt x="933" y="3475"/>
                </a:lnTo>
                <a:lnTo>
                  <a:pt x="951" y="3478"/>
                </a:lnTo>
                <a:lnTo>
                  <a:pt x="971" y="3478"/>
                </a:lnTo>
                <a:lnTo>
                  <a:pt x="989" y="3478"/>
                </a:lnTo>
                <a:lnTo>
                  <a:pt x="1008" y="3475"/>
                </a:lnTo>
                <a:lnTo>
                  <a:pt x="1026" y="3471"/>
                </a:lnTo>
                <a:lnTo>
                  <a:pt x="1044" y="3465"/>
                </a:lnTo>
                <a:lnTo>
                  <a:pt x="1062" y="3457"/>
                </a:lnTo>
                <a:lnTo>
                  <a:pt x="1079" y="3448"/>
                </a:lnTo>
                <a:lnTo>
                  <a:pt x="1095" y="3438"/>
                </a:lnTo>
                <a:lnTo>
                  <a:pt x="1110" y="3424"/>
                </a:lnTo>
                <a:lnTo>
                  <a:pt x="1455" y="3114"/>
                </a:lnTo>
                <a:lnTo>
                  <a:pt x="1941" y="2676"/>
                </a:lnTo>
                <a:lnTo>
                  <a:pt x="1941" y="2676"/>
                </a:lnTo>
                <a:close/>
              </a:path>
            </a:pathLst>
          </a:custGeom>
          <a:solidFill>
            <a:schemeClr val="bg1"/>
          </a:solidFill>
          <a:ln w="3175">
            <a:noFill/>
            <a:prstDash val="solid"/>
            <a:round/>
            <a:headEnd/>
            <a:tailEnd/>
          </a:ln>
          <a:effectLst>
            <a:outerShdw blurRad="63500" dir="5400000" algn="ctr" rotWithShape="0">
              <a:srgbClr val="000000">
                <a:alpha val="60000"/>
              </a:srgbClr>
            </a:outerShdw>
          </a:effectLst>
        </p:spPr>
        <p:txBody>
          <a:bodyPr vert="horz" wrap="square" lIns="146304" tIns="73152" rIns="146304" bIns="73152" numCol="1" anchor="t" anchorCtr="0" compatLnSpc="1">
            <a:prstTxWarp prst="textNoShape">
              <a:avLst/>
            </a:prstTxWarp>
          </a:bodyPr>
          <a:lstStyle/>
          <a:p>
            <a:endParaRPr lang="en-US" sz="2880"/>
          </a:p>
        </p:txBody>
      </p:sp>
      <p:sp>
        <p:nvSpPr>
          <p:cNvPr id="10" name="Freeform 9"/>
          <p:cNvSpPr>
            <a:spLocks/>
          </p:cNvSpPr>
          <p:nvPr/>
        </p:nvSpPr>
        <p:spPr bwMode="auto">
          <a:xfrm>
            <a:off x="1959713" y="2406601"/>
            <a:ext cx="1132840" cy="1287781"/>
          </a:xfrm>
          <a:custGeom>
            <a:avLst/>
            <a:gdLst>
              <a:gd name="T0" fmla="*/ 29 w 891"/>
              <a:gd name="T1" fmla="*/ 0 h 1016"/>
              <a:gd name="T2" fmla="*/ 21 w 891"/>
              <a:gd name="T3" fmla="*/ 0 h 1016"/>
              <a:gd name="T4" fmla="*/ 0 w 891"/>
              <a:gd name="T5" fmla="*/ 6 h 1016"/>
              <a:gd name="T6" fmla="*/ 12 w 891"/>
              <a:gd name="T7" fmla="*/ 11 h 1016"/>
              <a:gd name="T8" fmla="*/ 47 w 891"/>
              <a:gd name="T9" fmla="*/ 27 h 1016"/>
              <a:gd name="T10" fmla="*/ 86 w 891"/>
              <a:gd name="T11" fmla="*/ 59 h 1016"/>
              <a:gd name="T12" fmla="*/ 101 w 891"/>
              <a:gd name="T13" fmla="*/ 78 h 1016"/>
              <a:gd name="T14" fmla="*/ 113 w 891"/>
              <a:gd name="T15" fmla="*/ 99 h 1016"/>
              <a:gd name="T16" fmla="*/ 120 w 891"/>
              <a:gd name="T17" fmla="*/ 122 h 1016"/>
              <a:gd name="T18" fmla="*/ 125 w 891"/>
              <a:gd name="T19" fmla="*/ 146 h 1016"/>
              <a:gd name="T20" fmla="*/ 125 w 891"/>
              <a:gd name="T21" fmla="*/ 146 h 1016"/>
              <a:gd name="T22" fmla="*/ 126 w 891"/>
              <a:gd name="T23" fmla="*/ 161 h 1016"/>
              <a:gd name="T24" fmla="*/ 126 w 891"/>
              <a:gd name="T25" fmla="*/ 161 h 1016"/>
              <a:gd name="T26" fmla="*/ 125 w 891"/>
              <a:gd name="T27" fmla="*/ 671 h 1016"/>
              <a:gd name="T28" fmla="*/ 126 w 891"/>
              <a:gd name="T29" fmla="*/ 689 h 1016"/>
              <a:gd name="T30" fmla="*/ 129 w 891"/>
              <a:gd name="T31" fmla="*/ 723 h 1016"/>
              <a:gd name="T32" fmla="*/ 137 w 891"/>
              <a:gd name="T33" fmla="*/ 756 h 1016"/>
              <a:gd name="T34" fmla="*/ 149 w 891"/>
              <a:gd name="T35" fmla="*/ 789 h 1016"/>
              <a:gd name="T36" fmla="*/ 171 w 891"/>
              <a:gd name="T37" fmla="*/ 836 h 1016"/>
              <a:gd name="T38" fmla="*/ 213 w 891"/>
              <a:gd name="T39" fmla="*/ 890 h 1016"/>
              <a:gd name="T40" fmla="*/ 264 w 891"/>
              <a:gd name="T41" fmla="*/ 938 h 1016"/>
              <a:gd name="T42" fmla="*/ 326 w 891"/>
              <a:gd name="T43" fmla="*/ 974 h 1016"/>
              <a:gd name="T44" fmla="*/ 395 w 891"/>
              <a:gd name="T45" fmla="*/ 1001 h 1016"/>
              <a:gd name="T46" fmla="*/ 470 w 891"/>
              <a:gd name="T47" fmla="*/ 1014 h 1016"/>
              <a:gd name="T48" fmla="*/ 509 w 891"/>
              <a:gd name="T49" fmla="*/ 1016 h 1016"/>
              <a:gd name="T50" fmla="*/ 509 w 891"/>
              <a:gd name="T51" fmla="*/ 1016 h 1016"/>
              <a:gd name="T52" fmla="*/ 548 w 891"/>
              <a:gd name="T53" fmla="*/ 1014 h 1016"/>
              <a:gd name="T54" fmla="*/ 623 w 891"/>
              <a:gd name="T55" fmla="*/ 1001 h 1016"/>
              <a:gd name="T56" fmla="*/ 690 w 891"/>
              <a:gd name="T57" fmla="*/ 974 h 1016"/>
              <a:gd name="T58" fmla="*/ 752 w 891"/>
              <a:gd name="T59" fmla="*/ 938 h 1016"/>
              <a:gd name="T60" fmla="*/ 804 w 891"/>
              <a:gd name="T61" fmla="*/ 890 h 1016"/>
              <a:gd name="T62" fmla="*/ 845 w 891"/>
              <a:gd name="T63" fmla="*/ 836 h 1016"/>
              <a:gd name="T64" fmla="*/ 869 w 891"/>
              <a:gd name="T65" fmla="*/ 789 h 1016"/>
              <a:gd name="T66" fmla="*/ 879 w 891"/>
              <a:gd name="T67" fmla="*/ 756 h 1016"/>
              <a:gd name="T68" fmla="*/ 887 w 891"/>
              <a:gd name="T69" fmla="*/ 723 h 1016"/>
              <a:gd name="T70" fmla="*/ 891 w 891"/>
              <a:gd name="T71" fmla="*/ 689 h 1016"/>
              <a:gd name="T72" fmla="*/ 891 w 891"/>
              <a:gd name="T73" fmla="*/ 114 h 1016"/>
              <a:gd name="T74" fmla="*/ 891 w 891"/>
              <a:gd name="T75" fmla="*/ 104 h 1016"/>
              <a:gd name="T76" fmla="*/ 885 w 891"/>
              <a:gd name="T77" fmla="*/ 81 h 1016"/>
              <a:gd name="T78" fmla="*/ 876 w 891"/>
              <a:gd name="T79" fmla="*/ 60 h 1016"/>
              <a:gd name="T80" fmla="*/ 863 w 891"/>
              <a:gd name="T81" fmla="*/ 42 h 1016"/>
              <a:gd name="T82" fmla="*/ 845 w 891"/>
              <a:gd name="T83" fmla="*/ 26 h 1016"/>
              <a:gd name="T84" fmla="*/ 824 w 891"/>
              <a:gd name="T85" fmla="*/ 14 h 1016"/>
              <a:gd name="T86" fmla="*/ 801 w 891"/>
              <a:gd name="T87" fmla="*/ 5 h 1016"/>
              <a:gd name="T88" fmla="*/ 777 w 891"/>
              <a:gd name="T89" fmla="*/ 0 h 1016"/>
              <a:gd name="T90" fmla="*/ 29 w 891"/>
              <a:gd name="T9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1" h="1016">
                <a:moveTo>
                  <a:pt x="29" y="0"/>
                </a:moveTo>
                <a:lnTo>
                  <a:pt x="29" y="0"/>
                </a:lnTo>
                <a:lnTo>
                  <a:pt x="29" y="0"/>
                </a:lnTo>
                <a:lnTo>
                  <a:pt x="21" y="0"/>
                </a:lnTo>
                <a:lnTo>
                  <a:pt x="14" y="2"/>
                </a:lnTo>
                <a:lnTo>
                  <a:pt x="0" y="6"/>
                </a:lnTo>
                <a:lnTo>
                  <a:pt x="0" y="6"/>
                </a:lnTo>
                <a:lnTo>
                  <a:pt x="12" y="11"/>
                </a:lnTo>
                <a:lnTo>
                  <a:pt x="24" y="15"/>
                </a:lnTo>
                <a:lnTo>
                  <a:pt x="47" y="27"/>
                </a:lnTo>
                <a:lnTo>
                  <a:pt x="68" y="42"/>
                </a:lnTo>
                <a:lnTo>
                  <a:pt x="86" y="59"/>
                </a:lnTo>
                <a:lnTo>
                  <a:pt x="93" y="68"/>
                </a:lnTo>
                <a:lnTo>
                  <a:pt x="101" y="78"/>
                </a:lnTo>
                <a:lnTo>
                  <a:pt x="107" y="89"/>
                </a:lnTo>
                <a:lnTo>
                  <a:pt x="113" y="99"/>
                </a:lnTo>
                <a:lnTo>
                  <a:pt x="117" y="111"/>
                </a:lnTo>
                <a:lnTo>
                  <a:pt x="120" y="122"/>
                </a:lnTo>
                <a:lnTo>
                  <a:pt x="123" y="134"/>
                </a:lnTo>
                <a:lnTo>
                  <a:pt x="125" y="146"/>
                </a:lnTo>
                <a:lnTo>
                  <a:pt x="125" y="146"/>
                </a:lnTo>
                <a:lnTo>
                  <a:pt x="125" y="146"/>
                </a:lnTo>
                <a:lnTo>
                  <a:pt x="125" y="146"/>
                </a:lnTo>
                <a:lnTo>
                  <a:pt x="126" y="161"/>
                </a:lnTo>
                <a:lnTo>
                  <a:pt x="126" y="161"/>
                </a:lnTo>
                <a:lnTo>
                  <a:pt x="126" y="161"/>
                </a:lnTo>
                <a:lnTo>
                  <a:pt x="125" y="176"/>
                </a:lnTo>
                <a:lnTo>
                  <a:pt x="125" y="671"/>
                </a:lnTo>
                <a:lnTo>
                  <a:pt x="125" y="671"/>
                </a:lnTo>
                <a:lnTo>
                  <a:pt x="126" y="689"/>
                </a:lnTo>
                <a:lnTo>
                  <a:pt x="128" y="705"/>
                </a:lnTo>
                <a:lnTo>
                  <a:pt x="129" y="723"/>
                </a:lnTo>
                <a:lnTo>
                  <a:pt x="134" y="740"/>
                </a:lnTo>
                <a:lnTo>
                  <a:pt x="137" y="756"/>
                </a:lnTo>
                <a:lnTo>
                  <a:pt x="143" y="773"/>
                </a:lnTo>
                <a:lnTo>
                  <a:pt x="149" y="789"/>
                </a:lnTo>
                <a:lnTo>
                  <a:pt x="155" y="804"/>
                </a:lnTo>
                <a:lnTo>
                  <a:pt x="171" y="836"/>
                </a:lnTo>
                <a:lnTo>
                  <a:pt x="191" y="864"/>
                </a:lnTo>
                <a:lnTo>
                  <a:pt x="213" y="890"/>
                </a:lnTo>
                <a:lnTo>
                  <a:pt x="237" y="915"/>
                </a:lnTo>
                <a:lnTo>
                  <a:pt x="264" y="938"/>
                </a:lnTo>
                <a:lnTo>
                  <a:pt x="294" y="957"/>
                </a:lnTo>
                <a:lnTo>
                  <a:pt x="326" y="974"/>
                </a:lnTo>
                <a:lnTo>
                  <a:pt x="359" y="989"/>
                </a:lnTo>
                <a:lnTo>
                  <a:pt x="395" y="1001"/>
                </a:lnTo>
                <a:lnTo>
                  <a:pt x="431" y="1008"/>
                </a:lnTo>
                <a:lnTo>
                  <a:pt x="470" y="1014"/>
                </a:lnTo>
                <a:lnTo>
                  <a:pt x="489" y="1016"/>
                </a:lnTo>
                <a:lnTo>
                  <a:pt x="509" y="1016"/>
                </a:lnTo>
                <a:lnTo>
                  <a:pt x="509" y="1016"/>
                </a:lnTo>
                <a:lnTo>
                  <a:pt x="509" y="1016"/>
                </a:lnTo>
                <a:lnTo>
                  <a:pt x="528" y="1016"/>
                </a:lnTo>
                <a:lnTo>
                  <a:pt x="548" y="1014"/>
                </a:lnTo>
                <a:lnTo>
                  <a:pt x="585" y="1008"/>
                </a:lnTo>
                <a:lnTo>
                  <a:pt x="623" y="1001"/>
                </a:lnTo>
                <a:lnTo>
                  <a:pt x="657" y="989"/>
                </a:lnTo>
                <a:lnTo>
                  <a:pt x="690" y="974"/>
                </a:lnTo>
                <a:lnTo>
                  <a:pt x="722" y="957"/>
                </a:lnTo>
                <a:lnTo>
                  <a:pt x="752" y="938"/>
                </a:lnTo>
                <a:lnTo>
                  <a:pt x="779" y="915"/>
                </a:lnTo>
                <a:lnTo>
                  <a:pt x="804" y="890"/>
                </a:lnTo>
                <a:lnTo>
                  <a:pt x="825" y="864"/>
                </a:lnTo>
                <a:lnTo>
                  <a:pt x="845" y="836"/>
                </a:lnTo>
                <a:lnTo>
                  <a:pt x="861" y="804"/>
                </a:lnTo>
                <a:lnTo>
                  <a:pt x="869" y="789"/>
                </a:lnTo>
                <a:lnTo>
                  <a:pt x="875" y="773"/>
                </a:lnTo>
                <a:lnTo>
                  <a:pt x="879" y="756"/>
                </a:lnTo>
                <a:lnTo>
                  <a:pt x="884" y="740"/>
                </a:lnTo>
                <a:lnTo>
                  <a:pt x="887" y="723"/>
                </a:lnTo>
                <a:lnTo>
                  <a:pt x="890" y="705"/>
                </a:lnTo>
                <a:lnTo>
                  <a:pt x="891" y="689"/>
                </a:lnTo>
                <a:lnTo>
                  <a:pt x="891" y="671"/>
                </a:lnTo>
                <a:lnTo>
                  <a:pt x="891" y="114"/>
                </a:lnTo>
                <a:lnTo>
                  <a:pt x="891" y="114"/>
                </a:lnTo>
                <a:lnTo>
                  <a:pt x="891" y="104"/>
                </a:lnTo>
                <a:lnTo>
                  <a:pt x="888" y="92"/>
                </a:lnTo>
                <a:lnTo>
                  <a:pt x="885" y="81"/>
                </a:lnTo>
                <a:lnTo>
                  <a:pt x="881" y="71"/>
                </a:lnTo>
                <a:lnTo>
                  <a:pt x="876" y="60"/>
                </a:lnTo>
                <a:lnTo>
                  <a:pt x="870" y="50"/>
                </a:lnTo>
                <a:lnTo>
                  <a:pt x="863" y="42"/>
                </a:lnTo>
                <a:lnTo>
                  <a:pt x="854" y="33"/>
                </a:lnTo>
                <a:lnTo>
                  <a:pt x="845" y="26"/>
                </a:lnTo>
                <a:lnTo>
                  <a:pt x="836" y="20"/>
                </a:lnTo>
                <a:lnTo>
                  <a:pt x="824" y="14"/>
                </a:lnTo>
                <a:lnTo>
                  <a:pt x="813" y="9"/>
                </a:lnTo>
                <a:lnTo>
                  <a:pt x="801" y="5"/>
                </a:lnTo>
                <a:lnTo>
                  <a:pt x="789" y="2"/>
                </a:lnTo>
                <a:lnTo>
                  <a:pt x="777" y="0"/>
                </a:lnTo>
                <a:lnTo>
                  <a:pt x="764" y="0"/>
                </a:lnTo>
                <a:lnTo>
                  <a:pt x="29" y="0"/>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1" name="Freeform 10"/>
          <p:cNvSpPr>
            <a:spLocks/>
          </p:cNvSpPr>
          <p:nvPr/>
        </p:nvSpPr>
        <p:spPr bwMode="auto">
          <a:xfrm>
            <a:off x="2505814" y="3897579"/>
            <a:ext cx="220981" cy="220981"/>
          </a:xfrm>
          <a:custGeom>
            <a:avLst/>
            <a:gdLst>
              <a:gd name="T0" fmla="*/ 174 w 174"/>
              <a:gd name="T1" fmla="*/ 87 h 174"/>
              <a:gd name="T2" fmla="*/ 174 w 174"/>
              <a:gd name="T3" fmla="*/ 87 h 174"/>
              <a:gd name="T4" fmla="*/ 172 w 174"/>
              <a:gd name="T5" fmla="*/ 96 h 174"/>
              <a:gd name="T6" fmla="*/ 172 w 174"/>
              <a:gd name="T7" fmla="*/ 105 h 174"/>
              <a:gd name="T8" fmla="*/ 166 w 174"/>
              <a:gd name="T9" fmla="*/ 121 h 174"/>
              <a:gd name="T10" fmla="*/ 159 w 174"/>
              <a:gd name="T11" fmla="*/ 136 h 174"/>
              <a:gd name="T12" fmla="*/ 148 w 174"/>
              <a:gd name="T13" fmla="*/ 148 h 174"/>
              <a:gd name="T14" fmla="*/ 135 w 174"/>
              <a:gd name="T15" fmla="*/ 159 h 174"/>
              <a:gd name="T16" fmla="*/ 120 w 174"/>
              <a:gd name="T17" fmla="*/ 168 h 174"/>
              <a:gd name="T18" fmla="*/ 103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2 w 174"/>
              <a:gd name="T31" fmla="*/ 168 h 174"/>
              <a:gd name="T32" fmla="*/ 37 w 174"/>
              <a:gd name="T33" fmla="*/ 159 h 174"/>
              <a:gd name="T34" fmla="*/ 25 w 174"/>
              <a:gd name="T35" fmla="*/ 148 h 174"/>
              <a:gd name="T36" fmla="*/ 15 w 174"/>
              <a:gd name="T37" fmla="*/ 136 h 174"/>
              <a:gd name="T38" fmla="*/ 6 w 174"/>
              <a:gd name="T39" fmla="*/ 121 h 174"/>
              <a:gd name="T40" fmla="*/ 1 w 174"/>
              <a:gd name="T41" fmla="*/ 105 h 174"/>
              <a:gd name="T42" fmla="*/ 0 w 174"/>
              <a:gd name="T43" fmla="*/ 96 h 174"/>
              <a:gd name="T44" fmla="*/ 0 w 174"/>
              <a:gd name="T45" fmla="*/ 87 h 174"/>
              <a:gd name="T46" fmla="*/ 0 w 174"/>
              <a:gd name="T47" fmla="*/ 87 h 174"/>
              <a:gd name="T48" fmla="*/ 0 w 174"/>
              <a:gd name="T49" fmla="*/ 78 h 174"/>
              <a:gd name="T50" fmla="*/ 1 w 174"/>
              <a:gd name="T51" fmla="*/ 70 h 174"/>
              <a:gd name="T52" fmla="*/ 6 w 174"/>
              <a:gd name="T53" fmla="*/ 54 h 174"/>
              <a:gd name="T54" fmla="*/ 15 w 174"/>
              <a:gd name="T55" fmla="*/ 39 h 174"/>
              <a:gd name="T56" fmla="*/ 25 w 174"/>
              <a:gd name="T57" fmla="*/ 25 h 174"/>
              <a:gd name="T58" fmla="*/ 37 w 174"/>
              <a:gd name="T59" fmla="*/ 15 h 174"/>
              <a:gd name="T60" fmla="*/ 52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3 w 174"/>
              <a:gd name="T73" fmla="*/ 3 h 174"/>
              <a:gd name="T74" fmla="*/ 120 w 174"/>
              <a:gd name="T75" fmla="*/ 7 h 174"/>
              <a:gd name="T76" fmla="*/ 135 w 174"/>
              <a:gd name="T77" fmla="*/ 15 h 174"/>
              <a:gd name="T78" fmla="*/ 148 w 174"/>
              <a:gd name="T79" fmla="*/ 25 h 174"/>
              <a:gd name="T80" fmla="*/ 159 w 174"/>
              <a:gd name="T81" fmla="*/ 39 h 174"/>
              <a:gd name="T82" fmla="*/ 166 w 174"/>
              <a:gd name="T83" fmla="*/ 54 h 174"/>
              <a:gd name="T84" fmla="*/ 172 w 174"/>
              <a:gd name="T85" fmla="*/ 70 h 174"/>
              <a:gd name="T86" fmla="*/ 172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2" y="96"/>
                </a:lnTo>
                <a:lnTo>
                  <a:pt x="172" y="105"/>
                </a:lnTo>
                <a:lnTo>
                  <a:pt x="166" y="121"/>
                </a:lnTo>
                <a:lnTo>
                  <a:pt x="159" y="136"/>
                </a:lnTo>
                <a:lnTo>
                  <a:pt x="148" y="148"/>
                </a:lnTo>
                <a:lnTo>
                  <a:pt x="135" y="159"/>
                </a:lnTo>
                <a:lnTo>
                  <a:pt x="120" y="168"/>
                </a:lnTo>
                <a:lnTo>
                  <a:pt x="103" y="172"/>
                </a:lnTo>
                <a:lnTo>
                  <a:pt x="96" y="174"/>
                </a:lnTo>
                <a:lnTo>
                  <a:pt x="87" y="174"/>
                </a:lnTo>
                <a:lnTo>
                  <a:pt x="87" y="174"/>
                </a:lnTo>
                <a:lnTo>
                  <a:pt x="78" y="174"/>
                </a:lnTo>
                <a:lnTo>
                  <a:pt x="69" y="172"/>
                </a:lnTo>
                <a:lnTo>
                  <a:pt x="52" y="168"/>
                </a:lnTo>
                <a:lnTo>
                  <a:pt x="37" y="159"/>
                </a:lnTo>
                <a:lnTo>
                  <a:pt x="25" y="148"/>
                </a:lnTo>
                <a:lnTo>
                  <a:pt x="15" y="136"/>
                </a:lnTo>
                <a:lnTo>
                  <a:pt x="6" y="121"/>
                </a:lnTo>
                <a:lnTo>
                  <a:pt x="1" y="105"/>
                </a:lnTo>
                <a:lnTo>
                  <a:pt x="0" y="96"/>
                </a:lnTo>
                <a:lnTo>
                  <a:pt x="0" y="87"/>
                </a:lnTo>
                <a:lnTo>
                  <a:pt x="0" y="87"/>
                </a:lnTo>
                <a:lnTo>
                  <a:pt x="0" y="78"/>
                </a:lnTo>
                <a:lnTo>
                  <a:pt x="1" y="70"/>
                </a:lnTo>
                <a:lnTo>
                  <a:pt x="6" y="54"/>
                </a:lnTo>
                <a:lnTo>
                  <a:pt x="15" y="39"/>
                </a:lnTo>
                <a:lnTo>
                  <a:pt x="25" y="25"/>
                </a:lnTo>
                <a:lnTo>
                  <a:pt x="37" y="15"/>
                </a:lnTo>
                <a:lnTo>
                  <a:pt x="52" y="7"/>
                </a:lnTo>
                <a:lnTo>
                  <a:pt x="69" y="3"/>
                </a:lnTo>
                <a:lnTo>
                  <a:pt x="78" y="1"/>
                </a:lnTo>
                <a:lnTo>
                  <a:pt x="87" y="0"/>
                </a:lnTo>
                <a:lnTo>
                  <a:pt x="87" y="0"/>
                </a:lnTo>
                <a:lnTo>
                  <a:pt x="96" y="1"/>
                </a:lnTo>
                <a:lnTo>
                  <a:pt x="103" y="3"/>
                </a:lnTo>
                <a:lnTo>
                  <a:pt x="120" y="7"/>
                </a:lnTo>
                <a:lnTo>
                  <a:pt x="135" y="15"/>
                </a:lnTo>
                <a:lnTo>
                  <a:pt x="148" y="25"/>
                </a:lnTo>
                <a:lnTo>
                  <a:pt x="159" y="39"/>
                </a:lnTo>
                <a:lnTo>
                  <a:pt x="166" y="54"/>
                </a:lnTo>
                <a:lnTo>
                  <a:pt x="172" y="70"/>
                </a:lnTo>
                <a:lnTo>
                  <a:pt x="172" y="78"/>
                </a:lnTo>
                <a:lnTo>
                  <a:pt x="174" y="87"/>
                </a:lnTo>
                <a:lnTo>
                  <a:pt x="174" y="87"/>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4" name="Rectangle 13"/>
          <p:cNvSpPr>
            <a:spLocks noChangeArrowheads="1"/>
          </p:cNvSpPr>
          <p:nvPr/>
        </p:nvSpPr>
        <p:spPr bwMode="auto">
          <a:xfrm>
            <a:off x="5434504" y="2617831"/>
            <a:ext cx="2540" cy="2540"/>
          </a:xfrm>
          <a:prstGeom prst="rect">
            <a:avLst/>
          </a:prstGeom>
          <a:solidFill>
            <a:srgbClr val="E139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15" name="Freeform 14"/>
          <p:cNvSpPr>
            <a:spLocks/>
          </p:cNvSpPr>
          <p:nvPr/>
        </p:nvSpPr>
        <p:spPr bwMode="auto">
          <a:xfrm>
            <a:off x="4598843" y="2617830"/>
            <a:ext cx="2466341" cy="4419600"/>
          </a:xfrm>
          <a:custGeom>
            <a:avLst/>
            <a:gdLst>
              <a:gd name="T0" fmla="*/ 1941 w 1941"/>
              <a:gd name="T1" fmla="*/ 2676 h 3478"/>
              <a:gd name="T2" fmla="*/ 1941 w 1941"/>
              <a:gd name="T3" fmla="*/ 114 h 3478"/>
              <a:gd name="T4" fmla="*/ 1941 w 1941"/>
              <a:gd name="T5" fmla="*/ 114 h 3478"/>
              <a:gd name="T6" fmla="*/ 1939 w 1941"/>
              <a:gd name="T7" fmla="*/ 103 h 3478"/>
              <a:gd name="T8" fmla="*/ 1938 w 1941"/>
              <a:gd name="T9" fmla="*/ 91 h 3478"/>
              <a:gd name="T10" fmla="*/ 1935 w 1941"/>
              <a:gd name="T11" fmla="*/ 81 h 3478"/>
              <a:gd name="T12" fmla="*/ 1932 w 1941"/>
              <a:gd name="T13" fmla="*/ 70 h 3478"/>
              <a:gd name="T14" fmla="*/ 1927 w 1941"/>
              <a:gd name="T15" fmla="*/ 60 h 3478"/>
              <a:gd name="T16" fmla="*/ 1921 w 1941"/>
              <a:gd name="T17" fmla="*/ 51 h 3478"/>
              <a:gd name="T18" fmla="*/ 1914 w 1941"/>
              <a:gd name="T19" fmla="*/ 42 h 3478"/>
              <a:gd name="T20" fmla="*/ 1906 w 1941"/>
              <a:gd name="T21" fmla="*/ 33 h 3478"/>
              <a:gd name="T22" fmla="*/ 1899 w 1941"/>
              <a:gd name="T23" fmla="*/ 25 h 3478"/>
              <a:gd name="T24" fmla="*/ 1890 w 1941"/>
              <a:gd name="T25" fmla="*/ 19 h 3478"/>
              <a:gd name="T26" fmla="*/ 1881 w 1941"/>
              <a:gd name="T27" fmla="*/ 13 h 3478"/>
              <a:gd name="T28" fmla="*/ 1870 w 1941"/>
              <a:gd name="T29" fmla="*/ 9 h 3478"/>
              <a:gd name="T30" fmla="*/ 1860 w 1941"/>
              <a:gd name="T31" fmla="*/ 4 h 3478"/>
              <a:gd name="T32" fmla="*/ 1849 w 1941"/>
              <a:gd name="T33" fmla="*/ 3 h 3478"/>
              <a:gd name="T34" fmla="*/ 1837 w 1941"/>
              <a:gd name="T35" fmla="*/ 0 h 3478"/>
              <a:gd name="T36" fmla="*/ 1825 w 1941"/>
              <a:gd name="T37" fmla="*/ 0 h 3478"/>
              <a:gd name="T38" fmla="*/ 114 w 1941"/>
              <a:gd name="T39" fmla="*/ 0 h 3478"/>
              <a:gd name="T40" fmla="*/ 114 w 1941"/>
              <a:gd name="T41" fmla="*/ 0 h 3478"/>
              <a:gd name="T42" fmla="*/ 103 w 1941"/>
              <a:gd name="T43" fmla="*/ 0 h 3478"/>
              <a:gd name="T44" fmla="*/ 91 w 1941"/>
              <a:gd name="T45" fmla="*/ 3 h 3478"/>
              <a:gd name="T46" fmla="*/ 81 w 1941"/>
              <a:gd name="T47" fmla="*/ 4 h 3478"/>
              <a:gd name="T48" fmla="*/ 70 w 1941"/>
              <a:gd name="T49" fmla="*/ 9 h 3478"/>
              <a:gd name="T50" fmla="*/ 60 w 1941"/>
              <a:gd name="T51" fmla="*/ 13 h 3478"/>
              <a:gd name="T52" fmla="*/ 51 w 1941"/>
              <a:gd name="T53" fmla="*/ 19 h 3478"/>
              <a:gd name="T54" fmla="*/ 42 w 1941"/>
              <a:gd name="T55" fmla="*/ 25 h 3478"/>
              <a:gd name="T56" fmla="*/ 33 w 1941"/>
              <a:gd name="T57" fmla="*/ 33 h 3478"/>
              <a:gd name="T58" fmla="*/ 25 w 1941"/>
              <a:gd name="T59" fmla="*/ 42 h 3478"/>
              <a:gd name="T60" fmla="*/ 19 w 1941"/>
              <a:gd name="T61" fmla="*/ 51 h 3478"/>
              <a:gd name="T62" fmla="*/ 13 w 1941"/>
              <a:gd name="T63" fmla="*/ 60 h 3478"/>
              <a:gd name="T64" fmla="*/ 9 w 1941"/>
              <a:gd name="T65" fmla="*/ 70 h 3478"/>
              <a:gd name="T66" fmla="*/ 4 w 1941"/>
              <a:gd name="T67" fmla="*/ 81 h 3478"/>
              <a:gd name="T68" fmla="*/ 3 w 1941"/>
              <a:gd name="T69" fmla="*/ 91 h 3478"/>
              <a:gd name="T70" fmla="*/ 0 w 1941"/>
              <a:gd name="T71" fmla="*/ 103 h 3478"/>
              <a:gd name="T72" fmla="*/ 0 w 1941"/>
              <a:gd name="T73" fmla="*/ 114 h 3478"/>
              <a:gd name="T74" fmla="*/ 0 w 1941"/>
              <a:gd name="T75" fmla="*/ 2676 h 3478"/>
              <a:gd name="T76" fmla="*/ 0 w 1941"/>
              <a:gd name="T77" fmla="*/ 2676 h 3478"/>
              <a:gd name="T78" fmla="*/ 486 w 1941"/>
              <a:gd name="T79" fmla="*/ 3114 h 3478"/>
              <a:gd name="T80" fmla="*/ 831 w 1941"/>
              <a:gd name="T81" fmla="*/ 3424 h 3478"/>
              <a:gd name="T82" fmla="*/ 831 w 1941"/>
              <a:gd name="T83" fmla="*/ 3424 h 3478"/>
              <a:gd name="T84" fmla="*/ 846 w 1941"/>
              <a:gd name="T85" fmla="*/ 3438 h 3478"/>
              <a:gd name="T86" fmla="*/ 862 w 1941"/>
              <a:gd name="T87" fmla="*/ 3448 h 3478"/>
              <a:gd name="T88" fmla="*/ 879 w 1941"/>
              <a:gd name="T89" fmla="*/ 3457 h 3478"/>
              <a:gd name="T90" fmla="*/ 897 w 1941"/>
              <a:gd name="T91" fmla="*/ 3465 h 3478"/>
              <a:gd name="T92" fmla="*/ 915 w 1941"/>
              <a:gd name="T93" fmla="*/ 3471 h 3478"/>
              <a:gd name="T94" fmla="*/ 933 w 1941"/>
              <a:gd name="T95" fmla="*/ 3475 h 3478"/>
              <a:gd name="T96" fmla="*/ 951 w 1941"/>
              <a:gd name="T97" fmla="*/ 3478 h 3478"/>
              <a:gd name="T98" fmla="*/ 970 w 1941"/>
              <a:gd name="T99" fmla="*/ 3478 h 3478"/>
              <a:gd name="T100" fmla="*/ 988 w 1941"/>
              <a:gd name="T101" fmla="*/ 3478 h 3478"/>
              <a:gd name="T102" fmla="*/ 1008 w 1941"/>
              <a:gd name="T103" fmla="*/ 3475 h 3478"/>
              <a:gd name="T104" fmla="*/ 1026 w 1941"/>
              <a:gd name="T105" fmla="*/ 3471 h 3478"/>
              <a:gd name="T106" fmla="*/ 1044 w 1941"/>
              <a:gd name="T107" fmla="*/ 3465 h 3478"/>
              <a:gd name="T108" fmla="*/ 1062 w 1941"/>
              <a:gd name="T109" fmla="*/ 3457 h 3478"/>
              <a:gd name="T110" fmla="*/ 1078 w 1941"/>
              <a:gd name="T111" fmla="*/ 3448 h 3478"/>
              <a:gd name="T112" fmla="*/ 1095 w 1941"/>
              <a:gd name="T113" fmla="*/ 3438 h 3478"/>
              <a:gd name="T114" fmla="*/ 1110 w 1941"/>
              <a:gd name="T115" fmla="*/ 3424 h 3478"/>
              <a:gd name="T116" fmla="*/ 1455 w 1941"/>
              <a:gd name="T117" fmla="*/ 3114 h 3478"/>
              <a:gd name="T118" fmla="*/ 1941 w 1941"/>
              <a:gd name="T119" fmla="*/ 2676 h 3478"/>
              <a:gd name="T120" fmla="*/ 1941 w 1941"/>
              <a:gd name="T121" fmla="*/ 2676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1" h="3478">
                <a:moveTo>
                  <a:pt x="1941" y="2676"/>
                </a:moveTo>
                <a:lnTo>
                  <a:pt x="1941" y="114"/>
                </a:lnTo>
                <a:lnTo>
                  <a:pt x="1941" y="114"/>
                </a:lnTo>
                <a:lnTo>
                  <a:pt x="1939" y="103"/>
                </a:lnTo>
                <a:lnTo>
                  <a:pt x="1938" y="91"/>
                </a:lnTo>
                <a:lnTo>
                  <a:pt x="1935" y="81"/>
                </a:lnTo>
                <a:lnTo>
                  <a:pt x="1932" y="70"/>
                </a:lnTo>
                <a:lnTo>
                  <a:pt x="1927" y="60"/>
                </a:lnTo>
                <a:lnTo>
                  <a:pt x="1921" y="51"/>
                </a:lnTo>
                <a:lnTo>
                  <a:pt x="1914" y="42"/>
                </a:lnTo>
                <a:lnTo>
                  <a:pt x="1906" y="33"/>
                </a:lnTo>
                <a:lnTo>
                  <a:pt x="1899" y="25"/>
                </a:lnTo>
                <a:lnTo>
                  <a:pt x="1890" y="19"/>
                </a:lnTo>
                <a:lnTo>
                  <a:pt x="1881" y="13"/>
                </a:lnTo>
                <a:lnTo>
                  <a:pt x="1870" y="9"/>
                </a:lnTo>
                <a:lnTo>
                  <a:pt x="1860" y="4"/>
                </a:lnTo>
                <a:lnTo>
                  <a:pt x="1849" y="3"/>
                </a:lnTo>
                <a:lnTo>
                  <a:pt x="1837" y="0"/>
                </a:lnTo>
                <a:lnTo>
                  <a:pt x="1825" y="0"/>
                </a:lnTo>
                <a:lnTo>
                  <a:pt x="114" y="0"/>
                </a:lnTo>
                <a:lnTo>
                  <a:pt x="114" y="0"/>
                </a:lnTo>
                <a:lnTo>
                  <a:pt x="103" y="0"/>
                </a:lnTo>
                <a:lnTo>
                  <a:pt x="91" y="3"/>
                </a:lnTo>
                <a:lnTo>
                  <a:pt x="81" y="4"/>
                </a:lnTo>
                <a:lnTo>
                  <a:pt x="70" y="9"/>
                </a:lnTo>
                <a:lnTo>
                  <a:pt x="60" y="13"/>
                </a:lnTo>
                <a:lnTo>
                  <a:pt x="51" y="19"/>
                </a:lnTo>
                <a:lnTo>
                  <a:pt x="42" y="25"/>
                </a:lnTo>
                <a:lnTo>
                  <a:pt x="33" y="33"/>
                </a:lnTo>
                <a:lnTo>
                  <a:pt x="25" y="42"/>
                </a:lnTo>
                <a:lnTo>
                  <a:pt x="19" y="51"/>
                </a:lnTo>
                <a:lnTo>
                  <a:pt x="13" y="60"/>
                </a:lnTo>
                <a:lnTo>
                  <a:pt x="9" y="70"/>
                </a:lnTo>
                <a:lnTo>
                  <a:pt x="4" y="81"/>
                </a:lnTo>
                <a:lnTo>
                  <a:pt x="3" y="91"/>
                </a:lnTo>
                <a:lnTo>
                  <a:pt x="0" y="103"/>
                </a:lnTo>
                <a:lnTo>
                  <a:pt x="0" y="114"/>
                </a:lnTo>
                <a:lnTo>
                  <a:pt x="0" y="2676"/>
                </a:lnTo>
                <a:lnTo>
                  <a:pt x="0" y="2676"/>
                </a:lnTo>
                <a:lnTo>
                  <a:pt x="486" y="3114"/>
                </a:lnTo>
                <a:lnTo>
                  <a:pt x="831" y="3424"/>
                </a:lnTo>
                <a:lnTo>
                  <a:pt x="831" y="3424"/>
                </a:lnTo>
                <a:lnTo>
                  <a:pt x="846" y="3438"/>
                </a:lnTo>
                <a:lnTo>
                  <a:pt x="862" y="3448"/>
                </a:lnTo>
                <a:lnTo>
                  <a:pt x="879" y="3457"/>
                </a:lnTo>
                <a:lnTo>
                  <a:pt x="897" y="3465"/>
                </a:lnTo>
                <a:lnTo>
                  <a:pt x="915" y="3471"/>
                </a:lnTo>
                <a:lnTo>
                  <a:pt x="933" y="3475"/>
                </a:lnTo>
                <a:lnTo>
                  <a:pt x="951" y="3478"/>
                </a:lnTo>
                <a:lnTo>
                  <a:pt x="970" y="3478"/>
                </a:lnTo>
                <a:lnTo>
                  <a:pt x="988" y="3478"/>
                </a:lnTo>
                <a:lnTo>
                  <a:pt x="1008" y="3475"/>
                </a:lnTo>
                <a:lnTo>
                  <a:pt x="1026" y="3471"/>
                </a:lnTo>
                <a:lnTo>
                  <a:pt x="1044" y="3465"/>
                </a:lnTo>
                <a:lnTo>
                  <a:pt x="1062" y="3457"/>
                </a:lnTo>
                <a:lnTo>
                  <a:pt x="1078" y="3448"/>
                </a:lnTo>
                <a:lnTo>
                  <a:pt x="1095" y="3438"/>
                </a:lnTo>
                <a:lnTo>
                  <a:pt x="1110" y="3424"/>
                </a:lnTo>
                <a:lnTo>
                  <a:pt x="1455" y="3114"/>
                </a:lnTo>
                <a:lnTo>
                  <a:pt x="1941" y="2676"/>
                </a:lnTo>
                <a:lnTo>
                  <a:pt x="1941" y="2676"/>
                </a:lnTo>
                <a:close/>
              </a:path>
            </a:pathLst>
          </a:custGeom>
          <a:solidFill>
            <a:schemeClr val="bg1"/>
          </a:solidFill>
          <a:ln w="3175">
            <a:noFill/>
            <a:prstDash val="solid"/>
            <a:round/>
            <a:headEnd/>
            <a:tailEnd/>
          </a:ln>
          <a:effectLst>
            <a:outerShdw blurRad="63500" dir="5400000" algn="ctr" rotWithShape="0">
              <a:srgbClr val="000000">
                <a:alpha val="60000"/>
              </a:srgbClr>
            </a:outerShdw>
          </a:effectLst>
        </p:spPr>
        <p:txBody>
          <a:bodyPr vert="horz" wrap="square" lIns="146304" tIns="73152" rIns="146304" bIns="73152" numCol="1" anchor="t" anchorCtr="0" compatLnSpc="1">
            <a:prstTxWarp prst="textNoShape">
              <a:avLst/>
            </a:prstTxWarp>
          </a:bodyPr>
          <a:lstStyle/>
          <a:p>
            <a:endParaRPr lang="en-US" sz="2880"/>
          </a:p>
        </p:txBody>
      </p:sp>
      <p:sp>
        <p:nvSpPr>
          <p:cNvPr id="17" name="Freeform 16"/>
          <p:cNvSpPr>
            <a:spLocks/>
          </p:cNvSpPr>
          <p:nvPr/>
        </p:nvSpPr>
        <p:spPr bwMode="auto">
          <a:xfrm>
            <a:off x="5175424" y="2434952"/>
            <a:ext cx="1130300" cy="1287781"/>
          </a:xfrm>
          <a:custGeom>
            <a:avLst/>
            <a:gdLst>
              <a:gd name="T0" fmla="*/ 28 w 891"/>
              <a:gd name="T1" fmla="*/ 0 h 1016"/>
              <a:gd name="T2" fmla="*/ 21 w 891"/>
              <a:gd name="T3" fmla="*/ 0 h 1016"/>
              <a:gd name="T4" fmla="*/ 0 w 891"/>
              <a:gd name="T5" fmla="*/ 6 h 1016"/>
              <a:gd name="T6" fmla="*/ 12 w 891"/>
              <a:gd name="T7" fmla="*/ 11 h 1016"/>
              <a:gd name="T8" fmla="*/ 46 w 891"/>
              <a:gd name="T9" fmla="*/ 27 h 1016"/>
              <a:gd name="T10" fmla="*/ 85 w 891"/>
              <a:gd name="T11" fmla="*/ 59 h 1016"/>
              <a:gd name="T12" fmla="*/ 100 w 891"/>
              <a:gd name="T13" fmla="*/ 78 h 1016"/>
              <a:gd name="T14" fmla="*/ 112 w 891"/>
              <a:gd name="T15" fmla="*/ 99 h 1016"/>
              <a:gd name="T16" fmla="*/ 120 w 891"/>
              <a:gd name="T17" fmla="*/ 122 h 1016"/>
              <a:gd name="T18" fmla="*/ 124 w 891"/>
              <a:gd name="T19" fmla="*/ 146 h 1016"/>
              <a:gd name="T20" fmla="*/ 124 w 891"/>
              <a:gd name="T21" fmla="*/ 146 h 1016"/>
              <a:gd name="T22" fmla="*/ 126 w 891"/>
              <a:gd name="T23" fmla="*/ 161 h 1016"/>
              <a:gd name="T24" fmla="*/ 126 w 891"/>
              <a:gd name="T25" fmla="*/ 161 h 1016"/>
              <a:gd name="T26" fmla="*/ 124 w 891"/>
              <a:gd name="T27" fmla="*/ 671 h 1016"/>
              <a:gd name="T28" fmla="*/ 126 w 891"/>
              <a:gd name="T29" fmla="*/ 689 h 1016"/>
              <a:gd name="T30" fmla="*/ 129 w 891"/>
              <a:gd name="T31" fmla="*/ 723 h 1016"/>
              <a:gd name="T32" fmla="*/ 136 w 891"/>
              <a:gd name="T33" fmla="*/ 756 h 1016"/>
              <a:gd name="T34" fmla="*/ 148 w 891"/>
              <a:gd name="T35" fmla="*/ 789 h 1016"/>
              <a:gd name="T36" fmla="*/ 171 w 891"/>
              <a:gd name="T37" fmla="*/ 836 h 1016"/>
              <a:gd name="T38" fmla="*/ 213 w 891"/>
              <a:gd name="T39" fmla="*/ 890 h 1016"/>
              <a:gd name="T40" fmla="*/ 264 w 891"/>
              <a:gd name="T41" fmla="*/ 938 h 1016"/>
              <a:gd name="T42" fmla="*/ 325 w 891"/>
              <a:gd name="T43" fmla="*/ 974 h 1016"/>
              <a:gd name="T44" fmla="*/ 394 w 891"/>
              <a:gd name="T45" fmla="*/ 1001 h 1016"/>
              <a:gd name="T46" fmla="*/ 469 w 891"/>
              <a:gd name="T47" fmla="*/ 1014 h 1016"/>
              <a:gd name="T48" fmla="*/ 508 w 891"/>
              <a:gd name="T49" fmla="*/ 1016 h 1016"/>
              <a:gd name="T50" fmla="*/ 508 w 891"/>
              <a:gd name="T51" fmla="*/ 1016 h 1016"/>
              <a:gd name="T52" fmla="*/ 547 w 891"/>
              <a:gd name="T53" fmla="*/ 1014 h 1016"/>
              <a:gd name="T54" fmla="*/ 622 w 891"/>
              <a:gd name="T55" fmla="*/ 1001 h 1016"/>
              <a:gd name="T56" fmla="*/ 691 w 891"/>
              <a:gd name="T57" fmla="*/ 974 h 1016"/>
              <a:gd name="T58" fmla="*/ 751 w 891"/>
              <a:gd name="T59" fmla="*/ 938 h 1016"/>
              <a:gd name="T60" fmla="*/ 804 w 891"/>
              <a:gd name="T61" fmla="*/ 890 h 1016"/>
              <a:gd name="T62" fmla="*/ 844 w 891"/>
              <a:gd name="T63" fmla="*/ 836 h 1016"/>
              <a:gd name="T64" fmla="*/ 868 w 891"/>
              <a:gd name="T65" fmla="*/ 789 h 1016"/>
              <a:gd name="T66" fmla="*/ 879 w 891"/>
              <a:gd name="T67" fmla="*/ 756 h 1016"/>
              <a:gd name="T68" fmla="*/ 886 w 891"/>
              <a:gd name="T69" fmla="*/ 723 h 1016"/>
              <a:gd name="T70" fmla="*/ 891 w 891"/>
              <a:gd name="T71" fmla="*/ 689 h 1016"/>
              <a:gd name="T72" fmla="*/ 891 w 891"/>
              <a:gd name="T73" fmla="*/ 114 h 1016"/>
              <a:gd name="T74" fmla="*/ 891 w 891"/>
              <a:gd name="T75" fmla="*/ 104 h 1016"/>
              <a:gd name="T76" fmla="*/ 885 w 891"/>
              <a:gd name="T77" fmla="*/ 81 h 1016"/>
              <a:gd name="T78" fmla="*/ 876 w 891"/>
              <a:gd name="T79" fmla="*/ 60 h 1016"/>
              <a:gd name="T80" fmla="*/ 862 w 891"/>
              <a:gd name="T81" fmla="*/ 42 h 1016"/>
              <a:gd name="T82" fmla="*/ 844 w 891"/>
              <a:gd name="T83" fmla="*/ 26 h 1016"/>
              <a:gd name="T84" fmla="*/ 825 w 891"/>
              <a:gd name="T85" fmla="*/ 14 h 1016"/>
              <a:gd name="T86" fmla="*/ 801 w 891"/>
              <a:gd name="T87" fmla="*/ 5 h 1016"/>
              <a:gd name="T88" fmla="*/ 777 w 891"/>
              <a:gd name="T89" fmla="*/ 0 h 1016"/>
              <a:gd name="T90" fmla="*/ 28 w 891"/>
              <a:gd name="T9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1" h="1016">
                <a:moveTo>
                  <a:pt x="28" y="0"/>
                </a:moveTo>
                <a:lnTo>
                  <a:pt x="28" y="0"/>
                </a:lnTo>
                <a:lnTo>
                  <a:pt x="28" y="0"/>
                </a:lnTo>
                <a:lnTo>
                  <a:pt x="21" y="0"/>
                </a:lnTo>
                <a:lnTo>
                  <a:pt x="13" y="2"/>
                </a:lnTo>
                <a:lnTo>
                  <a:pt x="0" y="6"/>
                </a:lnTo>
                <a:lnTo>
                  <a:pt x="0" y="6"/>
                </a:lnTo>
                <a:lnTo>
                  <a:pt x="12" y="11"/>
                </a:lnTo>
                <a:lnTo>
                  <a:pt x="24" y="15"/>
                </a:lnTo>
                <a:lnTo>
                  <a:pt x="46" y="27"/>
                </a:lnTo>
                <a:lnTo>
                  <a:pt x="67" y="42"/>
                </a:lnTo>
                <a:lnTo>
                  <a:pt x="85" y="59"/>
                </a:lnTo>
                <a:lnTo>
                  <a:pt x="93" y="68"/>
                </a:lnTo>
                <a:lnTo>
                  <a:pt x="100" y="78"/>
                </a:lnTo>
                <a:lnTo>
                  <a:pt x="106" y="89"/>
                </a:lnTo>
                <a:lnTo>
                  <a:pt x="112" y="99"/>
                </a:lnTo>
                <a:lnTo>
                  <a:pt x="117" y="111"/>
                </a:lnTo>
                <a:lnTo>
                  <a:pt x="120" y="122"/>
                </a:lnTo>
                <a:lnTo>
                  <a:pt x="123" y="134"/>
                </a:lnTo>
                <a:lnTo>
                  <a:pt x="124" y="146"/>
                </a:lnTo>
                <a:lnTo>
                  <a:pt x="124" y="146"/>
                </a:lnTo>
                <a:lnTo>
                  <a:pt x="124" y="146"/>
                </a:lnTo>
                <a:lnTo>
                  <a:pt x="124" y="146"/>
                </a:lnTo>
                <a:lnTo>
                  <a:pt x="126" y="161"/>
                </a:lnTo>
                <a:lnTo>
                  <a:pt x="126" y="161"/>
                </a:lnTo>
                <a:lnTo>
                  <a:pt x="126" y="161"/>
                </a:lnTo>
                <a:lnTo>
                  <a:pt x="124" y="176"/>
                </a:lnTo>
                <a:lnTo>
                  <a:pt x="124" y="671"/>
                </a:lnTo>
                <a:lnTo>
                  <a:pt x="124" y="671"/>
                </a:lnTo>
                <a:lnTo>
                  <a:pt x="126" y="689"/>
                </a:lnTo>
                <a:lnTo>
                  <a:pt x="127" y="705"/>
                </a:lnTo>
                <a:lnTo>
                  <a:pt x="129" y="723"/>
                </a:lnTo>
                <a:lnTo>
                  <a:pt x="133" y="740"/>
                </a:lnTo>
                <a:lnTo>
                  <a:pt x="136" y="756"/>
                </a:lnTo>
                <a:lnTo>
                  <a:pt x="142" y="773"/>
                </a:lnTo>
                <a:lnTo>
                  <a:pt x="148" y="789"/>
                </a:lnTo>
                <a:lnTo>
                  <a:pt x="156" y="804"/>
                </a:lnTo>
                <a:lnTo>
                  <a:pt x="171" y="836"/>
                </a:lnTo>
                <a:lnTo>
                  <a:pt x="190" y="864"/>
                </a:lnTo>
                <a:lnTo>
                  <a:pt x="213" y="890"/>
                </a:lnTo>
                <a:lnTo>
                  <a:pt x="237" y="915"/>
                </a:lnTo>
                <a:lnTo>
                  <a:pt x="264" y="938"/>
                </a:lnTo>
                <a:lnTo>
                  <a:pt x="294" y="957"/>
                </a:lnTo>
                <a:lnTo>
                  <a:pt x="325" y="974"/>
                </a:lnTo>
                <a:lnTo>
                  <a:pt x="358" y="989"/>
                </a:lnTo>
                <a:lnTo>
                  <a:pt x="394" y="1001"/>
                </a:lnTo>
                <a:lnTo>
                  <a:pt x="430" y="1008"/>
                </a:lnTo>
                <a:lnTo>
                  <a:pt x="469" y="1014"/>
                </a:lnTo>
                <a:lnTo>
                  <a:pt x="489" y="1016"/>
                </a:lnTo>
                <a:lnTo>
                  <a:pt x="508" y="1016"/>
                </a:lnTo>
                <a:lnTo>
                  <a:pt x="508" y="1016"/>
                </a:lnTo>
                <a:lnTo>
                  <a:pt x="508" y="1016"/>
                </a:lnTo>
                <a:lnTo>
                  <a:pt x="528" y="1016"/>
                </a:lnTo>
                <a:lnTo>
                  <a:pt x="547" y="1014"/>
                </a:lnTo>
                <a:lnTo>
                  <a:pt x="585" y="1008"/>
                </a:lnTo>
                <a:lnTo>
                  <a:pt x="622" y="1001"/>
                </a:lnTo>
                <a:lnTo>
                  <a:pt x="657" y="989"/>
                </a:lnTo>
                <a:lnTo>
                  <a:pt x="691" y="974"/>
                </a:lnTo>
                <a:lnTo>
                  <a:pt x="723" y="957"/>
                </a:lnTo>
                <a:lnTo>
                  <a:pt x="751" y="938"/>
                </a:lnTo>
                <a:lnTo>
                  <a:pt x="778" y="915"/>
                </a:lnTo>
                <a:lnTo>
                  <a:pt x="804" y="890"/>
                </a:lnTo>
                <a:lnTo>
                  <a:pt x="826" y="864"/>
                </a:lnTo>
                <a:lnTo>
                  <a:pt x="844" y="836"/>
                </a:lnTo>
                <a:lnTo>
                  <a:pt x="861" y="804"/>
                </a:lnTo>
                <a:lnTo>
                  <a:pt x="868" y="789"/>
                </a:lnTo>
                <a:lnTo>
                  <a:pt x="874" y="773"/>
                </a:lnTo>
                <a:lnTo>
                  <a:pt x="879" y="756"/>
                </a:lnTo>
                <a:lnTo>
                  <a:pt x="883" y="740"/>
                </a:lnTo>
                <a:lnTo>
                  <a:pt x="886" y="723"/>
                </a:lnTo>
                <a:lnTo>
                  <a:pt x="889" y="705"/>
                </a:lnTo>
                <a:lnTo>
                  <a:pt x="891" y="689"/>
                </a:lnTo>
                <a:lnTo>
                  <a:pt x="891" y="671"/>
                </a:lnTo>
                <a:lnTo>
                  <a:pt x="891" y="114"/>
                </a:lnTo>
                <a:lnTo>
                  <a:pt x="891" y="114"/>
                </a:lnTo>
                <a:lnTo>
                  <a:pt x="891" y="104"/>
                </a:lnTo>
                <a:lnTo>
                  <a:pt x="888" y="92"/>
                </a:lnTo>
                <a:lnTo>
                  <a:pt x="885" y="81"/>
                </a:lnTo>
                <a:lnTo>
                  <a:pt x="882" y="71"/>
                </a:lnTo>
                <a:lnTo>
                  <a:pt x="876" y="60"/>
                </a:lnTo>
                <a:lnTo>
                  <a:pt x="870" y="50"/>
                </a:lnTo>
                <a:lnTo>
                  <a:pt x="862" y="42"/>
                </a:lnTo>
                <a:lnTo>
                  <a:pt x="853" y="33"/>
                </a:lnTo>
                <a:lnTo>
                  <a:pt x="844" y="26"/>
                </a:lnTo>
                <a:lnTo>
                  <a:pt x="835" y="20"/>
                </a:lnTo>
                <a:lnTo>
                  <a:pt x="825" y="14"/>
                </a:lnTo>
                <a:lnTo>
                  <a:pt x="813" y="9"/>
                </a:lnTo>
                <a:lnTo>
                  <a:pt x="801" y="5"/>
                </a:lnTo>
                <a:lnTo>
                  <a:pt x="789" y="2"/>
                </a:lnTo>
                <a:lnTo>
                  <a:pt x="777" y="0"/>
                </a:lnTo>
                <a:lnTo>
                  <a:pt x="763" y="0"/>
                </a:lnTo>
                <a:lnTo>
                  <a:pt x="28" y="0"/>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8" name="Freeform 17"/>
          <p:cNvSpPr>
            <a:spLocks/>
          </p:cNvSpPr>
          <p:nvPr/>
        </p:nvSpPr>
        <p:spPr bwMode="auto">
          <a:xfrm>
            <a:off x="5721524" y="3925930"/>
            <a:ext cx="220981" cy="220981"/>
          </a:xfrm>
          <a:custGeom>
            <a:avLst/>
            <a:gdLst>
              <a:gd name="T0" fmla="*/ 174 w 174"/>
              <a:gd name="T1" fmla="*/ 87 h 174"/>
              <a:gd name="T2" fmla="*/ 174 w 174"/>
              <a:gd name="T3" fmla="*/ 87 h 174"/>
              <a:gd name="T4" fmla="*/ 174 w 174"/>
              <a:gd name="T5" fmla="*/ 96 h 174"/>
              <a:gd name="T6" fmla="*/ 173 w 174"/>
              <a:gd name="T7" fmla="*/ 105 h 174"/>
              <a:gd name="T8" fmla="*/ 167 w 174"/>
              <a:gd name="T9" fmla="*/ 121 h 174"/>
              <a:gd name="T10" fmla="*/ 159 w 174"/>
              <a:gd name="T11" fmla="*/ 136 h 174"/>
              <a:gd name="T12" fmla="*/ 149 w 174"/>
              <a:gd name="T13" fmla="*/ 148 h 174"/>
              <a:gd name="T14" fmla="*/ 135 w 174"/>
              <a:gd name="T15" fmla="*/ 159 h 174"/>
              <a:gd name="T16" fmla="*/ 120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3 w 174"/>
              <a:gd name="T31" fmla="*/ 168 h 174"/>
              <a:gd name="T32" fmla="*/ 39 w 174"/>
              <a:gd name="T33" fmla="*/ 159 h 174"/>
              <a:gd name="T34" fmla="*/ 26 w 174"/>
              <a:gd name="T35" fmla="*/ 148 h 174"/>
              <a:gd name="T36" fmla="*/ 15 w 174"/>
              <a:gd name="T37" fmla="*/ 136 h 174"/>
              <a:gd name="T38" fmla="*/ 8 w 174"/>
              <a:gd name="T39" fmla="*/ 121 h 174"/>
              <a:gd name="T40" fmla="*/ 2 w 174"/>
              <a:gd name="T41" fmla="*/ 105 h 174"/>
              <a:gd name="T42" fmla="*/ 0 w 174"/>
              <a:gd name="T43" fmla="*/ 96 h 174"/>
              <a:gd name="T44" fmla="*/ 0 w 174"/>
              <a:gd name="T45" fmla="*/ 87 h 174"/>
              <a:gd name="T46" fmla="*/ 0 w 174"/>
              <a:gd name="T47" fmla="*/ 87 h 174"/>
              <a:gd name="T48" fmla="*/ 0 w 174"/>
              <a:gd name="T49" fmla="*/ 78 h 174"/>
              <a:gd name="T50" fmla="*/ 2 w 174"/>
              <a:gd name="T51" fmla="*/ 70 h 174"/>
              <a:gd name="T52" fmla="*/ 8 w 174"/>
              <a:gd name="T53" fmla="*/ 54 h 174"/>
              <a:gd name="T54" fmla="*/ 15 w 174"/>
              <a:gd name="T55" fmla="*/ 39 h 174"/>
              <a:gd name="T56" fmla="*/ 26 w 174"/>
              <a:gd name="T57" fmla="*/ 25 h 174"/>
              <a:gd name="T58" fmla="*/ 39 w 174"/>
              <a:gd name="T59" fmla="*/ 15 h 174"/>
              <a:gd name="T60" fmla="*/ 53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0 w 174"/>
              <a:gd name="T75" fmla="*/ 7 h 174"/>
              <a:gd name="T76" fmla="*/ 135 w 174"/>
              <a:gd name="T77" fmla="*/ 15 h 174"/>
              <a:gd name="T78" fmla="*/ 149 w 174"/>
              <a:gd name="T79" fmla="*/ 25 h 174"/>
              <a:gd name="T80" fmla="*/ 159 w 174"/>
              <a:gd name="T81" fmla="*/ 39 h 174"/>
              <a:gd name="T82" fmla="*/ 167 w 174"/>
              <a:gd name="T83" fmla="*/ 54 h 174"/>
              <a:gd name="T84" fmla="*/ 173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3" y="105"/>
                </a:lnTo>
                <a:lnTo>
                  <a:pt x="167" y="121"/>
                </a:lnTo>
                <a:lnTo>
                  <a:pt x="159" y="136"/>
                </a:lnTo>
                <a:lnTo>
                  <a:pt x="149" y="148"/>
                </a:lnTo>
                <a:lnTo>
                  <a:pt x="135" y="159"/>
                </a:lnTo>
                <a:lnTo>
                  <a:pt x="120" y="168"/>
                </a:lnTo>
                <a:lnTo>
                  <a:pt x="105" y="172"/>
                </a:lnTo>
                <a:lnTo>
                  <a:pt x="96" y="174"/>
                </a:lnTo>
                <a:lnTo>
                  <a:pt x="87" y="174"/>
                </a:lnTo>
                <a:lnTo>
                  <a:pt x="87" y="174"/>
                </a:lnTo>
                <a:lnTo>
                  <a:pt x="78" y="174"/>
                </a:lnTo>
                <a:lnTo>
                  <a:pt x="69" y="172"/>
                </a:lnTo>
                <a:lnTo>
                  <a:pt x="53" y="168"/>
                </a:lnTo>
                <a:lnTo>
                  <a:pt x="39" y="159"/>
                </a:lnTo>
                <a:lnTo>
                  <a:pt x="26" y="148"/>
                </a:lnTo>
                <a:lnTo>
                  <a:pt x="15" y="136"/>
                </a:lnTo>
                <a:lnTo>
                  <a:pt x="8" y="121"/>
                </a:lnTo>
                <a:lnTo>
                  <a:pt x="2" y="105"/>
                </a:lnTo>
                <a:lnTo>
                  <a:pt x="0" y="96"/>
                </a:lnTo>
                <a:lnTo>
                  <a:pt x="0" y="87"/>
                </a:lnTo>
                <a:lnTo>
                  <a:pt x="0" y="87"/>
                </a:lnTo>
                <a:lnTo>
                  <a:pt x="0" y="78"/>
                </a:lnTo>
                <a:lnTo>
                  <a:pt x="2" y="70"/>
                </a:lnTo>
                <a:lnTo>
                  <a:pt x="8" y="54"/>
                </a:lnTo>
                <a:lnTo>
                  <a:pt x="15" y="39"/>
                </a:lnTo>
                <a:lnTo>
                  <a:pt x="26" y="25"/>
                </a:lnTo>
                <a:lnTo>
                  <a:pt x="39" y="15"/>
                </a:lnTo>
                <a:lnTo>
                  <a:pt x="53" y="7"/>
                </a:lnTo>
                <a:lnTo>
                  <a:pt x="69" y="3"/>
                </a:lnTo>
                <a:lnTo>
                  <a:pt x="78" y="1"/>
                </a:lnTo>
                <a:lnTo>
                  <a:pt x="87" y="0"/>
                </a:lnTo>
                <a:lnTo>
                  <a:pt x="87" y="0"/>
                </a:lnTo>
                <a:lnTo>
                  <a:pt x="96" y="1"/>
                </a:lnTo>
                <a:lnTo>
                  <a:pt x="105" y="3"/>
                </a:lnTo>
                <a:lnTo>
                  <a:pt x="120" y="7"/>
                </a:lnTo>
                <a:lnTo>
                  <a:pt x="135" y="15"/>
                </a:lnTo>
                <a:lnTo>
                  <a:pt x="149" y="25"/>
                </a:lnTo>
                <a:lnTo>
                  <a:pt x="159" y="39"/>
                </a:lnTo>
                <a:lnTo>
                  <a:pt x="167" y="54"/>
                </a:lnTo>
                <a:lnTo>
                  <a:pt x="173" y="70"/>
                </a:lnTo>
                <a:lnTo>
                  <a:pt x="174" y="78"/>
                </a:lnTo>
                <a:lnTo>
                  <a:pt x="174" y="87"/>
                </a:lnTo>
                <a:lnTo>
                  <a:pt x="174" y="87"/>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1" name="Rectangle 20"/>
          <p:cNvSpPr>
            <a:spLocks noChangeArrowheads="1"/>
          </p:cNvSpPr>
          <p:nvPr/>
        </p:nvSpPr>
        <p:spPr bwMode="auto">
          <a:xfrm>
            <a:off x="8585374" y="2588305"/>
            <a:ext cx="2540" cy="2540"/>
          </a:xfrm>
          <a:prstGeom prst="rect">
            <a:avLst/>
          </a:prstGeom>
          <a:solidFill>
            <a:srgbClr val="E139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22" name="Freeform 21"/>
          <p:cNvSpPr>
            <a:spLocks/>
          </p:cNvSpPr>
          <p:nvPr/>
        </p:nvSpPr>
        <p:spPr bwMode="auto">
          <a:xfrm>
            <a:off x="7749713" y="2588304"/>
            <a:ext cx="2466341" cy="4419600"/>
          </a:xfrm>
          <a:custGeom>
            <a:avLst/>
            <a:gdLst>
              <a:gd name="T0" fmla="*/ 1941 w 1941"/>
              <a:gd name="T1" fmla="*/ 2676 h 3478"/>
              <a:gd name="T2" fmla="*/ 1941 w 1941"/>
              <a:gd name="T3" fmla="*/ 114 h 3478"/>
              <a:gd name="T4" fmla="*/ 1941 w 1941"/>
              <a:gd name="T5" fmla="*/ 114 h 3478"/>
              <a:gd name="T6" fmla="*/ 1941 w 1941"/>
              <a:gd name="T7" fmla="*/ 103 h 3478"/>
              <a:gd name="T8" fmla="*/ 1938 w 1941"/>
              <a:gd name="T9" fmla="*/ 91 h 3478"/>
              <a:gd name="T10" fmla="*/ 1937 w 1941"/>
              <a:gd name="T11" fmla="*/ 81 h 3478"/>
              <a:gd name="T12" fmla="*/ 1932 w 1941"/>
              <a:gd name="T13" fmla="*/ 70 h 3478"/>
              <a:gd name="T14" fmla="*/ 1928 w 1941"/>
              <a:gd name="T15" fmla="*/ 60 h 3478"/>
              <a:gd name="T16" fmla="*/ 1922 w 1941"/>
              <a:gd name="T17" fmla="*/ 51 h 3478"/>
              <a:gd name="T18" fmla="*/ 1916 w 1941"/>
              <a:gd name="T19" fmla="*/ 42 h 3478"/>
              <a:gd name="T20" fmla="*/ 1908 w 1941"/>
              <a:gd name="T21" fmla="*/ 33 h 3478"/>
              <a:gd name="T22" fmla="*/ 1899 w 1941"/>
              <a:gd name="T23" fmla="*/ 25 h 3478"/>
              <a:gd name="T24" fmla="*/ 1890 w 1941"/>
              <a:gd name="T25" fmla="*/ 19 h 3478"/>
              <a:gd name="T26" fmla="*/ 1881 w 1941"/>
              <a:gd name="T27" fmla="*/ 13 h 3478"/>
              <a:gd name="T28" fmla="*/ 1871 w 1941"/>
              <a:gd name="T29" fmla="*/ 9 h 3478"/>
              <a:gd name="T30" fmla="*/ 1860 w 1941"/>
              <a:gd name="T31" fmla="*/ 4 h 3478"/>
              <a:gd name="T32" fmla="*/ 1850 w 1941"/>
              <a:gd name="T33" fmla="*/ 3 h 3478"/>
              <a:gd name="T34" fmla="*/ 1838 w 1941"/>
              <a:gd name="T35" fmla="*/ 0 h 3478"/>
              <a:gd name="T36" fmla="*/ 1827 w 1941"/>
              <a:gd name="T37" fmla="*/ 0 h 3478"/>
              <a:gd name="T38" fmla="*/ 116 w 1941"/>
              <a:gd name="T39" fmla="*/ 0 h 3478"/>
              <a:gd name="T40" fmla="*/ 116 w 1941"/>
              <a:gd name="T41" fmla="*/ 0 h 3478"/>
              <a:gd name="T42" fmla="*/ 104 w 1941"/>
              <a:gd name="T43" fmla="*/ 0 h 3478"/>
              <a:gd name="T44" fmla="*/ 92 w 1941"/>
              <a:gd name="T45" fmla="*/ 3 h 3478"/>
              <a:gd name="T46" fmla="*/ 81 w 1941"/>
              <a:gd name="T47" fmla="*/ 4 h 3478"/>
              <a:gd name="T48" fmla="*/ 71 w 1941"/>
              <a:gd name="T49" fmla="*/ 9 h 3478"/>
              <a:gd name="T50" fmla="*/ 60 w 1941"/>
              <a:gd name="T51" fmla="*/ 13 h 3478"/>
              <a:gd name="T52" fmla="*/ 51 w 1941"/>
              <a:gd name="T53" fmla="*/ 19 h 3478"/>
              <a:gd name="T54" fmla="*/ 42 w 1941"/>
              <a:gd name="T55" fmla="*/ 25 h 3478"/>
              <a:gd name="T56" fmla="*/ 35 w 1941"/>
              <a:gd name="T57" fmla="*/ 33 h 3478"/>
              <a:gd name="T58" fmla="*/ 27 w 1941"/>
              <a:gd name="T59" fmla="*/ 42 h 3478"/>
              <a:gd name="T60" fmla="*/ 20 w 1941"/>
              <a:gd name="T61" fmla="*/ 51 h 3478"/>
              <a:gd name="T62" fmla="*/ 14 w 1941"/>
              <a:gd name="T63" fmla="*/ 60 h 3478"/>
              <a:gd name="T64" fmla="*/ 9 w 1941"/>
              <a:gd name="T65" fmla="*/ 70 h 3478"/>
              <a:gd name="T66" fmla="*/ 6 w 1941"/>
              <a:gd name="T67" fmla="*/ 81 h 3478"/>
              <a:gd name="T68" fmla="*/ 3 w 1941"/>
              <a:gd name="T69" fmla="*/ 91 h 3478"/>
              <a:gd name="T70" fmla="*/ 2 w 1941"/>
              <a:gd name="T71" fmla="*/ 103 h 3478"/>
              <a:gd name="T72" fmla="*/ 0 w 1941"/>
              <a:gd name="T73" fmla="*/ 114 h 3478"/>
              <a:gd name="T74" fmla="*/ 0 w 1941"/>
              <a:gd name="T75" fmla="*/ 2676 h 3478"/>
              <a:gd name="T76" fmla="*/ 0 w 1941"/>
              <a:gd name="T77" fmla="*/ 2676 h 3478"/>
              <a:gd name="T78" fmla="*/ 486 w 1941"/>
              <a:gd name="T79" fmla="*/ 3114 h 3478"/>
              <a:gd name="T80" fmla="*/ 831 w 1941"/>
              <a:gd name="T81" fmla="*/ 3424 h 3478"/>
              <a:gd name="T82" fmla="*/ 831 w 1941"/>
              <a:gd name="T83" fmla="*/ 3424 h 3478"/>
              <a:gd name="T84" fmla="*/ 846 w 1941"/>
              <a:gd name="T85" fmla="*/ 3438 h 3478"/>
              <a:gd name="T86" fmla="*/ 863 w 1941"/>
              <a:gd name="T87" fmla="*/ 3448 h 3478"/>
              <a:gd name="T88" fmla="*/ 879 w 1941"/>
              <a:gd name="T89" fmla="*/ 3457 h 3478"/>
              <a:gd name="T90" fmla="*/ 897 w 1941"/>
              <a:gd name="T91" fmla="*/ 3465 h 3478"/>
              <a:gd name="T92" fmla="*/ 915 w 1941"/>
              <a:gd name="T93" fmla="*/ 3471 h 3478"/>
              <a:gd name="T94" fmla="*/ 933 w 1941"/>
              <a:gd name="T95" fmla="*/ 3475 h 3478"/>
              <a:gd name="T96" fmla="*/ 953 w 1941"/>
              <a:gd name="T97" fmla="*/ 3478 h 3478"/>
              <a:gd name="T98" fmla="*/ 971 w 1941"/>
              <a:gd name="T99" fmla="*/ 3478 h 3478"/>
              <a:gd name="T100" fmla="*/ 990 w 1941"/>
              <a:gd name="T101" fmla="*/ 3478 h 3478"/>
              <a:gd name="T102" fmla="*/ 1008 w 1941"/>
              <a:gd name="T103" fmla="*/ 3475 h 3478"/>
              <a:gd name="T104" fmla="*/ 1026 w 1941"/>
              <a:gd name="T105" fmla="*/ 3471 h 3478"/>
              <a:gd name="T106" fmla="*/ 1044 w 1941"/>
              <a:gd name="T107" fmla="*/ 3465 h 3478"/>
              <a:gd name="T108" fmla="*/ 1062 w 1941"/>
              <a:gd name="T109" fmla="*/ 3457 h 3478"/>
              <a:gd name="T110" fmla="*/ 1079 w 1941"/>
              <a:gd name="T111" fmla="*/ 3448 h 3478"/>
              <a:gd name="T112" fmla="*/ 1095 w 1941"/>
              <a:gd name="T113" fmla="*/ 3438 h 3478"/>
              <a:gd name="T114" fmla="*/ 1110 w 1941"/>
              <a:gd name="T115" fmla="*/ 3424 h 3478"/>
              <a:gd name="T116" fmla="*/ 1457 w 1941"/>
              <a:gd name="T117" fmla="*/ 3114 h 3478"/>
              <a:gd name="T118" fmla="*/ 1941 w 1941"/>
              <a:gd name="T119" fmla="*/ 2676 h 3478"/>
              <a:gd name="T120" fmla="*/ 1941 w 1941"/>
              <a:gd name="T121" fmla="*/ 2676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1" h="3478">
                <a:moveTo>
                  <a:pt x="1941" y="2676"/>
                </a:moveTo>
                <a:lnTo>
                  <a:pt x="1941" y="114"/>
                </a:lnTo>
                <a:lnTo>
                  <a:pt x="1941" y="114"/>
                </a:lnTo>
                <a:lnTo>
                  <a:pt x="1941" y="103"/>
                </a:lnTo>
                <a:lnTo>
                  <a:pt x="1938" y="91"/>
                </a:lnTo>
                <a:lnTo>
                  <a:pt x="1937" y="81"/>
                </a:lnTo>
                <a:lnTo>
                  <a:pt x="1932" y="70"/>
                </a:lnTo>
                <a:lnTo>
                  <a:pt x="1928" y="60"/>
                </a:lnTo>
                <a:lnTo>
                  <a:pt x="1922" y="51"/>
                </a:lnTo>
                <a:lnTo>
                  <a:pt x="1916" y="42"/>
                </a:lnTo>
                <a:lnTo>
                  <a:pt x="1908" y="33"/>
                </a:lnTo>
                <a:lnTo>
                  <a:pt x="1899" y="25"/>
                </a:lnTo>
                <a:lnTo>
                  <a:pt x="1890" y="19"/>
                </a:lnTo>
                <a:lnTo>
                  <a:pt x="1881" y="13"/>
                </a:lnTo>
                <a:lnTo>
                  <a:pt x="1871" y="9"/>
                </a:lnTo>
                <a:lnTo>
                  <a:pt x="1860" y="4"/>
                </a:lnTo>
                <a:lnTo>
                  <a:pt x="1850" y="3"/>
                </a:lnTo>
                <a:lnTo>
                  <a:pt x="1838" y="0"/>
                </a:lnTo>
                <a:lnTo>
                  <a:pt x="1827" y="0"/>
                </a:lnTo>
                <a:lnTo>
                  <a:pt x="116" y="0"/>
                </a:lnTo>
                <a:lnTo>
                  <a:pt x="116" y="0"/>
                </a:lnTo>
                <a:lnTo>
                  <a:pt x="104" y="0"/>
                </a:lnTo>
                <a:lnTo>
                  <a:pt x="92" y="3"/>
                </a:lnTo>
                <a:lnTo>
                  <a:pt x="81" y="4"/>
                </a:lnTo>
                <a:lnTo>
                  <a:pt x="71" y="9"/>
                </a:lnTo>
                <a:lnTo>
                  <a:pt x="60" y="13"/>
                </a:lnTo>
                <a:lnTo>
                  <a:pt x="51" y="19"/>
                </a:lnTo>
                <a:lnTo>
                  <a:pt x="42" y="25"/>
                </a:lnTo>
                <a:lnTo>
                  <a:pt x="35" y="33"/>
                </a:lnTo>
                <a:lnTo>
                  <a:pt x="27" y="42"/>
                </a:lnTo>
                <a:lnTo>
                  <a:pt x="20" y="51"/>
                </a:lnTo>
                <a:lnTo>
                  <a:pt x="14" y="60"/>
                </a:lnTo>
                <a:lnTo>
                  <a:pt x="9" y="70"/>
                </a:lnTo>
                <a:lnTo>
                  <a:pt x="6" y="81"/>
                </a:lnTo>
                <a:lnTo>
                  <a:pt x="3" y="91"/>
                </a:lnTo>
                <a:lnTo>
                  <a:pt x="2" y="103"/>
                </a:lnTo>
                <a:lnTo>
                  <a:pt x="0" y="114"/>
                </a:lnTo>
                <a:lnTo>
                  <a:pt x="0" y="2676"/>
                </a:lnTo>
                <a:lnTo>
                  <a:pt x="0" y="2676"/>
                </a:lnTo>
                <a:lnTo>
                  <a:pt x="486" y="3114"/>
                </a:lnTo>
                <a:lnTo>
                  <a:pt x="831" y="3424"/>
                </a:lnTo>
                <a:lnTo>
                  <a:pt x="831" y="3424"/>
                </a:lnTo>
                <a:lnTo>
                  <a:pt x="846" y="3438"/>
                </a:lnTo>
                <a:lnTo>
                  <a:pt x="863" y="3448"/>
                </a:lnTo>
                <a:lnTo>
                  <a:pt x="879" y="3457"/>
                </a:lnTo>
                <a:lnTo>
                  <a:pt x="897" y="3465"/>
                </a:lnTo>
                <a:lnTo>
                  <a:pt x="915" y="3471"/>
                </a:lnTo>
                <a:lnTo>
                  <a:pt x="933" y="3475"/>
                </a:lnTo>
                <a:lnTo>
                  <a:pt x="953" y="3478"/>
                </a:lnTo>
                <a:lnTo>
                  <a:pt x="971" y="3478"/>
                </a:lnTo>
                <a:lnTo>
                  <a:pt x="990" y="3478"/>
                </a:lnTo>
                <a:lnTo>
                  <a:pt x="1008" y="3475"/>
                </a:lnTo>
                <a:lnTo>
                  <a:pt x="1026" y="3471"/>
                </a:lnTo>
                <a:lnTo>
                  <a:pt x="1044" y="3465"/>
                </a:lnTo>
                <a:lnTo>
                  <a:pt x="1062" y="3457"/>
                </a:lnTo>
                <a:lnTo>
                  <a:pt x="1079" y="3448"/>
                </a:lnTo>
                <a:lnTo>
                  <a:pt x="1095" y="3438"/>
                </a:lnTo>
                <a:lnTo>
                  <a:pt x="1110" y="3424"/>
                </a:lnTo>
                <a:lnTo>
                  <a:pt x="1457" y="3114"/>
                </a:lnTo>
                <a:lnTo>
                  <a:pt x="1941" y="2676"/>
                </a:lnTo>
                <a:lnTo>
                  <a:pt x="1941" y="2676"/>
                </a:lnTo>
                <a:close/>
              </a:path>
            </a:pathLst>
          </a:custGeom>
          <a:solidFill>
            <a:schemeClr val="bg1"/>
          </a:solidFill>
          <a:ln w="3175">
            <a:noFill/>
            <a:prstDash val="solid"/>
            <a:round/>
            <a:headEnd/>
            <a:tailEnd/>
          </a:ln>
          <a:effectLst>
            <a:outerShdw blurRad="63500" dir="5400000" algn="ctr" rotWithShape="0">
              <a:srgbClr val="000000">
                <a:alpha val="60000"/>
              </a:srgbClr>
            </a:outerShdw>
          </a:effectLst>
        </p:spPr>
        <p:txBody>
          <a:bodyPr vert="horz" wrap="square" lIns="146304" tIns="73152" rIns="146304" bIns="73152" numCol="1" anchor="t" anchorCtr="0" compatLnSpc="1">
            <a:prstTxWarp prst="textNoShape">
              <a:avLst/>
            </a:prstTxWarp>
          </a:bodyPr>
          <a:lstStyle/>
          <a:p>
            <a:endParaRPr lang="en-US" sz="2880"/>
          </a:p>
        </p:txBody>
      </p:sp>
      <p:sp>
        <p:nvSpPr>
          <p:cNvPr id="24" name="Freeform 23"/>
          <p:cNvSpPr>
            <a:spLocks/>
          </p:cNvSpPr>
          <p:nvPr/>
        </p:nvSpPr>
        <p:spPr bwMode="auto">
          <a:xfrm>
            <a:off x="8326294" y="2405426"/>
            <a:ext cx="1130300" cy="1287781"/>
          </a:xfrm>
          <a:custGeom>
            <a:avLst/>
            <a:gdLst>
              <a:gd name="T0" fmla="*/ 29 w 891"/>
              <a:gd name="T1" fmla="*/ 0 h 1016"/>
              <a:gd name="T2" fmla="*/ 21 w 891"/>
              <a:gd name="T3" fmla="*/ 0 h 1016"/>
              <a:gd name="T4" fmla="*/ 0 w 891"/>
              <a:gd name="T5" fmla="*/ 6 h 1016"/>
              <a:gd name="T6" fmla="*/ 12 w 891"/>
              <a:gd name="T7" fmla="*/ 11 h 1016"/>
              <a:gd name="T8" fmla="*/ 47 w 891"/>
              <a:gd name="T9" fmla="*/ 27 h 1016"/>
              <a:gd name="T10" fmla="*/ 86 w 891"/>
              <a:gd name="T11" fmla="*/ 59 h 1016"/>
              <a:gd name="T12" fmla="*/ 101 w 891"/>
              <a:gd name="T13" fmla="*/ 78 h 1016"/>
              <a:gd name="T14" fmla="*/ 113 w 891"/>
              <a:gd name="T15" fmla="*/ 99 h 1016"/>
              <a:gd name="T16" fmla="*/ 122 w 891"/>
              <a:gd name="T17" fmla="*/ 122 h 1016"/>
              <a:gd name="T18" fmla="*/ 126 w 891"/>
              <a:gd name="T19" fmla="*/ 146 h 1016"/>
              <a:gd name="T20" fmla="*/ 126 w 891"/>
              <a:gd name="T21" fmla="*/ 146 h 1016"/>
              <a:gd name="T22" fmla="*/ 126 w 891"/>
              <a:gd name="T23" fmla="*/ 161 h 1016"/>
              <a:gd name="T24" fmla="*/ 126 w 891"/>
              <a:gd name="T25" fmla="*/ 161 h 1016"/>
              <a:gd name="T26" fmla="*/ 126 w 891"/>
              <a:gd name="T27" fmla="*/ 671 h 1016"/>
              <a:gd name="T28" fmla="*/ 126 w 891"/>
              <a:gd name="T29" fmla="*/ 689 h 1016"/>
              <a:gd name="T30" fmla="*/ 131 w 891"/>
              <a:gd name="T31" fmla="*/ 723 h 1016"/>
              <a:gd name="T32" fmla="*/ 138 w 891"/>
              <a:gd name="T33" fmla="*/ 756 h 1016"/>
              <a:gd name="T34" fmla="*/ 149 w 891"/>
              <a:gd name="T35" fmla="*/ 789 h 1016"/>
              <a:gd name="T36" fmla="*/ 171 w 891"/>
              <a:gd name="T37" fmla="*/ 836 h 1016"/>
              <a:gd name="T38" fmla="*/ 213 w 891"/>
              <a:gd name="T39" fmla="*/ 890 h 1016"/>
              <a:gd name="T40" fmla="*/ 266 w 891"/>
              <a:gd name="T41" fmla="*/ 938 h 1016"/>
              <a:gd name="T42" fmla="*/ 326 w 891"/>
              <a:gd name="T43" fmla="*/ 974 h 1016"/>
              <a:gd name="T44" fmla="*/ 395 w 891"/>
              <a:gd name="T45" fmla="*/ 1001 h 1016"/>
              <a:gd name="T46" fmla="*/ 470 w 891"/>
              <a:gd name="T47" fmla="*/ 1014 h 1016"/>
              <a:gd name="T48" fmla="*/ 509 w 891"/>
              <a:gd name="T49" fmla="*/ 1016 h 1016"/>
              <a:gd name="T50" fmla="*/ 509 w 891"/>
              <a:gd name="T51" fmla="*/ 1016 h 1016"/>
              <a:gd name="T52" fmla="*/ 548 w 891"/>
              <a:gd name="T53" fmla="*/ 1014 h 1016"/>
              <a:gd name="T54" fmla="*/ 623 w 891"/>
              <a:gd name="T55" fmla="*/ 1001 h 1016"/>
              <a:gd name="T56" fmla="*/ 692 w 891"/>
              <a:gd name="T57" fmla="*/ 974 h 1016"/>
              <a:gd name="T58" fmla="*/ 752 w 891"/>
              <a:gd name="T59" fmla="*/ 938 h 1016"/>
              <a:gd name="T60" fmla="*/ 804 w 891"/>
              <a:gd name="T61" fmla="*/ 890 h 1016"/>
              <a:gd name="T62" fmla="*/ 846 w 891"/>
              <a:gd name="T63" fmla="*/ 836 h 1016"/>
              <a:gd name="T64" fmla="*/ 869 w 891"/>
              <a:gd name="T65" fmla="*/ 789 h 1016"/>
              <a:gd name="T66" fmla="*/ 879 w 891"/>
              <a:gd name="T67" fmla="*/ 756 h 1016"/>
              <a:gd name="T68" fmla="*/ 887 w 891"/>
              <a:gd name="T69" fmla="*/ 723 h 1016"/>
              <a:gd name="T70" fmla="*/ 891 w 891"/>
              <a:gd name="T71" fmla="*/ 689 h 1016"/>
              <a:gd name="T72" fmla="*/ 891 w 891"/>
              <a:gd name="T73" fmla="*/ 114 h 1016"/>
              <a:gd name="T74" fmla="*/ 891 w 891"/>
              <a:gd name="T75" fmla="*/ 104 h 1016"/>
              <a:gd name="T76" fmla="*/ 887 w 891"/>
              <a:gd name="T77" fmla="*/ 81 h 1016"/>
              <a:gd name="T78" fmla="*/ 876 w 891"/>
              <a:gd name="T79" fmla="*/ 60 h 1016"/>
              <a:gd name="T80" fmla="*/ 863 w 891"/>
              <a:gd name="T81" fmla="*/ 42 h 1016"/>
              <a:gd name="T82" fmla="*/ 845 w 891"/>
              <a:gd name="T83" fmla="*/ 26 h 1016"/>
              <a:gd name="T84" fmla="*/ 825 w 891"/>
              <a:gd name="T85" fmla="*/ 14 h 1016"/>
              <a:gd name="T86" fmla="*/ 801 w 891"/>
              <a:gd name="T87" fmla="*/ 5 h 1016"/>
              <a:gd name="T88" fmla="*/ 777 w 891"/>
              <a:gd name="T89" fmla="*/ 0 h 1016"/>
              <a:gd name="T90" fmla="*/ 29 w 891"/>
              <a:gd name="T9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1" h="1016">
                <a:moveTo>
                  <a:pt x="29" y="0"/>
                </a:moveTo>
                <a:lnTo>
                  <a:pt x="29" y="0"/>
                </a:lnTo>
                <a:lnTo>
                  <a:pt x="29" y="0"/>
                </a:lnTo>
                <a:lnTo>
                  <a:pt x="21" y="0"/>
                </a:lnTo>
                <a:lnTo>
                  <a:pt x="14" y="2"/>
                </a:lnTo>
                <a:lnTo>
                  <a:pt x="0" y="6"/>
                </a:lnTo>
                <a:lnTo>
                  <a:pt x="0" y="6"/>
                </a:lnTo>
                <a:lnTo>
                  <a:pt x="12" y="11"/>
                </a:lnTo>
                <a:lnTo>
                  <a:pt x="24" y="15"/>
                </a:lnTo>
                <a:lnTo>
                  <a:pt x="47" y="27"/>
                </a:lnTo>
                <a:lnTo>
                  <a:pt x="68" y="42"/>
                </a:lnTo>
                <a:lnTo>
                  <a:pt x="86" y="59"/>
                </a:lnTo>
                <a:lnTo>
                  <a:pt x="93" y="68"/>
                </a:lnTo>
                <a:lnTo>
                  <a:pt x="101" y="78"/>
                </a:lnTo>
                <a:lnTo>
                  <a:pt x="107" y="89"/>
                </a:lnTo>
                <a:lnTo>
                  <a:pt x="113" y="99"/>
                </a:lnTo>
                <a:lnTo>
                  <a:pt x="117" y="111"/>
                </a:lnTo>
                <a:lnTo>
                  <a:pt x="122" y="122"/>
                </a:lnTo>
                <a:lnTo>
                  <a:pt x="123" y="134"/>
                </a:lnTo>
                <a:lnTo>
                  <a:pt x="126" y="146"/>
                </a:lnTo>
                <a:lnTo>
                  <a:pt x="126" y="146"/>
                </a:lnTo>
                <a:lnTo>
                  <a:pt x="126" y="146"/>
                </a:lnTo>
                <a:lnTo>
                  <a:pt x="126" y="146"/>
                </a:lnTo>
                <a:lnTo>
                  <a:pt x="126" y="161"/>
                </a:lnTo>
                <a:lnTo>
                  <a:pt x="126" y="161"/>
                </a:lnTo>
                <a:lnTo>
                  <a:pt x="126" y="161"/>
                </a:lnTo>
                <a:lnTo>
                  <a:pt x="126" y="176"/>
                </a:lnTo>
                <a:lnTo>
                  <a:pt x="126" y="671"/>
                </a:lnTo>
                <a:lnTo>
                  <a:pt x="126" y="671"/>
                </a:lnTo>
                <a:lnTo>
                  <a:pt x="126" y="689"/>
                </a:lnTo>
                <a:lnTo>
                  <a:pt x="128" y="705"/>
                </a:lnTo>
                <a:lnTo>
                  <a:pt x="131" y="723"/>
                </a:lnTo>
                <a:lnTo>
                  <a:pt x="134" y="740"/>
                </a:lnTo>
                <a:lnTo>
                  <a:pt x="138" y="756"/>
                </a:lnTo>
                <a:lnTo>
                  <a:pt x="143" y="773"/>
                </a:lnTo>
                <a:lnTo>
                  <a:pt x="149" y="789"/>
                </a:lnTo>
                <a:lnTo>
                  <a:pt x="156" y="804"/>
                </a:lnTo>
                <a:lnTo>
                  <a:pt x="171" y="836"/>
                </a:lnTo>
                <a:lnTo>
                  <a:pt x="191" y="864"/>
                </a:lnTo>
                <a:lnTo>
                  <a:pt x="213" y="890"/>
                </a:lnTo>
                <a:lnTo>
                  <a:pt x="237" y="915"/>
                </a:lnTo>
                <a:lnTo>
                  <a:pt x="266" y="938"/>
                </a:lnTo>
                <a:lnTo>
                  <a:pt x="294" y="957"/>
                </a:lnTo>
                <a:lnTo>
                  <a:pt x="326" y="974"/>
                </a:lnTo>
                <a:lnTo>
                  <a:pt x="360" y="989"/>
                </a:lnTo>
                <a:lnTo>
                  <a:pt x="395" y="1001"/>
                </a:lnTo>
                <a:lnTo>
                  <a:pt x="432" y="1008"/>
                </a:lnTo>
                <a:lnTo>
                  <a:pt x="470" y="1014"/>
                </a:lnTo>
                <a:lnTo>
                  <a:pt x="489" y="1016"/>
                </a:lnTo>
                <a:lnTo>
                  <a:pt x="509" y="1016"/>
                </a:lnTo>
                <a:lnTo>
                  <a:pt x="509" y="1016"/>
                </a:lnTo>
                <a:lnTo>
                  <a:pt x="509" y="1016"/>
                </a:lnTo>
                <a:lnTo>
                  <a:pt x="528" y="1016"/>
                </a:lnTo>
                <a:lnTo>
                  <a:pt x="548" y="1014"/>
                </a:lnTo>
                <a:lnTo>
                  <a:pt x="585" y="1008"/>
                </a:lnTo>
                <a:lnTo>
                  <a:pt x="623" y="1001"/>
                </a:lnTo>
                <a:lnTo>
                  <a:pt x="657" y="989"/>
                </a:lnTo>
                <a:lnTo>
                  <a:pt x="692" y="974"/>
                </a:lnTo>
                <a:lnTo>
                  <a:pt x="723" y="957"/>
                </a:lnTo>
                <a:lnTo>
                  <a:pt x="752" y="938"/>
                </a:lnTo>
                <a:lnTo>
                  <a:pt x="780" y="915"/>
                </a:lnTo>
                <a:lnTo>
                  <a:pt x="804" y="890"/>
                </a:lnTo>
                <a:lnTo>
                  <a:pt x="827" y="864"/>
                </a:lnTo>
                <a:lnTo>
                  <a:pt x="846" y="836"/>
                </a:lnTo>
                <a:lnTo>
                  <a:pt x="861" y="804"/>
                </a:lnTo>
                <a:lnTo>
                  <a:pt x="869" y="789"/>
                </a:lnTo>
                <a:lnTo>
                  <a:pt x="875" y="773"/>
                </a:lnTo>
                <a:lnTo>
                  <a:pt x="879" y="756"/>
                </a:lnTo>
                <a:lnTo>
                  <a:pt x="884" y="740"/>
                </a:lnTo>
                <a:lnTo>
                  <a:pt x="887" y="723"/>
                </a:lnTo>
                <a:lnTo>
                  <a:pt x="890" y="705"/>
                </a:lnTo>
                <a:lnTo>
                  <a:pt x="891" y="689"/>
                </a:lnTo>
                <a:lnTo>
                  <a:pt x="891" y="671"/>
                </a:lnTo>
                <a:lnTo>
                  <a:pt x="891" y="114"/>
                </a:lnTo>
                <a:lnTo>
                  <a:pt x="891" y="114"/>
                </a:lnTo>
                <a:lnTo>
                  <a:pt x="891" y="104"/>
                </a:lnTo>
                <a:lnTo>
                  <a:pt x="890" y="92"/>
                </a:lnTo>
                <a:lnTo>
                  <a:pt x="887" y="81"/>
                </a:lnTo>
                <a:lnTo>
                  <a:pt x="882" y="71"/>
                </a:lnTo>
                <a:lnTo>
                  <a:pt x="876" y="60"/>
                </a:lnTo>
                <a:lnTo>
                  <a:pt x="870" y="50"/>
                </a:lnTo>
                <a:lnTo>
                  <a:pt x="863" y="42"/>
                </a:lnTo>
                <a:lnTo>
                  <a:pt x="854" y="33"/>
                </a:lnTo>
                <a:lnTo>
                  <a:pt x="845" y="26"/>
                </a:lnTo>
                <a:lnTo>
                  <a:pt x="836" y="20"/>
                </a:lnTo>
                <a:lnTo>
                  <a:pt x="825" y="14"/>
                </a:lnTo>
                <a:lnTo>
                  <a:pt x="813" y="9"/>
                </a:lnTo>
                <a:lnTo>
                  <a:pt x="801" y="5"/>
                </a:lnTo>
                <a:lnTo>
                  <a:pt x="789" y="2"/>
                </a:lnTo>
                <a:lnTo>
                  <a:pt x="777" y="0"/>
                </a:lnTo>
                <a:lnTo>
                  <a:pt x="764" y="0"/>
                </a:lnTo>
                <a:lnTo>
                  <a:pt x="29" y="0"/>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5" name="Freeform 24"/>
          <p:cNvSpPr>
            <a:spLocks/>
          </p:cNvSpPr>
          <p:nvPr/>
        </p:nvSpPr>
        <p:spPr bwMode="auto">
          <a:xfrm>
            <a:off x="8872394" y="3896404"/>
            <a:ext cx="220981" cy="220981"/>
          </a:xfrm>
          <a:custGeom>
            <a:avLst/>
            <a:gdLst>
              <a:gd name="T0" fmla="*/ 174 w 174"/>
              <a:gd name="T1" fmla="*/ 87 h 174"/>
              <a:gd name="T2" fmla="*/ 174 w 174"/>
              <a:gd name="T3" fmla="*/ 87 h 174"/>
              <a:gd name="T4" fmla="*/ 174 w 174"/>
              <a:gd name="T5" fmla="*/ 96 h 174"/>
              <a:gd name="T6" fmla="*/ 172 w 174"/>
              <a:gd name="T7" fmla="*/ 105 h 174"/>
              <a:gd name="T8" fmla="*/ 166 w 174"/>
              <a:gd name="T9" fmla="*/ 121 h 174"/>
              <a:gd name="T10" fmla="*/ 159 w 174"/>
              <a:gd name="T11" fmla="*/ 136 h 174"/>
              <a:gd name="T12" fmla="*/ 148 w 174"/>
              <a:gd name="T13" fmla="*/ 148 h 174"/>
              <a:gd name="T14" fmla="*/ 135 w 174"/>
              <a:gd name="T15" fmla="*/ 159 h 174"/>
              <a:gd name="T16" fmla="*/ 121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4 w 174"/>
              <a:gd name="T31" fmla="*/ 168 h 174"/>
              <a:gd name="T32" fmla="*/ 39 w 174"/>
              <a:gd name="T33" fmla="*/ 159 h 174"/>
              <a:gd name="T34" fmla="*/ 25 w 174"/>
              <a:gd name="T35" fmla="*/ 148 h 174"/>
              <a:gd name="T36" fmla="*/ 15 w 174"/>
              <a:gd name="T37" fmla="*/ 136 h 174"/>
              <a:gd name="T38" fmla="*/ 7 w 174"/>
              <a:gd name="T39" fmla="*/ 121 h 174"/>
              <a:gd name="T40" fmla="*/ 1 w 174"/>
              <a:gd name="T41" fmla="*/ 105 h 174"/>
              <a:gd name="T42" fmla="*/ 0 w 174"/>
              <a:gd name="T43" fmla="*/ 96 h 174"/>
              <a:gd name="T44" fmla="*/ 0 w 174"/>
              <a:gd name="T45" fmla="*/ 87 h 174"/>
              <a:gd name="T46" fmla="*/ 0 w 174"/>
              <a:gd name="T47" fmla="*/ 87 h 174"/>
              <a:gd name="T48" fmla="*/ 0 w 174"/>
              <a:gd name="T49" fmla="*/ 78 h 174"/>
              <a:gd name="T50" fmla="*/ 1 w 174"/>
              <a:gd name="T51" fmla="*/ 70 h 174"/>
              <a:gd name="T52" fmla="*/ 7 w 174"/>
              <a:gd name="T53" fmla="*/ 54 h 174"/>
              <a:gd name="T54" fmla="*/ 15 w 174"/>
              <a:gd name="T55" fmla="*/ 39 h 174"/>
              <a:gd name="T56" fmla="*/ 25 w 174"/>
              <a:gd name="T57" fmla="*/ 25 h 174"/>
              <a:gd name="T58" fmla="*/ 39 w 174"/>
              <a:gd name="T59" fmla="*/ 15 h 174"/>
              <a:gd name="T60" fmla="*/ 54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1 w 174"/>
              <a:gd name="T75" fmla="*/ 7 h 174"/>
              <a:gd name="T76" fmla="*/ 135 w 174"/>
              <a:gd name="T77" fmla="*/ 15 h 174"/>
              <a:gd name="T78" fmla="*/ 148 w 174"/>
              <a:gd name="T79" fmla="*/ 25 h 174"/>
              <a:gd name="T80" fmla="*/ 159 w 174"/>
              <a:gd name="T81" fmla="*/ 39 h 174"/>
              <a:gd name="T82" fmla="*/ 166 w 174"/>
              <a:gd name="T83" fmla="*/ 54 h 174"/>
              <a:gd name="T84" fmla="*/ 172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2" y="105"/>
                </a:lnTo>
                <a:lnTo>
                  <a:pt x="166" y="121"/>
                </a:lnTo>
                <a:lnTo>
                  <a:pt x="159" y="136"/>
                </a:lnTo>
                <a:lnTo>
                  <a:pt x="148" y="148"/>
                </a:lnTo>
                <a:lnTo>
                  <a:pt x="135" y="159"/>
                </a:lnTo>
                <a:lnTo>
                  <a:pt x="121" y="168"/>
                </a:lnTo>
                <a:lnTo>
                  <a:pt x="105" y="172"/>
                </a:lnTo>
                <a:lnTo>
                  <a:pt x="96" y="174"/>
                </a:lnTo>
                <a:lnTo>
                  <a:pt x="87" y="174"/>
                </a:lnTo>
                <a:lnTo>
                  <a:pt x="87" y="174"/>
                </a:lnTo>
                <a:lnTo>
                  <a:pt x="78" y="174"/>
                </a:lnTo>
                <a:lnTo>
                  <a:pt x="69" y="172"/>
                </a:lnTo>
                <a:lnTo>
                  <a:pt x="54" y="168"/>
                </a:lnTo>
                <a:lnTo>
                  <a:pt x="39" y="159"/>
                </a:lnTo>
                <a:lnTo>
                  <a:pt x="25" y="148"/>
                </a:lnTo>
                <a:lnTo>
                  <a:pt x="15" y="136"/>
                </a:lnTo>
                <a:lnTo>
                  <a:pt x="7" y="121"/>
                </a:lnTo>
                <a:lnTo>
                  <a:pt x="1" y="105"/>
                </a:lnTo>
                <a:lnTo>
                  <a:pt x="0" y="96"/>
                </a:lnTo>
                <a:lnTo>
                  <a:pt x="0" y="87"/>
                </a:lnTo>
                <a:lnTo>
                  <a:pt x="0" y="87"/>
                </a:lnTo>
                <a:lnTo>
                  <a:pt x="0" y="78"/>
                </a:lnTo>
                <a:lnTo>
                  <a:pt x="1" y="70"/>
                </a:lnTo>
                <a:lnTo>
                  <a:pt x="7" y="54"/>
                </a:lnTo>
                <a:lnTo>
                  <a:pt x="15" y="39"/>
                </a:lnTo>
                <a:lnTo>
                  <a:pt x="25" y="25"/>
                </a:lnTo>
                <a:lnTo>
                  <a:pt x="39" y="15"/>
                </a:lnTo>
                <a:lnTo>
                  <a:pt x="54" y="7"/>
                </a:lnTo>
                <a:lnTo>
                  <a:pt x="69" y="3"/>
                </a:lnTo>
                <a:lnTo>
                  <a:pt x="78" y="1"/>
                </a:lnTo>
                <a:lnTo>
                  <a:pt x="87" y="0"/>
                </a:lnTo>
                <a:lnTo>
                  <a:pt x="87" y="0"/>
                </a:lnTo>
                <a:lnTo>
                  <a:pt x="96" y="1"/>
                </a:lnTo>
                <a:lnTo>
                  <a:pt x="105" y="3"/>
                </a:lnTo>
                <a:lnTo>
                  <a:pt x="121" y="7"/>
                </a:lnTo>
                <a:lnTo>
                  <a:pt x="135" y="15"/>
                </a:lnTo>
                <a:lnTo>
                  <a:pt x="148" y="25"/>
                </a:lnTo>
                <a:lnTo>
                  <a:pt x="159" y="39"/>
                </a:lnTo>
                <a:lnTo>
                  <a:pt x="166" y="54"/>
                </a:lnTo>
                <a:lnTo>
                  <a:pt x="172" y="70"/>
                </a:lnTo>
                <a:lnTo>
                  <a:pt x="174" y="78"/>
                </a:lnTo>
                <a:lnTo>
                  <a:pt x="174" y="87"/>
                </a:lnTo>
                <a:lnTo>
                  <a:pt x="174" y="87"/>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8" name="Rectangle 27"/>
          <p:cNvSpPr>
            <a:spLocks noChangeArrowheads="1"/>
          </p:cNvSpPr>
          <p:nvPr/>
        </p:nvSpPr>
        <p:spPr bwMode="auto">
          <a:xfrm>
            <a:off x="11791381" y="2620372"/>
            <a:ext cx="2540" cy="2540"/>
          </a:xfrm>
          <a:prstGeom prst="rect">
            <a:avLst/>
          </a:prstGeom>
          <a:solidFill>
            <a:srgbClr val="E139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29" name="Freeform 28"/>
          <p:cNvSpPr>
            <a:spLocks/>
          </p:cNvSpPr>
          <p:nvPr/>
        </p:nvSpPr>
        <p:spPr bwMode="auto">
          <a:xfrm>
            <a:off x="10958260" y="2620371"/>
            <a:ext cx="2463800" cy="4419600"/>
          </a:xfrm>
          <a:custGeom>
            <a:avLst/>
            <a:gdLst>
              <a:gd name="T0" fmla="*/ 1941 w 1941"/>
              <a:gd name="T1" fmla="*/ 2676 h 3478"/>
              <a:gd name="T2" fmla="*/ 1941 w 1941"/>
              <a:gd name="T3" fmla="*/ 114 h 3478"/>
              <a:gd name="T4" fmla="*/ 1941 w 1941"/>
              <a:gd name="T5" fmla="*/ 114 h 3478"/>
              <a:gd name="T6" fmla="*/ 1941 w 1941"/>
              <a:gd name="T7" fmla="*/ 103 h 3478"/>
              <a:gd name="T8" fmla="*/ 1939 w 1941"/>
              <a:gd name="T9" fmla="*/ 91 h 3478"/>
              <a:gd name="T10" fmla="*/ 1936 w 1941"/>
              <a:gd name="T11" fmla="*/ 81 h 3478"/>
              <a:gd name="T12" fmla="*/ 1932 w 1941"/>
              <a:gd name="T13" fmla="*/ 70 h 3478"/>
              <a:gd name="T14" fmla="*/ 1927 w 1941"/>
              <a:gd name="T15" fmla="*/ 60 h 3478"/>
              <a:gd name="T16" fmla="*/ 1921 w 1941"/>
              <a:gd name="T17" fmla="*/ 51 h 3478"/>
              <a:gd name="T18" fmla="*/ 1915 w 1941"/>
              <a:gd name="T19" fmla="*/ 42 h 3478"/>
              <a:gd name="T20" fmla="*/ 1908 w 1941"/>
              <a:gd name="T21" fmla="*/ 33 h 3478"/>
              <a:gd name="T22" fmla="*/ 1899 w 1941"/>
              <a:gd name="T23" fmla="*/ 25 h 3478"/>
              <a:gd name="T24" fmla="*/ 1890 w 1941"/>
              <a:gd name="T25" fmla="*/ 19 h 3478"/>
              <a:gd name="T26" fmla="*/ 1881 w 1941"/>
              <a:gd name="T27" fmla="*/ 13 h 3478"/>
              <a:gd name="T28" fmla="*/ 1870 w 1941"/>
              <a:gd name="T29" fmla="*/ 9 h 3478"/>
              <a:gd name="T30" fmla="*/ 1860 w 1941"/>
              <a:gd name="T31" fmla="*/ 4 h 3478"/>
              <a:gd name="T32" fmla="*/ 1849 w 1941"/>
              <a:gd name="T33" fmla="*/ 3 h 3478"/>
              <a:gd name="T34" fmla="*/ 1839 w 1941"/>
              <a:gd name="T35" fmla="*/ 0 h 3478"/>
              <a:gd name="T36" fmla="*/ 1827 w 1941"/>
              <a:gd name="T37" fmla="*/ 0 h 3478"/>
              <a:gd name="T38" fmla="*/ 115 w 1941"/>
              <a:gd name="T39" fmla="*/ 0 h 3478"/>
              <a:gd name="T40" fmla="*/ 115 w 1941"/>
              <a:gd name="T41" fmla="*/ 0 h 3478"/>
              <a:gd name="T42" fmla="*/ 103 w 1941"/>
              <a:gd name="T43" fmla="*/ 0 h 3478"/>
              <a:gd name="T44" fmla="*/ 91 w 1941"/>
              <a:gd name="T45" fmla="*/ 3 h 3478"/>
              <a:gd name="T46" fmla="*/ 81 w 1941"/>
              <a:gd name="T47" fmla="*/ 4 h 3478"/>
              <a:gd name="T48" fmla="*/ 70 w 1941"/>
              <a:gd name="T49" fmla="*/ 9 h 3478"/>
              <a:gd name="T50" fmla="*/ 60 w 1941"/>
              <a:gd name="T51" fmla="*/ 13 h 3478"/>
              <a:gd name="T52" fmla="*/ 51 w 1941"/>
              <a:gd name="T53" fmla="*/ 19 h 3478"/>
              <a:gd name="T54" fmla="*/ 42 w 1941"/>
              <a:gd name="T55" fmla="*/ 25 h 3478"/>
              <a:gd name="T56" fmla="*/ 34 w 1941"/>
              <a:gd name="T57" fmla="*/ 33 h 3478"/>
              <a:gd name="T58" fmla="*/ 27 w 1941"/>
              <a:gd name="T59" fmla="*/ 42 h 3478"/>
              <a:gd name="T60" fmla="*/ 19 w 1941"/>
              <a:gd name="T61" fmla="*/ 51 h 3478"/>
              <a:gd name="T62" fmla="*/ 15 w 1941"/>
              <a:gd name="T63" fmla="*/ 60 h 3478"/>
              <a:gd name="T64" fmla="*/ 9 w 1941"/>
              <a:gd name="T65" fmla="*/ 70 h 3478"/>
              <a:gd name="T66" fmla="*/ 6 w 1941"/>
              <a:gd name="T67" fmla="*/ 81 h 3478"/>
              <a:gd name="T68" fmla="*/ 3 w 1941"/>
              <a:gd name="T69" fmla="*/ 91 h 3478"/>
              <a:gd name="T70" fmla="*/ 1 w 1941"/>
              <a:gd name="T71" fmla="*/ 103 h 3478"/>
              <a:gd name="T72" fmla="*/ 0 w 1941"/>
              <a:gd name="T73" fmla="*/ 114 h 3478"/>
              <a:gd name="T74" fmla="*/ 0 w 1941"/>
              <a:gd name="T75" fmla="*/ 2676 h 3478"/>
              <a:gd name="T76" fmla="*/ 0 w 1941"/>
              <a:gd name="T77" fmla="*/ 2676 h 3478"/>
              <a:gd name="T78" fmla="*/ 486 w 1941"/>
              <a:gd name="T79" fmla="*/ 3114 h 3478"/>
              <a:gd name="T80" fmla="*/ 831 w 1941"/>
              <a:gd name="T81" fmla="*/ 3424 h 3478"/>
              <a:gd name="T82" fmla="*/ 831 w 1941"/>
              <a:gd name="T83" fmla="*/ 3424 h 3478"/>
              <a:gd name="T84" fmla="*/ 846 w 1941"/>
              <a:gd name="T85" fmla="*/ 3438 h 3478"/>
              <a:gd name="T86" fmla="*/ 862 w 1941"/>
              <a:gd name="T87" fmla="*/ 3448 h 3478"/>
              <a:gd name="T88" fmla="*/ 879 w 1941"/>
              <a:gd name="T89" fmla="*/ 3457 h 3478"/>
              <a:gd name="T90" fmla="*/ 897 w 1941"/>
              <a:gd name="T91" fmla="*/ 3465 h 3478"/>
              <a:gd name="T92" fmla="*/ 915 w 1941"/>
              <a:gd name="T93" fmla="*/ 3471 h 3478"/>
              <a:gd name="T94" fmla="*/ 933 w 1941"/>
              <a:gd name="T95" fmla="*/ 3475 h 3478"/>
              <a:gd name="T96" fmla="*/ 952 w 1941"/>
              <a:gd name="T97" fmla="*/ 3478 h 3478"/>
              <a:gd name="T98" fmla="*/ 970 w 1941"/>
              <a:gd name="T99" fmla="*/ 3478 h 3478"/>
              <a:gd name="T100" fmla="*/ 990 w 1941"/>
              <a:gd name="T101" fmla="*/ 3478 h 3478"/>
              <a:gd name="T102" fmla="*/ 1008 w 1941"/>
              <a:gd name="T103" fmla="*/ 3475 h 3478"/>
              <a:gd name="T104" fmla="*/ 1026 w 1941"/>
              <a:gd name="T105" fmla="*/ 3471 h 3478"/>
              <a:gd name="T106" fmla="*/ 1045 w 1941"/>
              <a:gd name="T107" fmla="*/ 3465 h 3478"/>
              <a:gd name="T108" fmla="*/ 1062 w 1941"/>
              <a:gd name="T109" fmla="*/ 3457 h 3478"/>
              <a:gd name="T110" fmla="*/ 1080 w 1941"/>
              <a:gd name="T111" fmla="*/ 3448 h 3478"/>
              <a:gd name="T112" fmla="*/ 1095 w 1941"/>
              <a:gd name="T113" fmla="*/ 3438 h 3478"/>
              <a:gd name="T114" fmla="*/ 1111 w 1941"/>
              <a:gd name="T115" fmla="*/ 3424 h 3478"/>
              <a:gd name="T116" fmla="*/ 1456 w 1941"/>
              <a:gd name="T117" fmla="*/ 3114 h 3478"/>
              <a:gd name="T118" fmla="*/ 1941 w 1941"/>
              <a:gd name="T119" fmla="*/ 2676 h 3478"/>
              <a:gd name="T120" fmla="*/ 1941 w 1941"/>
              <a:gd name="T121" fmla="*/ 2676 h 3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1" h="3478">
                <a:moveTo>
                  <a:pt x="1941" y="2676"/>
                </a:moveTo>
                <a:lnTo>
                  <a:pt x="1941" y="114"/>
                </a:lnTo>
                <a:lnTo>
                  <a:pt x="1941" y="114"/>
                </a:lnTo>
                <a:lnTo>
                  <a:pt x="1941" y="103"/>
                </a:lnTo>
                <a:lnTo>
                  <a:pt x="1939" y="91"/>
                </a:lnTo>
                <a:lnTo>
                  <a:pt x="1936" y="81"/>
                </a:lnTo>
                <a:lnTo>
                  <a:pt x="1932" y="70"/>
                </a:lnTo>
                <a:lnTo>
                  <a:pt x="1927" y="60"/>
                </a:lnTo>
                <a:lnTo>
                  <a:pt x="1921" y="51"/>
                </a:lnTo>
                <a:lnTo>
                  <a:pt x="1915" y="42"/>
                </a:lnTo>
                <a:lnTo>
                  <a:pt x="1908" y="33"/>
                </a:lnTo>
                <a:lnTo>
                  <a:pt x="1899" y="25"/>
                </a:lnTo>
                <a:lnTo>
                  <a:pt x="1890" y="19"/>
                </a:lnTo>
                <a:lnTo>
                  <a:pt x="1881" y="13"/>
                </a:lnTo>
                <a:lnTo>
                  <a:pt x="1870" y="9"/>
                </a:lnTo>
                <a:lnTo>
                  <a:pt x="1860" y="4"/>
                </a:lnTo>
                <a:lnTo>
                  <a:pt x="1849" y="3"/>
                </a:lnTo>
                <a:lnTo>
                  <a:pt x="1839" y="0"/>
                </a:lnTo>
                <a:lnTo>
                  <a:pt x="1827" y="0"/>
                </a:lnTo>
                <a:lnTo>
                  <a:pt x="115" y="0"/>
                </a:lnTo>
                <a:lnTo>
                  <a:pt x="115" y="0"/>
                </a:lnTo>
                <a:lnTo>
                  <a:pt x="103" y="0"/>
                </a:lnTo>
                <a:lnTo>
                  <a:pt x="91" y="3"/>
                </a:lnTo>
                <a:lnTo>
                  <a:pt x="81" y="4"/>
                </a:lnTo>
                <a:lnTo>
                  <a:pt x="70" y="9"/>
                </a:lnTo>
                <a:lnTo>
                  <a:pt x="60" y="13"/>
                </a:lnTo>
                <a:lnTo>
                  <a:pt x="51" y="19"/>
                </a:lnTo>
                <a:lnTo>
                  <a:pt x="42" y="25"/>
                </a:lnTo>
                <a:lnTo>
                  <a:pt x="34" y="33"/>
                </a:lnTo>
                <a:lnTo>
                  <a:pt x="27" y="42"/>
                </a:lnTo>
                <a:lnTo>
                  <a:pt x="19" y="51"/>
                </a:lnTo>
                <a:lnTo>
                  <a:pt x="15" y="60"/>
                </a:lnTo>
                <a:lnTo>
                  <a:pt x="9" y="70"/>
                </a:lnTo>
                <a:lnTo>
                  <a:pt x="6" y="81"/>
                </a:lnTo>
                <a:lnTo>
                  <a:pt x="3" y="91"/>
                </a:lnTo>
                <a:lnTo>
                  <a:pt x="1" y="103"/>
                </a:lnTo>
                <a:lnTo>
                  <a:pt x="0" y="114"/>
                </a:lnTo>
                <a:lnTo>
                  <a:pt x="0" y="2676"/>
                </a:lnTo>
                <a:lnTo>
                  <a:pt x="0" y="2676"/>
                </a:lnTo>
                <a:lnTo>
                  <a:pt x="486" y="3114"/>
                </a:lnTo>
                <a:lnTo>
                  <a:pt x="831" y="3424"/>
                </a:lnTo>
                <a:lnTo>
                  <a:pt x="831" y="3424"/>
                </a:lnTo>
                <a:lnTo>
                  <a:pt x="846" y="3438"/>
                </a:lnTo>
                <a:lnTo>
                  <a:pt x="862" y="3448"/>
                </a:lnTo>
                <a:lnTo>
                  <a:pt x="879" y="3457"/>
                </a:lnTo>
                <a:lnTo>
                  <a:pt x="897" y="3465"/>
                </a:lnTo>
                <a:lnTo>
                  <a:pt x="915" y="3471"/>
                </a:lnTo>
                <a:lnTo>
                  <a:pt x="933" y="3475"/>
                </a:lnTo>
                <a:lnTo>
                  <a:pt x="952" y="3478"/>
                </a:lnTo>
                <a:lnTo>
                  <a:pt x="970" y="3478"/>
                </a:lnTo>
                <a:lnTo>
                  <a:pt x="990" y="3478"/>
                </a:lnTo>
                <a:lnTo>
                  <a:pt x="1008" y="3475"/>
                </a:lnTo>
                <a:lnTo>
                  <a:pt x="1026" y="3471"/>
                </a:lnTo>
                <a:lnTo>
                  <a:pt x="1045" y="3465"/>
                </a:lnTo>
                <a:lnTo>
                  <a:pt x="1062" y="3457"/>
                </a:lnTo>
                <a:lnTo>
                  <a:pt x="1080" y="3448"/>
                </a:lnTo>
                <a:lnTo>
                  <a:pt x="1095" y="3438"/>
                </a:lnTo>
                <a:lnTo>
                  <a:pt x="1111" y="3424"/>
                </a:lnTo>
                <a:lnTo>
                  <a:pt x="1456" y="3114"/>
                </a:lnTo>
                <a:lnTo>
                  <a:pt x="1941" y="2676"/>
                </a:lnTo>
                <a:lnTo>
                  <a:pt x="1941" y="2676"/>
                </a:lnTo>
                <a:close/>
              </a:path>
            </a:pathLst>
          </a:custGeom>
          <a:solidFill>
            <a:schemeClr val="bg1"/>
          </a:solidFill>
          <a:ln w="3175">
            <a:noFill/>
            <a:prstDash val="solid"/>
            <a:round/>
            <a:headEnd/>
            <a:tailEnd/>
          </a:ln>
          <a:effectLst>
            <a:outerShdw blurRad="63500" dir="5400000" algn="ctr" rotWithShape="0">
              <a:srgbClr val="000000">
                <a:alpha val="60000"/>
              </a:srgbClr>
            </a:outerShdw>
          </a:effectLst>
        </p:spPr>
        <p:txBody>
          <a:bodyPr vert="horz" wrap="square" lIns="146304" tIns="73152" rIns="146304" bIns="73152" numCol="1" anchor="t" anchorCtr="0" compatLnSpc="1">
            <a:prstTxWarp prst="textNoShape">
              <a:avLst/>
            </a:prstTxWarp>
          </a:bodyPr>
          <a:lstStyle/>
          <a:p>
            <a:endParaRPr lang="en-US" sz="2880"/>
          </a:p>
        </p:txBody>
      </p:sp>
      <p:sp>
        <p:nvSpPr>
          <p:cNvPr id="31" name="Freeform 30"/>
          <p:cNvSpPr>
            <a:spLocks/>
          </p:cNvSpPr>
          <p:nvPr/>
        </p:nvSpPr>
        <p:spPr bwMode="auto">
          <a:xfrm>
            <a:off x="11532300" y="2437493"/>
            <a:ext cx="1132840" cy="1287781"/>
          </a:xfrm>
          <a:custGeom>
            <a:avLst/>
            <a:gdLst>
              <a:gd name="T0" fmla="*/ 28 w 891"/>
              <a:gd name="T1" fmla="*/ 0 h 1016"/>
              <a:gd name="T2" fmla="*/ 21 w 891"/>
              <a:gd name="T3" fmla="*/ 0 h 1016"/>
              <a:gd name="T4" fmla="*/ 0 w 891"/>
              <a:gd name="T5" fmla="*/ 6 h 1016"/>
              <a:gd name="T6" fmla="*/ 12 w 891"/>
              <a:gd name="T7" fmla="*/ 11 h 1016"/>
              <a:gd name="T8" fmla="*/ 48 w 891"/>
              <a:gd name="T9" fmla="*/ 27 h 1016"/>
              <a:gd name="T10" fmla="*/ 85 w 891"/>
              <a:gd name="T11" fmla="*/ 59 h 1016"/>
              <a:gd name="T12" fmla="*/ 100 w 891"/>
              <a:gd name="T13" fmla="*/ 78 h 1016"/>
              <a:gd name="T14" fmla="*/ 112 w 891"/>
              <a:gd name="T15" fmla="*/ 99 h 1016"/>
              <a:gd name="T16" fmla="*/ 121 w 891"/>
              <a:gd name="T17" fmla="*/ 122 h 1016"/>
              <a:gd name="T18" fmla="*/ 126 w 891"/>
              <a:gd name="T19" fmla="*/ 146 h 1016"/>
              <a:gd name="T20" fmla="*/ 126 w 891"/>
              <a:gd name="T21" fmla="*/ 146 h 1016"/>
              <a:gd name="T22" fmla="*/ 126 w 891"/>
              <a:gd name="T23" fmla="*/ 161 h 1016"/>
              <a:gd name="T24" fmla="*/ 126 w 891"/>
              <a:gd name="T25" fmla="*/ 161 h 1016"/>
              <a:gd name="T26" fmla="*/ 126 w 891"/>
              <a:gd name="T27" fmla="*/ 671 h 1016"/>
              <a:gd name="T28" fmla="*/ 126 w 891"/>
              <a:gd name="T29" fmla="*/ 689 h 1016"/>
              <a:gd name="T30" fmla="*/ 130 w 891"/>
              <a:gd name="T31" fmla="*/ 723 h 1016"/>
              <a:gd name="T32" fmla="*/ 138 w 891"/>
              <a:gd name="T33" fmla="*/ 756 h 1016"/>
              <a:gd name="T34" fmla="*/ 148 w 891"/>
              <a:gd name="T35" fmla="*/ 789 h 1016"/>
              <a:gd name="T36" fmla="*/ 172 w 891"/>
              <a:gd name="T37" fmla="*/ 836 h 1016"/>
              <a:gd name="T38" fmla="*/ 213 w 891"/>
              <a:gd name="T39" fmla="*/ 890 h 1016"/>
              <a:gd name="T40" fmla="*/ 265 w 891"/>
              <a:gd name="T41" fmla="*/ 938 h 1016"/>
              <a:gd name="T42" fmla="*/ 325 w 891"/>
              <a:gd name="T43" fmla="*/ 974 h 1016"/>
              <a:gd name="T44" fmla="*/ 394 w 891"/>
              <a:gd name="T45" fmla="*/ 1001 h 1016"/>
              <a:gd name="T46" fmla="*/ 469 w 891"/>
              <a:gd name="T47" fmla="*/ 1014 h 1016"/>
              <a:gd name="T48" fmla="*/ 508 w 891"/>
              <a:gd name="T49" fmla="*/ 1016 h 1016"/>
              <a:gd name="T50" fmla="*/ 508 w 891"/>
              <a:gd name="T51" fmla="*/ 1016 h 1016"/>
              <a:gd name="T52" fmla="*/ 547 w 891"/>
              <a:gd name="T53" fmla="*/ 1014 h 1016"/>
              <a:gd name="T54" fmla="*/ 622 w 891"/>
              <a:gd name="T55" fmla="*/ 1001 h 1016"/>
              <a:gd name="T56" fmla="*/ 691 w 891"/>
              <a:gd name="T57" fmla="*/ 974 h 1016"/>
              <a:gd name="T58" fmla="*/ 753 w 891"/>
              <a:gd name="T59" fmla="*/ 938 h 1016"/>
              <a:gd name="T60" fmla="*/ 804 w 891"/>
              <a:gd name="T61" fmla="*/ 890 h 1016"/>
              <a:gd name="T62" fmla="*/ 846 w 891"/>
              <a:gd name="T63" fmla="*/ 836 h 1016"/>
              <a:gd name="T64" fmla="*/ 868 w 891"/>
              <a:gd name="T65" fmla="*/ 789 h 1016"/>
              <a:gd name="T66" fmla="*/ 879 w 891"/>
              <a:gd name="T67" fmla="*/ 756 h 1016"/>
              <a:gd name="T68" fmla="*/ 888 w 891"/>
              <a:gd name="T69" fmla="*/ 723 h 1016"/>
              <a:gd name="T70" fmla="*/ 891 w 891"/>
              <a:gd name="T71" fmla="*/ 689 h 1016"/>
              <a:gd name="T72" fmla="*/ 891 w 891"/>
              <a:gd name="T73" fmla="*/ 114 h 1016"/>
              <a:gd name="T74" fmla="*/ 891 w 891"/>
              <a:gd name="T75" fmla="*/ 104 h 1016"/>
              <a:gd name="T76" fmla="*/ 886 w 891"/>
              <a:gd name="T77" fmla="*/ 81 h 1016"/>
              <a:gd name="T78" fmla="*/ 876 w 891"/>
              <a:gd name="T79" fmla="*/ 60 h 1016"/>
              <a:gd name="T80" fmla="*/ 862 w 891"/>
              <a:gd name="T81" fmla="*/ 42 h 1016"/>
              <a:gd name="T82" fmla="*/ 844 w 891"/>
              <a:gd name="T83" fmla="*/ 26 h 1016"/>
              <a:gd name="T84" fmla="*/ 825 w 891"/>
              <a:gd name="T85" fmla="*/ 14 h 1016"/>
              <a:gd name="T86" fmla="*/ 802 w 891"/>
              <a:gd name="T87" fmla="*/ 5 h 1016"/>
              <a:gd name="T88" fmla="*/ 777 w 891"/>
              <a:gd name="T89" fmla="*/ 0 h 1016"/>
              <a:gd name="T90" fmla="*/ 28 w 891"/>
              <a:gd name="T9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91" h="1016">
                <a:moveTo>
                  <a:pt x="28" y="0"/>
                </a:moveTo>
                <a:lnTo>
                  <a:pt x="28" y="0"/>
                </a:lnTo>
                <a:lnTo>
                  <a:pt x="28" y="0"/>
                </a:lnTo>
                <a:lnTo>
                  <a:pt x="21" y="0"/>
                </a:lnTo>
                <a:lnTo>
                  <a:pt x="13" y="2"/>
                </a:lnTo>
                <a:lnTo>
                  <a:pt x="0" y="6"/>
                </a:lnTo>
                <a:lnTo>
                  <a:pt x="0" y="6"/>
                </a:lnTo>
                <a:lnTo>
                  <a:pt x="12" y="11"/>
                </a:lnTo>
                <a:lnTo>
                  <a:pt x="24" y="15"/>
                </a:lnTo>
                <a:lnTo>
                  <a:pt x="48" y="27"/>
                </a:lnTo>
                <a:lnTo>
                  <a:pt x="67" y="42"/>
                </a:lnTo>
                <a:lnTo>
                  <a:pt x="85" y="59"/>
                </a:lnTo>
                <a:lnTo>
                  <a:pt x="94" y="68"/>
                </a:lnTo>
                <a:lnTo>
                  <a:pt x="100" y="78"/>
                </a:lnTo>
                <a:lnTo>
                  <a:pt x="108" y="89"/>
                </a:lnTo>
                <a:lnTo>
                  <a:pt x="112" y="99"/>
                </a:lnTo>
                <a:lnTo>
                  <a:pt x="117" y="111"/>
                </a:lnTo>
                <a:lnTo>
                  <a:pt x="121" y="122"/>
                </a:lnTo>
                <a:lnTo>
                  <a:pt x="124" y="134"/>
                </a:lnTo>
                <a:lnTo>
                  <a:pt x="126" y="146"/>
                </a:lnTo>
                <a:lnTo>
                  <a:pt x="126" y="146"/>
                </a:lnTo>
                <a:lnTo>
                  <a:pt x="126" y="146"/>
                </a:lnTo>
                <a:lnTo>
                  <a:pt x="126" y="146"/>
                </a:lnTo>
                <a:lnTo>
                  <a:pt x="126" y="161"/>
                </a:lnTo>
                <a:lnTo>
                  <a:pt x="126" y="161"/>
                </a:lnTo>
                <a:lnTo>
                  <a:pt x="126" y="161"/>
                </a:lnTo>
                <a:lnTo>
                  <a:pt x="126" y="176"/>
                </a:lnTo>
                <a:lnTo>
                  <a:pt x="126" y="671"/>
                </a:lnTo>
                <a:lnTo>
                  <a:pt x="126" y="671"/>
                </a:lnTo>
                <a:lnTo>
                  <a:pt x="126" y="689"/>
                </a:lnTo>
                <a:lnTo>
                  <a:pt x="127" y="705"/>
                </a:lnTo>
                <a:lnTo>
                  <a:pt x="130" y="723"/>
                </a:lnTo>
                <a:lnTo>
                  <a:pt x="133" y="740"/>
                </a:lnTo>
                <a:lnTo>
                  <a:pt x="138" y="756"/>
                </a:lnTo>
                <a:lnTo>
                  <a:pt x="142" y="773"/>
                </a:lnTo>
                <a:lnTo>
                  <a:pt x="148" y="789"/>
                </a:lnTo>
                <a:lnTo>
                  <a:pt x="156" y="804"/>
                </a:lnTo>
                <a:lnTo>
                  <a:pt x="172" y="836"/>
                </a:lnTo>
                <a:lnTo>
                  <a:pt x="190" y="864"/>
                </a:lnTo>
                <a:lnTo>
                  <a:pt x="213" y="890"/>
                </a:lnTo>
                <a:lnTo>
                  <a:pt x="238" y="915"/>
                </a:lnTo>
                <a:lnTo>
                  <a:pt x="265" y="938"/>
                </a:lnTo>
                <a:lnTo>
                  <a:pt x="294" y="957"/>
                </a:lnTo>
                <a:lnTo>
                  <a:pt x="325" y="974"/>
                </a:lnTo>
                <a:lnTo>
                  <a:pt x="360" y="989"/>
                </a:lnTo>
                <a:lnTo>
                  <a:pt x="394" y="1001"/>
                </a:lnTo>
                <a:lnTo>
                  <a:pt x="432" y="1008"/>
                </a:lnTo>
                <a:lnTo>
                  <a:pt x="469" y="1014"/>
                </a:lnTo>
                <a:lnTo>
                  <a:pt x="489" y="1016"/>
                </a:lnTo>
                <a:lnTo>
                  <a:pt x="508" y="1016"/>
                </a:lnTo>
                <a:lnTo>
                  <a:pt x="508" y="1016"/>
                </a:lnTo>
                <a:lnTo>
                  <a:pt x="508" y="1016"/>
                </a:lnTo>
                <a:lnTo>
                  <a:pt x="528" y="1016"/>
                </a:lnTo>
                <a:lnTo>
                  <a:pt x="547" y="1014"/>
                </a:lnTo>
                <a:lnTo>
                  <a:pt x="586" y="1008"/>
                </a:lnTo>
                <a:lnTo>
                  <a:pt x="622" y="1001"/>
                </a:lnTo>
                <a:lnTo>
                  <a:pt x="658" y="989"/>
                </a:lnTo>
                <a:lnTo>
                  <a:pt x="691" y="974"/>
                </a:lnTo>
                <a:lnTo>
                  <a:pt x="723" y="957"/>
                </a:lnTo>
                <a:lnTo>
                  <a:pt x="753" y="938"/>
                </a:lnTo>
                <a:lnTo>
                  <a:pt x="780" y="915"/>
                </a:lnTo>
                <a:lnTo>
                  <a:pt x="804" y="890"/>
                </a:lnTo>
                <a:lnTo>
                  <a:pt x="826" y="864"/>
                </a:lnTo>
                <a:lnTo>
                  <a:pt x="846" y="836"/>
                </a:lnTo>
                <a:lnTo>
                  <a:pt x="861" y="804"/>
                </a:lnTo>
                <a:lnTo>
                  <a:pt x="868" y="789"/>
                </a:lnTo>
                <a:lnTo>
                  <a:pt x="874" y="773"/>
                </a:lnTo>
                <a:lnTo>
                  <a:pt x="879" y="756"/>
                </a:lnTo>
                <a:lnTo>
                  <a:pt x="883" y="740"/>
                </a:lnTo>
                <a:lnTo>
                  <a:pt x="888" y="723"/>
                </a:lnTo>
                <a:lnTo>
                  <a:pt x="889" y="705"/>
                </a:lnTo>
                <a:lnTo>
                  <a:pt x="891" y="689"/>
                </a:lnTo>
                <a:lnTo>
                  <a:pt x="891" y="671"/>
                </a:lnTo>
                <a:lnTo>
                  <a:pt x="891" y="114"/>
                </a:lnTo>
                <a:lnTo>
                  <a:pt x="891" y="114"/>
                </a:lnTo>
                <a:lnTo>
                  <a:pt x="891" y="104"/>
                </a:lnTo>
                <a:lnTo>
                  <a:pt x="889" y="92"/>
                </a:lnTo>
                <a:lnTo>
                  <a:pt x="886" y="81"/>
                </a:lnTo>
                <a:lnTo>
                  <a:pt x="882" y="71"/>
                </a:lnTo>
                <a:lnTo>
                  <a:pt x="876" y="60"/>
                </a:lnTo>
                <a:lnTo>
                  <a:pt x="870" y="50"/>
                </a:lnTo>
                <a:lnTo>
                  <a:pt x="862" y="42"/>
                </a:lnTo>
                <a:lnTo>
                  <a:pt x="855" y="33"/>
                </a:lnTo>
                <a:lnTo>
                  <a:pt x="844" y="26"/>
                </a:lnTo>
                <a:lnTo>
                  <a:pt x="835" y="20"/>
                </a:lnTo>
                <a:lnTo>
                  <a:pt x="825" y="14"/>
                </a:lnTo>
                <a:lnTo>
                  <a:pt x="813" y="9"/>
                </a:lnTo>
                <a:lnTo>
                  <a:pt x="802" y="5"/>
                </a:lnTo>
                <a:lnTo>
                  <a:pt x="789" y="2"/>
                </a:lnTo>
                <a:lnTo>
                  <a:pt x="777" y="0"/>
                </a:lnTo>
                <a:lnTo>
                  <a:pt x="763" y="0"/>
                </a:lnTo>
                <a:lnTo>
                  <a:pt x="28"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32" name="Freeform 31"/>
          <p:cNvSpPr>
            <a:spLocks/>
          </p:cNvSpPr>
          <p:nvPr/>
        </p:nvSpPr>
        <p:spPr bwMode="auto">
          <a:xfrm>
            <a:off x="12080941" y="3928471"/>
            <a:ext cx="220981" cy="220981"/>
          </a:xfrm>
          <a:custGeom>
            <a:avLst/>
            <a:gdLst>
              <a:gd name="T0" fmla="*/ 174 w 174"/>
              <a:gd name="T1" fmla="*/ 87 h 174"/>
              <a:gd name="T2" fmla="*/ 174 w 174"/>
              <a:gd name="T3" fmla="*/ 87 h 174"/>
              <a:gd name="T4" fmla="*/ 174 w 174"/>
              <a:gd name="T5" fmla="*/ 96 h 174"/>
              <a:gd name="T6" fmla="*/ 173 w 174"/>
              <a:gd name="T7" fmla="*/ 105 h 174"/>
              <a:gd name="T8" fmla="*/ 168 w 174"/>
              <a:gd name="T9" fmla="*/ 121 h 174"/>
              <a:gd name="T10" fmla="*/ 159 w 174"/>
              <a:gd name="T11" fmla="*/ 136 h 174"/>
              <a:gd name="T12" fmla="*/ 149 w 174"/>
              <a:gd name="T13" fmla="*/ 148 h 174"/>
              <a:gd name="T14" fmla="*/ 137 w 174"/>
              <a:gd name="T15" fmla="*/ 159 h 174"/>
              <a:gd name="T16" fmla="*/ 122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71 w 174"/>
              <a:gd name="T29" fmla="*/ 172 h 174"/>
              <a:gd name="T30" fmla="*/ 54 w 174"/>
              <a:gd name="T31" fmla="*/ 168 h 174"/>
              <a:gd name="T32" fmla="*/ 39 w 174"/>
              <a:gd name="T33" fmla="*/ 159 h 174"/>
              <a:gd name="T34" fmla="*/ 26 w 174"/>
              <a:gd name="T35" fmla="*/ 148 h 174"/>
              <a:gd name="T36" fmla="*/ 15 w 174"/>
              <a:gd name="T37" fmla="*/ 136 h 174"/>
              <a:gd name="T38" fmla="*/ 8 w 174"/>
              <a:gd name="T39" fmla="*/ 121 h 174"/>
              <a:gd name="T40" fmla="*/ 2 w 174"/>
              <a:gd name="T41" fmla="*/ 105 h 174"/>
              <a:gd name="T42" fmla="*/ 2 w 174"/>
              <a:gd name="T43" fmla="*/ 96 h 174"/>
              <a:gd name="T44" fmla="*/ 0 w 174"/>
              <a:gd name="T45" fmla="*/ 87 h 174"/>
              <a:gd name="T46" fmla="*/ 0 w 174"/>
              <a:gd name="T47" fmla="*/ 87 h 174"/>
              <a:gd name="T48" fmla="*/ 2 w 174"/>
              <a:gd name="T49" fmla="*/ 78 h 174"/>
              <a:gd name="T50" fmla="*/ 2 w 174"/>
              <a:gd name="T51" fmla="*/ 70 h 174"/>
              <a:gd name="T52" fmla="*/ 8 w 174"/>
              <a:gd name="T53" fmla="*/ 54 h 174"/>
              <a:gd name="T54" fmla="*/ 15 w 174"/>
              <a:gd name="T55" fmla="*/ 39 h 174"/>
              <a:gd name="T56" fmla="*/ 26 w 174"/>
              <a:gd name="T57" fmla="*/ 25 h 174"/>
              <a:gd name="T58" fmla="*/ 39 w 174"/>
              <a:gd name="T59" fmla="*/ 15 h 174"/>
              <a:gd name="T60" fmla="*/ 54 w 174"/>
              <a:gd name="T61" fmla="*/ 7 h 174"/>
              <a:gd name="T62" fmla="*/ 71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2 w 174"/>
              <a:gd name="T75" fmla="*/ 7 h 174"/>
              <a:gd name="T76" fmla="*/ 137 w 174"/>
              <a:gd name="T77" fmla="*/ 15 h 174"/>
              <a:gd name="T78" fmla="*/ 149 w 174"/>
              <a:gd name="T79" fmla="*/ 25 h 174"/>
              <a:gd name="T80" fmla="*/ 159 w 174"/>
              <a:gd name="T81" fmla="*/ 39 h 174"/>
              <a:gd name="T82" fmla="*/ 168 w 174"/>
              <a:gd name="T83" fmla="*/ 54 h 174"/>
              <a:gd name="T84" fmla="*/ 173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3" y="105"/>
                </a:lnTo>
                <a:lnTo>
                  <a:pt x="168" y="121"/>
                </a:lnTo>
                <a:lnTo>
                  <a:pt x="159" y="136"/>
                </a:lnTo>
                <a:lnTo>
                  <a:pt x="149" y="148"/>
                </a:lnTo>
                <a:lnTo>
                  <a:pt x="137" y="159"/>
                </a:lnTo>
                <a:lnTo>
                  <a:pt x="122" y="168"/>
                </a:lnTo>
                <a:lnTo>
                  <a:pt x="105" y="172"/>
                </a:lnTo>
                <a:lnTo>
                  <a:pt x="96" y="174"/>
                </a:lnTo>
                <a:lnTo>
                  <a:pt x="87" y="174"/>
                </a:lnTo>
                <a:lnTo>
                  <a:pt x="87" y="174"/>
                </a:lnTo>
                <a:lnTo>
                  <a:pt x="78" y="174"/>
                </a:lnTo>
                <a:lnTo>
                  <a:pt x="71" y="172"/>
                </a:lnTo>
                <a:lnTo>
                  <a:pt x="54" y="168"/>
                </a:lnTo>
                <a:lnTo>
                  <a:pt x="39" y="159"/>
                </a:lnTo>
                <a:lnTo>
                  <a:pt x="26" y="148"/>
                </a:lnTo>
                <a:lnTo>
                  <a:pt x="15" y="136"/>
                </a:lnTo>
                <a:lnTo>
                  <a:pt x="8" y="121"/>
                </a:lnTo>
                <a:lnTo>
                  <a:pt x="2" y="105"/>
                </a:lnTo>
                <a:lnTo>
                  <a:pt x="2" y="96"/>
                </a:lnTo>
                <a:lnTo>
                  <a:pt x="0" y="87"/>
                </a:lnTo>
                <a:lnTo>
                  <a:pt x="0" y="87"/>
                </a:lnTo>
                <a:lnTo>
                  <a:pt x="2" y="78"/>
                </a:lnTo>
                <a:lnTo>
                  <a:pt x="2" y="70"/>
                </a:lnTo>
                <a:lnTo>
                  <a:pt x="8" y="54"/>
                </a:lnTo>
                <a:lnTo>
                  <a:pt x="15" y="39"/>
                </a:lnTo>
                <a:lnTo>
                  <a:pt x="26" y="25"/>
                </a:lnTo>
                <a:lnTo>
                  <a:pt x="39" y="15"/>
                </a:lnTo>
                <a:lnTo>
                  <a:pt x="54" y="7"/>
                </a:lnTo>
                <a:lnTo>
                  <a:pt x="71" y="3"/>
                </a:lnTo>
                <a:lnTo>
                  <a:pt x="78" y="1"/>
                </a:lnTo>
                <a:lnTo>
                  <a:pt x="87" y="0"/>
                </a:lnTo>
                <a:lnTo>
                  <a:pt x="87" y="0"/>
                </a:lnTo>
                <a:lnTo>
                  <a:pt x="96" y="1"/>
                </a:lnTo>
                <a:lnTo>
                  <a:pt x="105" y="3"/>
                </a:lnTo>
                <a:lnTo>
                  <a:pt x="122" y="7"/>
                </a:lnTo>
                <a:lnTo>
                  <a:pt x="137" y="15"/>
                </a:lnTo>
                <a:lnTo>
                  <a:pt x="149" y="25"/>
                </a:lnTo>
                <a:lnTo>
                  <a:pt x="159" y="39"/>
                </a:lnTo>
                <a:lnTo>
                  <a:pt x="168" y="54"/>
                </a:lnTo>
                <a:lnTo>
                  <a:pt x="173" y="70"/>
                </a:lnTo>
                <a:lnTo>
                  <a:pt x="174" y="78"/>
                </a:lnTo>
                <a:lnTo>
                  <a:pt x="174" y="87"/>
                </a:lnTo>
                <a:lnTo>
                  <a:pt x="174" y="87"/>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9" name="Freeform 8"/>
          <p:cNvSpPr>
            <a:spLocks/>
          </p:cNvSpPr>
          <p:nvPr/>
        </p:nvSpPr>
        <p:spPr bwMode="auto">
          <a:xfrm>
            <a:off x="1873351" y="2414218"/>
            <a:ext cx="243840" cy="175261"/>
          </a:xfrm>
          <a:custGeom>
            <a:avLst/>
            <a:gdLst>
              <a:gd name="T0" fmla="*/ 69 w 194"/>
              <a:gd name="T1" fmla="*/ 0 h 140"/>
              <a:gd name="T2" fmla="*/ 69 w 194"/>
              <a:gd name="T3" fmla="*/ 0 h 140"/>
              <a:gd name="T4" fmla="*/ 56 w 194"/>
              <a:gd name="T5" fmla="*/ 9 h 140"/>
              <a:gd name="T6" fmla="*/ 42 w 194"/>
              <a:gd name="T7" fmla="*/ 21 h 140"/>
              <a:gd name="T8" fmla="*/ 32 w 194"/>
              <a:gd name="T9" fmla="*/ 36 h 140"/>
              <a:gd name="T10" fmla="*/ 21 w 194"/>
              <a:gd name="T11" fmla="*/ 53 h 140"/>
              <a:gd name="T12" fmla="*/ 14 w 194"/>
              <a:gd name="T13" fmla="*/ 72 h 140"/>
              <a:gd name="T14" fmla="*/ 8 w 194"/>
              <a:gd name="T15" fmla="*/ 93 h 140"/>
              <a:gd name="T16" fmla="*/ 3 w 194"/>
              <a:gd name="T17" fmla="*/ 116 h 140"/>
              <a:gd name="T18" fmla="*/ 0 w 194"/>
              <a:gd name="T19" fmla="*/ 140 h 140"/>
              <a:gd name="T20" fmla="*/ 98 w 194"/>
              <a:gd name="T21" fmla="*/ 140 h 140"/>
              <a:gd name="T22" fmla="*/ 194 w 194"/>
              <a:gd name="T23" fmla="*/ 140 h 140"/>
              <a:gd name="T24" fmla="*/ 194 w 194"/>
              <a:gd name="T25" fmla="*/ 140 h 140"/>
              <a:gd name="T26" fmla="*/ 192 w 194"/>
              <a:gd name="T27" fmla="*/ 128 h 140"/>
              <a:gd name="T28" fmla="*/ 189 w 194"/>
              <a:gd name="T29" fmla="*/ 116 h 140"/>
              <a:gd name="T30" fmla="*/ 186 w 194"/>
              <a:gd name="T31" fmla="*/ 105 h 140"/>
              <a:gd name="T32" fmla="*/ 182 w 194"/>
              <a:gd name="T33" fmla="*/ 93 h 140"/>
              <a:gd name="T34" fmla="*/ 176 w 194"/>
              <a:gd name="T35" fmla="*/ 83 h 140"/>
              <a:gd name="T36" fmla="*/ 170 w 194"/>
              <a:gd name="T37" fmla="*/ 72 h 140"/>
              <a:gd name="T38" fmla="*/ 162 w 194"/>
              <a:gd name="T39" fmla="*/ 62 h 140"/>
              <a:gd name="T40" fmla="*/ 155 w 194"/>
              <a:gd name="T41" fmla="*/ 53 h 140"/>
              <a:gd name="T42" fmla="*/ 137 w 194"/>
              <a:gd name="T43" fmla="*/ 36 h 140"/>
              <a:gd name="T44" fmla="*/ 116 w 194"/>
              <a:gd name="T45" fmla="*/ 21 h 140"/>
              <a:gd name="T46" fmla="*/ 93 w 194"/>
              <a:gd name="T47" fmla="*/ 9 h 140"/>
              <a:gd name="T48" fmla="*/ 81 w 194"/>
              <a:gd name="T49" fmla="*/ 5 h 140"/>
              <a:gd name="T50" fmla="*/ 69 w 194"/>
              <a:gd name="T51" fmla="*/ 0 h 140"/>
              <a:gd name="T52" fmla="*/ 69 w 194"/>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140">
                <a:moveTo>
                  <a:pt x="69" y="0"/>
                </a:moveTo>
                <a:lnTo>
                  <a:pt x="69" y="0"/>
                </a:lnTo>
                <a:lnTo>
                  <a:pt x="56" y="9"/>
                </a:lnTo>
                <a:lnTo>
                  <a:pt x="42" y="21"/>
                </a:lnTo>
                <a:lnTo>
                  <a:pt x="32" y="36"/>
                </a:lnTo>
                <a:lnTo>
                  <a:pt x="21" y="53"/>
                </a:lnTo>
                <a:lnTo>
                  <a:pt x="14" y="72"/>
                </a:lnTo>
                <a:lnTo>
                  <a:pt x="8" y="93"/>
                </a:lnTo>
                <a:lnTo>
                  <a:pt x="3" y="116"/>
                </a:lnTo>
                <a:lnTo>
                  <a:pt x="0" y="140"/>
                </a:lnTo>
                <a:lnTo>
                  <a:pt x="98" y="140"/>
                </a:lnTo>
                <a:lnTo>
                  <a:pt x="194" y="140"/>
                </a:lnTo>
                <a:lnTo>
                  <a:pt x="194" y="140"/>
                </a:lnTo>
                <a:lnTo>
                  <a:pt x="192" y="128"/>
                </a:lnTo>
                <a:lnTo>
                  <a:pt x="189" y="116"/>
                </a:lnTo>
                <a:lnTo>
                  <a:pt x="186" y="105"/>
                </a:lnTo>
                <a:lnTo>
                  <a:pt x="182" y="93"/>
                </a:lnTo>
                <a:lnTo>
                  <a:pt x="176" y="83"/>
                </a:lnTo>
                <a:lnTo>
                  <a:pt x="170" y="72"/>
                </a:lnTo>
                <a:lnTo>
                  <a:pt x="162" y="62"/>
                </a:lnTo>
                <a:lnTo>
                  <a:pt x="155" y="53"/>
                </a:lnTo>
                <a:lnTo>
                  <a:pt x="137" y="36"/>
                </a:lnTo>
                <a:lnTo>
                  <a:pt x="116" y="21"/>
                </a:lnTo>
                <a:lnTo>
                  <a:pt x="93" y="9"/>
                </a:lnTo>
                <a:lnTo>
                  <a:pt x="81" y="5"/>
                </a:lnTo>
                <a:lnTo>
                  <a:pt x="69" y="0"/>
                </a:lnTo>
                <a:lnTo>
                  <a:pt x="69" y="0"/>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6" name="Freeform 15"/>
          <p:cNvSpPr>
            <a:spLocks/>
          </p:cNvSpPr>
          <p:nvPr/>
        </p:nvSpPr>
        <p:spPr bwMode="auto">
          <a:xfrm>
            <a:off x="5086524" y="2442569"/>
            <a:ext cx="246380" cy="175261"/>
          </a:xfrm>
          <a:custGeom>
            <a:avLst/>
            <a:gdLst>
              <a:gd name="T0" fmla="*/ 69 w 193"/>
              <a:gd name="T1" fmla="*/ 0 h 140"/>
              <a:gd name="T2" fmla="*/ 69 w 193"/>
              <a:gd name="T3" fmla="*/ 0 h 140"/>
              <a:gd name="T4" fmla="*/ 55 w 193"/>
              <a:gd name="T5" fmla="*/ 9 h 140"/>
              <a:gd name="T6" fmla="*/ 43 w 193"/>
              <a:gd name="T7" fmla="*/ 21 h 140"/>
              <a:gd name="T8" fmla="*/ 31 w 193"/>
              <a:gd name="T9" fmla="*/ 36 h 140"/>
              <a:gd name="T10" fmla="*/ 22 w 193"/>
              <a:gd name="T11" fmla="*/ 53 h 140"/>
              <a:gd name="T12" fmla="*/ 13 w 193"/>
              <a:gd name="T13" fmla="*/ 72 h 140"/>
              <a:gd name="T14" fmla="*/ 7 w 193"/>
              <a:gd name="T15" fmla="*/ 93 h 140"/>
              <a:gd name="T16" fmla="*/ 3 w 193"/>
              <a:gd name="T17" fmla="*/ 116 h 140"/>
              <a:gd name="T18" fmla="*/ 0 w 193"/>
              <a:gd name="T19" fmla="*/ 140 h 140"/>
              <a:gd name="T20" fmla="*/ 97 w 193"/>
              <a:gd name="T21" fmla="*/ 140 h 140"/>
              <a:gd name="T22" fmla="*/ 193 w 193"/>
              <a:gd name="T23" fmla="*/ 140 h 140"/>
              <a:gd name="T24" fmla="*/ 193 w 193"/>
              <a:gd name="T25" fmla="*/ 140 h 140"/>
              <a:gd name="T26" fmla="*/ 192 w 193"/>
              <a:gd name="T27" fmla="*/ 128 h 140"/>
              <a:gd name="T28" fmla="*/ 189 w 193"/>
              <a:gd name="T29" fmla="*/ 116 h 140"/>
              <a:gd name="T30" fmla="*/ 186 w 193"/>
              <a:gd name="T31" fmla="*/ 105 h 140"/>
              <a:gd name="T32" fmla="*/ 181 w 193"/>
              <a:gd name="T33" fmla="*/ 93 h 140"/>
              <a:gd name="T34" fmla="*/ 175 w 193"/>
              <a:gd name="T35" fmla="*/ 83 h 140"/>
              <a:gd name="T36" fmla="*/ 169 w 193"/>
              <a:gd name="T37" fmla="*/ 72 h 140"/>
              <a:gd name="T38" fmla="*/ 162 w 193"/>
              <a:gd name="T39" fmla="*/ 62 h 140"/>
              <a:gd name="T40" fmla="*/ 154 w 193"/>
              <a:gd name="T41" fmla="*/ 53 h 140"/>
              <a:gd name="T42" fmla="*/ 136 w 193"/>
              <a:gd name="T43" fmla="*/ 36 h 140"/>
              <a:gd name="T44" fmla="*/ 115 w 193"/>
              <a:gd name="T45" fmla="*/ 21 h 140"/>
              <a:gd name="T46" fmla="*/ 93 w 193"/>
              <a:gd name="T47" fmla="*/ 9 h 140"/>
              <a:gd name="T48" fmla="*/ 81 w 193"/>
              <a:gd name="T49" fmla="*/ 5 h 140"/>
              <a:gd name="T50" fmla="*/ 69 w 193"/>
              <a:gd name="T51" fmla="*/ 0 h 140"/>
              <a:gd name="T52" fmla="*/ 69 w 193"/>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40">
                <a:moveTo>
                  <a:pt x="69" y="0"/>
                </a:moveTo>
                <a:lnTo>
                  <a:pt x="69" y="0"/>
                </a:lnTo>
                <a:lnTo>
                  <a:pt x="55" y="9"/>
                </a:lnTo>
                <a:lnTo>
                  <a:pt x="43" y="21"/>
                </a:lnTo>
                <a:lnTo>
                  <a:pt x="31" y="36"/>
                </a:lnTo>
                <a:lnTo>
                  <a:pt x="22" y="53"/>
                </a:lnTo>
                <a:lnTo>
                  <a:pt x="13" y="72"/>
                </a:lnTo>
                <a:lnTo>
                  <a:pt x="7" y="93"/>
                </a:lnTo>
                <a:lnTo>
                  <a:pt x="3" y="116"/>
                </a:lnTo>
                <a:lnTo>
                  <a:pt x="0" y="140"/>
                </a:lnTo>
                <a:lnTo>
                  <a:pt x="97" y="140"/>
                </a:lnTo>
                <a:lnTo>
                  <a:pt x="193" y="140"/>
                </a:lnTo>
                <a:lnTo>
                  <a:pt x="193" y="140"/>
                </a:lnTo>
                <a:lnTo>
                  <a:pt x="192" y="128"/>
                </a:lnTo>
                <a:lnTo>
                  <a:pt x="189" y="116"/>
                </a:lnTo>
                <a:lnTo>
                  <a:pt x="186" y="105"/>
                </a:lnTo>
                <a:lnTo>
                  <a:pt x="181" y="93"/>
                </a:lnTo>
                <a:lnTo>
                  <a:pt x="175" y="83"/>
                </a:lnTo>
                <a:lnTo>
                  <a:pt x="169" y="72"/>
                </a:lnTo>
                <a:lnTo>
                  <a:pt x="162" y="62"/>
                </a:lnTo>
                <a:lnTo>
                  <a:pt x="154" y="53"/>
                </a:lnTo>
                <a:lnTo>
                  <a:pt x="136" y="36"/>
                </a:lnTo>
                <a:lnTo>
                  <a:pt x="115" y="21"/>
                </a:lnTo>
                <a:lnTo>
                  <a:pt x="93" y="9"/>
                </a:lnTo>
                <a:lnTo>
                  <a:pt x="81" y="5"/>
                </a:lnTo>
                <a:lnTo>
                  <a:pt x="69" y="0"/>
                </a:lnTo>
                <a:lnTo>
                  <a:pt x="69" y="0"/>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23" name="Freeform 22"/>
          <p:cNvSpPr>
            <a:spLocks/>
          </p:cNvSpPr>
          <p:nvPr/>
        </p:nvSpPr>
        <p:spPr bwMode="auto">
          <a:xfrm>
            <a:off x="8237395" y="2413043"/>
            <a:ext cx="248920" cy="175261"/>
          </a:xfrm>
          <a:custGeom>
            <a:avLst/>
            <a:gdLst>
              <a:gd name="T0" fmla="*/ 69 w 195"/>
              <a:gd name="T1" fmla="*/ 0 h 140"/>
              <a:gd name="T2" fmla="*/ 69 w 195"/>
              <a:gd name="T3" fmla="*/ 0 h 140"/>
              <a:gd name="T4" fmla="*/ 56 w 195"/>
              <a:gd name="T5" fmla="*/ 9 h 140"/>
              <a:gd name="T6" fmla="*/ 44 w 195"/>
              <a:gd name="T7" fmla="*/ 21 h 140"/>
              <a:gd name="T8" fmla="*/ 32 w 195"/>
              <a:gd name="T9" fmla="*/ 36 h 140"/>
              <a:gd name="T10" fmla="*/ 23 w 195"/>
              <a:gd name="T11" fmla="*/ 53 h 140"/>
              <a:gd name="T12" fmla="*/ 14 w 195"/>
              <a:gd name="T13" fmla="*/ 72 h 140"/>
              <a:gd name="T14" fmla="*/ 8 w 195"/>
              <a:gd name="T15" fmla="*/ 93 h 140"/>
              <a:gd name="T16" fmla="*/ 3 w 195"/>
              <a:gd name="T17" fmla="*/ 116 h 140"/>
              <a:gd name="T18" fmla="*/ 0 w 195"/>
              <a:gd name="T19" fmla="*/ 140 h 140"/>
              <a:gd name="T20" fmla="*/ 98 w 195"/>
              <a:gd name="T21" fmla="*/ 140 h 140"/>
              <a:gd name="T22" fmla="*/ 195 w 195"/>
              <a:gd name="T23" fmla="*/ 140 h 140"/>
              <a:gd name="T24" fmla="*/ 195 w 195"/>
              <a:gd name="T25" fmla="*/ 140 h 140"/>
              <a:gd name="T26" fmla="*/ 192 w 195"/>
              <a:gd name="T27" fmla="*/ 128 h 140"/>
              <a:gd name="T28" fmla="*/ 191 w 195"/>
              <a:gd name="T29" fmla="*/ 116 h 140"/>
              <a:gd name="T30" fmla="*/ 186 w 195"/>
              <a:gd name="T31" fmla="*/ 105 h 140"/>
              <a:gd name="T32" fmla="*/ 182 w 195"/>
              <a:gd name="T33" fmla="*/ 93 h 140"/>
              <a:gd name="T34" fmla="*/ 176 w 195"/>
              <a:gd name="T35" fmla="*/ 83 h 140"/>
              <a:gd name="T36" fmla="*/ 170 w 195"/>
              <a:gd name="T37" fmla="*/ 72 h 140"/>
              <a:gd name="T38" fmla="*/ 162 w 195"/>
              <a:gd name="T39" fmla="*/ 62 h 140"/>
              <a:gd name="T40" fmla="*/ 155 w 195"/>
              <a:gd name="T41" fmla="*/ 53 h 140"/>
              <a:gd name="T42" fmla="*/ 137 w 195"/>
              <a:gd name="T43" fmla="*/ 36 h 140"/>
              <a:gd name="T44" fmla="*/ 116 w 195"/>
              <a:gd name="T45" fmla="*/ 21 h 140"/>
              <a:gd name="T46" fmla="*/ 93 w 195"/>
              <a:gd name="T47" fmla="*/ 9 h 140"/>
              <a:gd name="T48" fmla="*/ 81 w 195"/>
              <a:gd name="T49" fmla="*/ 5 h 140"/>
              <a:gd name="T50" fmla="*/ 69 w 195"/>
              <a:gd name="T51" fmla="*/ 0 h 140"/>
              <a:gd name="T52" fmla="*/ 69 w 19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0">
                <a:moveTo>
                  <a:pt x="69" y="0"/>
                </a:moveTo>
                <a:lnTo>
                  <a:pt x="69" y="0"/>
                </a:lnTo>
                <a:lnTo>
                  <a:pt x="56" y="9"/>
                </a:lnTo>
                <a:lnTo>
                  <a:pt x="44" y="21"/>
                </a:lnTo>
                <a:lnTo>
                  <a:pt x="32" y="36"/>
                </a:lnTo>
                <a:lnTo>
                  <a:pt x="23" y="53"/>
                </a:lnTo>
                <a:lnTo>
                  <a:pt x="14" y="72"/>
                </a:lnTo>
                <a:lnTo>
                  <a:pt x="8" y="93"/>
                </a:lnTo>
                <a:lnTo>
                  <a:pt x="3" y="116"/>
                </a:lnTo>
                <a:lnTo>
                  <a:pt x="0" y="140"/>
                </a:lnTo>
                <a:lnTo>
                  <a:pt x="98" y="140"/>
                </a:lnTo>
                <a:lnTo>
                  <a:pt x="195" y="140"/>
                </a:lnTo>
                <a:lnTo>
                  <a:pt x="195" y="140"/>
                </a:lnTo>
                <a:lnTo>
                  <a:pt x="192" y="128"/>
                </a:lnTo>
                <a:lnTo>
                  <a:pt x="191" y="116"/>
                </a:lnTo>
                <a:lnTo>
                  <a:pt x="186" y="105"/>
                </a:lnTo>
                <a:lnTo>
                  <a:pt x="182" y="93"/>
                </a:lnTo>
                <a:lnTo>
                  <a:pt x="176" y="83"/>
                </a:lnTo>
                <a:lnTo>
                  <a:pt x="170" y="72"/>
                </a:lnTo>
                <a:lnTo>
                  <a:pt x="162" y="62"/>
                </a:lnTo>
                <a:lnTo>
                  <a:pt x="155" y="53"/>
                </a:lnTo>
                <a:lnTo>
                  <a:pt x="137" y="36"/>
                </a:lnTo>
                <a:lnTo>
                  <a:pt x="116" y="21"/>
                </a:lnTo>
                <a:lnTo>
                  <a:pt x="93" y="9"/>
                </a:lnTo>
                <a:lnTo>
                  <a:pt x="81" y="5"/>
                </a:lnTo>
                <a:lnTo>
                  <a:pt x="69" y="0"/>
                </a:lnTo>
                <a:lnTo>
                  <a:pt x="69" y="0"/>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30" name="Freeform 29"/>
          <p:cNvSpPr>
            <a:spLocks/>
          </p:cNvSpPr>
          <p:nvPr/>
        </p:nvSpPr>
        <p:spPr bwMode="auto">
          <a:xfrm>
            <a:off x="11445940" y="2445110"/>
            <a:ext cx="246380" cy="175261"/>
          </a:xfrm>
          <a:custGeom>
            <a:avLst/>
            <a:gdLst>
              <a:gd name="T0" fmla="*/ 69 w 195"/>
              <a:gd name="T1" fmla="*/ 0 h 140"/>
              <a:gd name="T2" fmla="*/ 69 w 195"/>
              <a:gd name="T3" fmla="*/ 0 h 140"/>
              <a:gd name="T4" fmla="*/ 55 w 195"/>
              <a:gd name="T5" fmla="*/ 9 h 140"/>
              <a:gd name="T6" fmla="*/ 43 w 195"/>
              <a:gd name="T7" fmla="*/ 21 h 140"/>
              <a:gd name="T8" fmla="*/ 31 w 195"/>
              <a:gd name="T9" fmla="*/ 36 h 140"/>
              <a:gd name="T10" fmla="*/ 22 w 195"/>
              <a:gd name="T11" fmla="*/ 53 h 140"/>
              <a:gd name="T12" fmla="*/ 13 w 195"/>
              <a:gd name="T13" fmla="*/ 72 h 140"/>
              <a:gd name="T14" fmla="*/ 7 w 195"/>
              <a:gd name="T15" fmla="*/ 93 h 140"/>
              <a:gd name="T16" fmla="*/ 3 w 195"/>
              <a:gd name="T17" fmla="*/ 116 h 140"/>
              <a:gd name="T18" fmla="*/ 0 w 195"/>
              <a:gd name="T19" fmla="*/ 140 h 140"/>
              <a:gd name="T20" fmla="*/ 97 w 195"/>
              <a:gd name="T21" fmla="*/ 140 h 140"/>
              <a:gd name="T22" fmla="*/ 195 w 195"/>
              <a:gd name="T23" fmla="*/ 140 h 140"/>
              <a:gd name="T24" fmla="*/ 195 w 195"/>
              <a:gd name="T25" fmla="*/ 140 h 140"/>
              <a:gd name="T26" fmla="*/ 193 w 195"/>
              <a:gd name="T27" fmla="*/ 128 h 140"/>
              <a:gd name="T28" fmla="*/ 190 w 195"/>
              <a:gd name="T29" fmla="*/ 116 h 140"/>
              <a:gd name="T30" fmla="*/ 186 w 195"/>
              <a:gd name="T31" fmla="*/ 105 h 140"/>
              <a:gd name="T32" fmla="*/ 181 w 195"/>
              <a:gd name="T33" fmla="*/ 93 h 140"/>
              <a:gd name="T34" fmla="*/ 177 w 195"/>
              <a:gd name="T35" fmla="*/ 83 h 140"/>
              <a:gd name="T36" fmla="*/ 169 w 195"/>
              <a:gd name="T37" fmla="*/ 72 h 140"/>
              <a:gd name="T38" fmla="*/ 163 w 195"/>
              <a:gd name="T39" fmla="*/ 62 h 140"/>
              <a:gd name="T40" fmla="*/ 154 w 195"/>
              <a:gd name="T41" fmla="*/ 53 h 140"/>
              <a:gd name="T42" fmla="*/ 136 w 195"/>
              <a:gd name="T43" fmla="*/ 36 h 140"/>
              <a:gd name="T44" fmla="*/ 117 w 195"/>
              <a:gd name="T45" fmla="*/ 21 h 140"/>
              <a:gd name="T46" fmla="*/ 93 w 195"/>
              <a:gd name="T47" fmla="*/ 9 h 140"/>
              <a:gd name="T48" fmla="*/ 81 w 195"/>
              <a:gd name="T49" fmla="*/ 5 h 140"/>
              <a:gd name="T50" fmla="*/ 69 w 195"/>
              <a:gd name="T51" fmla="*/ 0 h 140"/>
              <a:gd name="T52" fmla="*/ 69 w 19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0">
                <a:moveTo>
                  <a:pt x="69" y="0"/>
                </a:moveTo>
                <a:lnTo>
                  <a:pt x="69" y="0"/>
                </a:lnTo>
                <a:lnTo>
                  <a:pt x="55" y="9"/>
                </a:lnTo>
                <a:lnTo>
                  <a:pt x="43" y="21"/>
                </a:lnTo>
                <a:lnTo>
                  <a:pt x="31" y="36"/>
                </a:lnTo>
                <a:lnTo>
                  <a:pt x="22" y="53"/>
                </a:lnTo>
                <a:lnTo>
                  <a:pt x="13" y="72"/>
                </a:lnTo>
                <a:lnTo>
                  <a:pt x="7" y="93"/>
                </a:lnTo>
                <a:lnTo>
                  <a:pt x="3" y="116"/>
                </a:lnTo>
                <a:lnTo>
                  <a:pt x="0" y="140"/>
                </a:lnTo>
                <a:lnTo>
                  <a:pt x="97" y="140"/>
                </a:lnTo>
                <a:lnTo>
                  <a:pt x="195" y="140"/>
                </a:lnTo>
                <a:lnTo>
                  <a:pt x="195" y="140"/>
                </a:lnTo>
                <a:lnTo>
                  <a:pt x="193" y="128"/>
                </a:lnTo>
                <a:lnTo>
                  <a:pt x="190" y="116"/>
                </a:lnTo>
                <a:lnTo>
                  <a:pt x="186" y="105"/>
                </a:lnTo>
                <a:lnTo>
                  <a:pt x="181" y="93"/>
                </a:lnTo>
                <a:lnTo>
                  <a:pt x="177" y="83"/>
                </a:lnTo>
                <a:lnTo>
                  <a:pt x="169" y="72"/>
                </a:lnTo>
                <a:lnTo>
                  <a:pt x="163" y="62"/>
                </a:lnTo>
                <a:lnTo>
                  <a:pt x="154" y="53"/>
                </a:lnTo>
                <a:lnTo>
                  <a:pt x="136" y="36"/>
                </a:lnTo>
                <a:lnTo>
                  <a:pt x="117" y="21"/>
                </a:lnTo>
                <a:lnTo>
                  <a:pt x="93" y="9"/>
                </a:lnTo>
                <a:lnTo>
                  <a:pt x="81" y="5"/>
                </a:lnTo>
                <a:lnTo>
                  <a:pt x="69" y="0"/>
                </a:lnTo>
                <a:lnTo>
                  <a:pt x="69" y="0"/>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42" name="Rectangle 41"/>
          <p:cNvSpPr>
            <a:spLocks noChangeArrowheads="1"/>
          </p:cNvSpPr>
          <p:nvPr/>
        </p:nvSpPr>
        <p:spPr bwMode="auto">
          <a:xfrm>
            <a:off x="2350873" y="2762200"/>
            <a:ext cx="49372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463004"/>
            <a:r>
              <a:rPr lang="en-US" altLang="en-US" sz="3360" b="1" dirty="0">
                <a:solidFill>
                  <a:srgbClr val="FFFFFF"/>
                </a:solidFill>
                <a:latin typeface="Roboto" pitchFamily="2" charset="0"/>
              </a:rPr>
              <a:t>01</a:t>
            </a:r>
            <a:endParaRPr lang="en-US" altLang="en-US" sz="2880" dirty="0"/>
          </a:p>
        </p:txBody>
      </p:sp>
      <p:sp>
        <p:nvSpPr>
          <p:cNvPr id="43" name="Rectangle 42"/>
          <p:cNvSpPr>
            <a:spLocks noChangeArrowheads="1"/>
          </p:cNvSpPr>
          <p:nvPr/>
        </p:nvSpPr>
        <p:spPr bwMode="auto">
          <a:xfrm>
            <a:off x="5566585" y="2790551"/>
            <a:ext cx="49372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463004"/>
            <a:r>
              <a:rPr lang="en-US" altLang="en-US" sz="3360" b="1" dirty="0">
                <a:solidFill>
                  <a:srgbClr val="FFFFFF"/>
                </a:solidFill>
                <a:latin typeface="Roboto" pitchFamily="2" charset="0"/>
              </a:rPr>
              <a:t>02</a:t>
            </a:r>
            <a:endParaRPr lang="en-US" altLang="en-US" sz="2880" dirty="0"/>
          </a:p>
        </p:txBody>
      </p:sp>
      <p:sp>
        <p:nvSpPr>
          <p:cNvPr id="44" name="Rectangle 43"/>
          <p:cNvSpPr>
            <a:spLocks noChangeArrowheads="1"/>
          </p:cNvSpPr>
          <p:nvPr/>
        </p:nvSpPr>
        <p:spPr bwMode="auto">
          <a:xfrm>
            <a:off x="8727614" y="2761025"/>
            <a:ext cx="49372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463004"/>
            <a:r>
              <a:rPr lang="en-US" altLang="en-US" sz="3360" b="1" dirty="0">
                <a:solidFill>
                  <a:srgbClr val="FFFFFF"/>
                </a:solidFill>
                <a:latin typeface="Roboto" pitchFamily="2" charset="0"/>
              </a:rPr>
              <a:t>03</a:t>
            </a:r>
            <a:endParaRPr lang="en-US" altLang="en-US" sz="2880" dirty="0"/>
          </a:p>
        </p:txBody>
      </p:sp>
      <p:sp>
        <p:nvSpPr>
          <p:cNvPr id="45" name="Rectangle 44"/>
          <p:cNvSpPr>
            <a:spLocks noChangeArrowheads="1"/>
          </p:cNvSpPr>
          <p:nvPr/>
        </p:nvSpPr>
        <p:spPr bwMode="auto">
          <a:xfrm>
            <a:off x="11920922" y="2793092"/>
            <a:ext cx="493725"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463004"/>
            <a:r>
              <a:rPr lang="en-US" altLang="en-US" sz="3360" b="1" dirty="0">
                <a:solidFill>
                  <a:srgbClr val="FFFFFF"/>
                </a:solidFill>
                <a:latin typeface="Roboto" pitchFamily="2" charset="0"/>
              </a:rPr>
              <a:t>04</a:t>
            </a:r>
            <a:endParaRPr lang="en-US" altLang="en-US" sz="2880" dirty="0"/>
          </a:p>
        </p:txBody>
      </p:sp>
      <p:sp>
        <p:nvSpPr>
          <p:cNvPr id="48" name="Freeform 47"/>
          <p:cNvSpPr>
            <a:spLocks/>
          </p:cNvSpPr>
          <p:nvPr/>
        </p:nvSpPr>
        <p:spPr bwMode="auto">
          <a:xfrm>
            <a:off x="1865499" y="2415584"/>
            <a:ext cx="243840" cy="175261"/>
          </a:xfrm>
          <a:custGeom>
            <a:avLst/>
            <a:gdLst>
              <a:gd name="T0" fmla="*/ 69 w 194"/>
              <a:gd name="T1" fmla="*/ 0 h 140"/>
              <a:gd name="T2" fmla="*/ 69 w 194"/>
              <a:gd name="T3" fmla="*/ 0 h 140"/>
              <a:gd name="T4" fmla="*/ 56 w 194"/>
              <a:gd name="T5" fmla="*/ 9 h 140"/>
              <a:gd name="T6" fmla="*/ 42 w 194"/>
              <a:gd name="T7" fmla="*/ 21 h 140"/>
              <a:gd name="T8" fmla="*/ 32 w 194"/>
              <a:gd name="T9" fmla="*/ 36 h 140"/>
              <a:gd name="T10" fmla="*/ 21 w 194"/>
              <a:gd name="T11" fmla="*/ 53 h 140"/>
              <a:gd name="T12" fmla="*/ 14 w 194"/>
              <a:gd name="T13" fmla="*/ 72 h 140"/>
              <a:gd name="T14" fmla="*/ 8 w 194"/>
              <a:gd name="T15" fmla="*/ 93 h 140"/>
              <a:gd name="T16" fmla="*/ 3 w 194"/>
              <a:gd name="T17" fmla="*/ 116 h 140"/>
              <a:gd name="T18" fmla="*/ 0 w 194"/>
              <a:gd name="T19" fmla="*/ 140 h 140"/>
              <a:gd name="T20" fmla="*/ 98 w 194"/>
              <a:gd name="T21" fmla="*/ 140 h 140"/>
              <a:gd name="T22" fmla="*/ 194 w 194"/>
              <a:gd name="T23" fmla="*/ 140 h 140"/>
              <a:gd name="T24" fmla="*/ 194 w 194"/>
              <a:gd name="T25" fmla="*/ 140 h 140"/>
              <a:gd name="T26" fmla="*/ 192 w 194"/>
              <a:gd name="T27" fmla="*/ 128 h 140"/>
              <a:gd name="T28" fmla="*/ 189 w 194"/>
              <a:gd name="T29" fmla="*/ 116 h 140"/>
              <a:gd name="T30" fmla="*/ 186 w 194"/>
              <a:gd name="T31" fmla="*/ 105 h 140"/>
              <a:gd name="T32" fmla="*/ 182 w 194"/>
              <a:gd name="T33" fmla="*/ 93 h 140"/>
              <a:gd name="T34" fmla="*/ 176 w 194"/>
              <a:gd name="T35" fmla="*/ 83 h 140"/>
              <a:gd name="T36" fmla="*/ 170 w 194"/>
              <a:gd name="T37" fmla="*/ 72 h 140"/>
              <a:gd name="T38" fmla="*/ 162 w 194"/>
              <a:gd name="T39" fmla="*/ 62 h 140"/>
              <a:gd name="T40" fmla="*/ 155 w 194"/>
              <a:gd name="T41" fmla="*/ 53 h 140"/>
              <a:gd name="T42" fmla="*/ 137 w 194"/>
              <a:gd name="T43" fmla="*/ 36 h 140"/>
              <a:gd name="T44" fmla="*/ 116 w 194"/>
              <a:gd name="T45" fmla="*/ 21 h 140"/>
              <a:gd name="T46" fmla="*/ 93 w 194"/>
              <a:gd name="T47" fmla="*/ 9 h 140"/>
              <a:gd name="T48" fmla="*/ 81 w 194"/>
              <a:gd name="T49" fmla="*/ 5 h 140"/>
              <a:gd name="T50" fmla="*/ 69 w 194"/>
              <a:gd name="T51" fmla="*/ 0 h 140"/>
              <a:gd name="T52" fmla="*/ 69 w 194"/>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140">
                <a:moveTo>
                  <a:pt x="69" y="0"/>
                </a:moveTo>
                <a:lnTo>
                  <a:pt x="69" y="0"/>
                </a:lnTo>
                <a:lnTo>
                  <a:pt x="56" y="9"/>
                </a:lnTo>
                <a:lnTo>
                  <a:pt x="42" y="21"/>
                </a:lnTo>
                <a:lnTo>
                  <a:pt x="32" y="36"/>
                </a:lnTo>
                <a:lnTo>
                  <a:pt x="21" y="53"/>
                </a:lnTo>
                <a:lnTo>
                  <a:pt x="14" y="72"/>
                </a:lnTo>
                <a:lnTo>
                  <a:pt x="8" y="93"/>
                </a:lnTo>
                <a:lnTo>
                  <a:pt x="3" y="116"/>
                </a:lnTo>
                <a:lnTo>
                  <a:pt x="0" y="140"/>
                </a:lnTo>
                <a:lnTo>
                  <a:pt x="98" y="140"/>
                </a:lnTo>
                <a:lnTo>
                  <a:pt x="194" y="140"/>
                </a:lnTo>
                <a:lnTo>
                  <a:pt x="194" y="140"/>
                </a:lnTo>
                <a:lnTo>
                  <a:pt x="192" y="128"/>
                </a:lnTo>
                <a:lnTo>
                  <a:pt x="189" y="116"/>
                </a:lnTo>
                <a:lnTo>
                  <a:pt x="186" y="105"/>
                </a:lnTo>
                <a:lnTo>
                  <a:pt x="182" y="93"/>
                </a:lnTo>
                <a:lnTo>
                  <a:pt x="176" y="83"/>
                </a:lnTo>
                <a:lnTo>
                  <a:pt x="170" y="72"/>
                </a:lnTo>
                <a:lnTo>
                  <a:pt x="162" y="62"/>
                </a:lnTo>
                <a:lnTo>
                  <a:pt x="155" y="53"/>
                </a:lnTo>
                <a:lnTo>
                  <a:pt x="137" y="36"/>
                </a:lnTo>
                <a:lnTo>
                  <a:pt x="116" y="21"/>
                </a:lnTo>
                <a:lnTo>
                  <a:pt x="93" y="9"/>
                </a:lnTo>
                <a:lnTo>
                  <a:pt x="81" y="5"/>
                </a:lnTo>
                <a:lnTo>
                  <a:pt x="69" y="0"/>
                </a:lnTo>
                <a:lnTo>
                  <a:pt x="69" y="0"/>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49" name="Freeform 48"/>
          <p:cNvSpPr>
            <a:spLocks/>
          </p:cNvSpPr>
          <p:nvPr/>
        </p:nvSpPr>
        <p:spPr bwMode="auto">
          <a:xfrm>
            <a:off x="5104000" y="2457332"/>
            <a:ext cx="246381" cy="175261"/>
          </a:xfrm>
          <a:custGeom>
            <a:avLst/>
            <a:gdLst>
              <a:gd name="T0" fmla="*/ 69 w 193"/>
              <a:gd name="T1" fmla="*/ 0 h 140"/>
              <a:gd name="T2" fmla="*/ 69 w 193"/>
              <a:gd name="T3" fmla="*/ 0 h 140"/>
              <a:gd name="T4" fmla="*/ 55 w 193"/>
              <a:gd name="T5" fmla="*/ 9 h 140"/>
              <a:gd name="T6" fmla="*/ 43 w 193"/>
              <a:gd name="T7" fmla="*/ 21 h 140"/>
              <a:gd name="T8" fmla="*/ 31 w 193"/>
              <a:gd name="T9" fmla="*/ 36 h 140"/>
              <a:gd name="T10" fmla="*/ 22 w 193"/>
              <a:gd name="T11" fmla="*/ 53 h 140"/>
              <a:gd name="T12" fmla="*/ 13 w 193"/>
              <a:gd name="T13" fmla="*/ 72 h 140"/>
              <a:gd name="T14" fmla="*/ 7 w 193"/>
              <a:gd name="T15" fmla="*/ 93 h 140"/>
              <a:gd name="T16" fmla="*/ 3 w 193"/>
              <a:gd name="T17" fmla="*/ 116 h 140"/>
              <a:gd name="T18" fmla="*/ 0 w 193"/>
              <a:gd name="T19" fmla="*/ 140 h 140"/>
              <a:gd name="T20" fmla="*/ 97 w 193"/>
              <a:gd name="T21" fmla="*/ 140 h 140"/>
              <a:gd name="T22" fmla="*/ 193 w 193"/>
              <a:gd name="T23" fmla="*/ 140 h 140"/>
              <a:gd name="T24" fmla="*/ 193 w 193"/>
              <a:gd name="T25" fmla="*/ 140 h 140"/>
              <a:gd name="T26" fmla="*/ 192 w 193"/>
              <a:gd name="T27" fmla="*/ 128 h 140"/>
              <a:gd name="T28" fmla="*/ 189 w 193"/>
              <a:gd name="T29" fmla="*/ 116 h 140"/>
              <a:gd name="T30" fmla="*/ 186 w 193"/>
              <a:gd name="T31" fmla="*/ 105 h 140"/>
              <a:gd name="T32" fmla="*/ 181 w 193"/>
              <a:gd name="T33" fmla="*/ 93 h 140"/>
              <a:gd name="T34" fmla="*/ 175 w 193"/>
              <a:gd name="T35" fmla="*/ 83 h 140"/>
              <a:gd name="T36" fmla="*/ 169 w 193"/>
              <a:gd name="T37" fmla="*/ 72 h 140"/>
              <a:gd name="T38" fmla="*/ 162 w 193"/>
              <a:gd name="T39" fmla="*/ 62 h 140"/>
              <a:gd name="T40" fmla="*/ 154 w 193"/>
              <a:gd name="T41" fmla="*/ 53 h 140"/>
              <a:gd name="T42" fmla="*/ 136 w 193"/>
              <a:gd name="T43" fmla="*/ 36 h 140"/>
              <a:gd name="T44" fmla="*/ 115 w 193"/>
              <a:gd name="T45" fmla="*/ 21 h 140"/>
              <a:gd name="T46" fmla="*/ 93 w 193"/>
              <a:gd name="T47" fmla="*/ 9 h 140"/>
              <a:gd name="T48" fmla="*/ 81 w 193"/>
              <a:gd name="T49" fmla="*/ 5 h 140"/>
              <a:gd name="T50" fmla="*/ 69 w 193"/>
              <a:gd name="T51" fmla="*/ 0 h 140"/>
              <a:gd name="T52" fmla="*/ 69 w 193"/>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3" h="140">
                <a:moveTo>
                  <a:pt x="69" y="0"/>
                </a:moveTo>
                <a:lnTo>
                  <a:pt x="69" y="0"/>
                </a:lnTo>
                <a:lnTo>
                  <a:pt x="55" y="9"/>
                </a:lnTo>
                <a:lnTo>
                  <a:pt x="43" y="21"/>
                </a:lnTo>
                <a:lnTo>
                  <a:pt x="31" y="36"/>
                </a:lnTo>
                <a:lnTo>
                  <a:pt x="22" y="53"/>
                </a:lnTo>
                <a:lnTo>
                  <a:pt x="13" y="72"/>
                </a:lnTo>
                <a:lnTo>
                  <a:pt x="7" y="93"/>
                </a:lnTo>
                <a:lnTo>
                  <a:pt x="3" y="116"/>
                </a:lnTo>
                <a:lnTo>
                  <a:pt x="0" y="140"/>
                </a:lnTo>
                <a:lnTo>
                  <a:pt x="97" y="140"/>
                </a:lnTo>
                <a:lnTo>
                  <a:pt x="193" y="140"/>
                </a:lnTo>
                <a:lnTo>
                  <a:pt x="193" y="140"/>
                </a:lnTo>
                <a:lnTo>
                  <a:pt x="192" y="128"/>
                </a:lnTo>
                <a:lnTo>
                  <a:pt x="189" y="116"/>
                </a:lnTo>
                <a:lnTo>
                  <a:pt x="186" y="105"/>
                </a:lnTo>
                <a:lnTo>
                  <a:pt x="181" y="93"/>
                </a:lnTo>
                <a:lnTo>
                  <a:pt x="175" y="83"/>
                </a:lnTo>
                <a:lnTo>
                  <a:pt x="169" y="72"/>
                </a:lnTo>
                <a:lnTo>
                  <a:pt x="162" y="62"/>
                </a:lnTo>
                <a:lnTo>
                  <a:pt x="154" y="53"/>
                </a:lnTo>
                <a:lnTo>
                  <a:pt x="136" y="36"/>
                </a:lnTo>
                <a:lnTo>
                  <a:pt x="115" y="21"/>
                </a:lnTo>
                <a:lnTo>
                  <a:pt x="93" y="9"/>
                </a:lnTo>
                <a:lnTo>
                  <a:pt x="81" y="5"/>
                </a:lnTo>
                <a:lnTo>
                  <a:pt x="69" y="0"/>
                </a:lnTo>
                <a:lnTo>
                  <a:pt x="69" y="0"/>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50" name="Freeform 49"/>
          <p:cNvSpPr>
            <a:spLocks/>
          </p:cNvSpPr>
          <p:nvPr/>
        </p:nvSpPr>
        <p:spPr bwMode="auto">
          <a:xfrm>
            <a:off x="8260634" y="2414438"/>
            <a:ext cx="248920" cy="175261"/>
          </a:xfrm>
          <a:custGeom>
            <a:avLst/>
            <a:gdLst>
              <a:gd name="T0" fmla="*/ 69 w 195"/>
              <a:gd name="T1" fmla="*/ 0 h 140"/>
              <a:gd name="T2" fmla="*/ 69 w 195"/>
              <a:gd name="T3" fmla="*/ 0 h 140"/>
              <a:gd name="T4" fmla="*/ 56 w 195"/>
              <a:gd name="T5" fmla="*/ 9 h 140"/>
              <a:gd name="T6" fmla="*/ 44 w 195"/>
              <a:gd name="T7" fmla="*/ 21 h 140"/>
              <a:gd name="T8" fmla="*/ 32 w 195"/>
              <a:gd name="T9" fmla="*/ 36 h 140"/>
              <a:gd name="T10" fmla="*/ 23 w 195"/>
              <a:gd name="T11" fmla="*/ 53 h 140"/>
              <a:gd name="T12" fmla="*/ 14 w 195"/>
              <a:gd name="T13" fmla="*/ 72 h 140"/>
              <a:gd name="T14" fmla="*/ 8 w 195"/>
              <a:gd name="T15" fmla="*/ 93 h 140"/>
              <a:gd name="T16" fmla="*/ 3 w 195"/>
              <a:gd name="T17" fmla="*/ 116 h 140"/>
              <a:gd name="T18" fmla="*/ 0 w 195"/>
              <a:gd name="T19" fmla="*/ 140 h 140"/>
              <a:gd name="T20" fmla="*/ 98 w 195"/>
              <a:gd name="T21" fmla="*/ 140 h 140"/>
              <a:gd name="T22" fmla="*/ 195 w 195"/>
              <a:gd name="T23" fmla="*/ 140 h 140"/>
              <a:gd name="T24" fmla="*/ 195 w 195"/>
              <a:gd name="T25" fmla="*/ 140 h 140"/>
              <a:gd name="T26" fmla="*/ 192 w 195"/>
              <a:gd name="T27" fmla="*/ 128 h 140"/>
              <a:gd name="T28" fmla="*/ 191 w 195"/>
              <a:gd name="T29" fmla="*/ 116 h 140"/>
              <a:gd name="T30" fmla="*/ 186 w 195"/>
              <a:gd name="T31" fmla="*/ 105 h 140"/>
              <a:gd name="T32" fmla="*/ 182 w 195"/>
              <a:gd name="T33" fmla="*/ 93 h 140"/>
              <a:gd name="T34" fmla="*/ 176 w 195"/>
              <a:gd name="T35" fmla="*/ 83 h 140"/>
              <a:gd name="T36" fmla="*/ 170 w 195"/>
              <a:gd name="T37" fmla="*/ 72 h 140"/>
              <a:gd name="T38" fmla="*/ 162 w 195"/>
              <a:gd name="T39" fmla="*/ 62 h 140"/>
              <a:gd name="T40" fmla="*/ 155 w 195"/>
              <a:gd name="T41" fmla="*/ 53 h 140"/>
              <a:gd name="T42" fmla="*/ 137 w 195"/>
              <a:gd name="T43" fmla="*/ 36 h 140"/>
              <a:gd name="T44" fmla="*/ 116 w 195"/>
              <a:gd name="T45" fmla="*/ 21 h 140"/>
              <a:gd name="T46" fmla="*/ 93 w 195"/>
              <a:gd name="T47" fmla="*/ 9 h 140"/>
              <a:gd name="T48" fmla="*/ 81 w 195"/>
              <a:gd name="T49" fmla="*/ 5 h 140"/>
              <a:gd name="T50" fmla="*/ 69 w 195"/>
              <a:gd name="T51" fmla="*/ 0 h 140"/>
              <a:gd name="T52" fmla="*/ 69 w 19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0">
                <a:moveTo>
                  <a:pt x="69" y="0"/>
                </a:moveTo>
                <a:lnTo>
                  <a:pt x="69" y="0"/>
                </a:lnTo>
                <a:lnTo>
                  <a:pt x="56" y="9"/>
                </a:lnTo>
                <a:lnTo>
                  <a:pt x="44" y="21"/>
                </a:lnTo>
                <a:lnTo>
                  <a:pt x="32" y="36"/>
                </a:lnTo>
                <a:lnTo>
                  <a:pt x="23" y="53"/>
                </a:lnTo>
                <a:lnTo>
                  <a:pt x="14" y="72"/>
                </a:lnTo>
                <a:lnTo>
                  <a:pt x="8" y="93"/>
                </a:lnTo>
                <a:lnTo>
                  <a:pt x="3" y="116"/>
                </a:lnTo>
                <a:lnTo>
                  <a:pt x="0" y="140"/>
                </a:lnTo>
                <a:lnTo>
                  <a:pt x="98" y="140"/>
                </a:lnTo>
                <a:lnTo>
                  <a:pt x="195" y="140"/>
                </a:lnTo>
                <a:lnTo>
                  <a:pt x="195" y="140"/>
                </a:lnTo>
                <a:lnTo>
                  <a:pt x="192" y="128"/>
                </a:lnTo>
                <a:lnTo>
                  <a:pt x="191" y="116"/>
                </a:lnTo>
                <a:lnTo>
                  <a:pt x="186" y="105"/>
                </a:lnTo>
                <a:lnTo>
                  <a:pt x="182" y="93"/>
                </a:lnTo>
                <a:lnTo>
                  <a:pt x="176" y="83"/>
                </a:lnTo>
                <a:lnTo>
                  <a:pt x="170" y="72"/>
                </a:lnTo>
                <a:lnTo>
                  <a:pt x="162" y="62"/>
                </a:lnTo>
                <a:lnTo>
                  <a:pt x="155" y="53"/>
                </a:lnTo>
                <a:lnTo>
                  <a:pt x="137" y="36"/>
                </a:lnTo>
                <a:lnTo>
                  <a:pt x="116" y="21"/>
                </a:lnTo>
                <a:lnTo>
                  <a:pt x="93" y="9"/>
                </a:lnTo>
                <a:lnTo>
                  <a:pt x="81" y="5"/>
                </a:lnTo>
                <a:lnTo>
                  <a:pt x="69" y="0"/>
                </a:lnTo>
                <a:lnTo>
                  <a:pt x="69" y="0"/>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51" name="Freeform 50"/>
          <p:cNvSpPr>
            <a:spLocks/>
          </p:cNvSpPr>
          <p:nvPr/>
        </p:nvSpPr>
        <p:spPr bwMode="auto">
          <a:xfrm>
            <a:off x="11446038" y="2459078"/>
            <a:ext cx="246381" cy="175261"/>
          </a:xfrm>
          <a:custGeom>
            <a:avLst/>
            <a:gdLst>
              <a:gd name="T0" fmla="*/ 69 w 195"/>
              <a:gd name="T1" fmla="*/ 0 h 140"/>
              <a:gd name="T2" fmla="*/ 69 w 195"/>
              <a:gd name="T3" fmla="*/ 0 h 140"/>
              <a:gd name="T4" fmla="*/ 55 w 195"/>
              <a:gd name="T5" fmla="*/ 9 h 140"/>
              <a:gd name="T6" fmla="*/ 43 w 195"/>
              <a:gd name="T7" fmla="*/ 21 h 140"/>
              <a:gd name="T8" fmla="*/ 31 w 195"/>
              <a:gd name="T9" fmla="*/ 36 h 140"/>
              <a:gd name="T10" fmla="*/ 22 w 195"/>
              <a:gd name="T11" fmla="*/ 53 h 140"/>
              <a:gd name="T12" fmla="*/ 13 w 195"/>
              <a:gd name="T13" fmla="*/ 72 h 140"/>
              <a:gd name="T14" fmla="*/ 7 w 195"/>
              <a:gd name="T15" fmla="*/ 93 h 140"/>
              <a:gd name="T16" fmla="*/ 3 w 195"/>
              <a:gd name="T17" fmla="*/ 116 h 140"/>
              <a:gd name="T18" fmla="*/ 0 w 195"/>
              <a:gd name="T19" fmla="*/ 140 h 140"/>
              <a:gd name="T20" fmla="*/ 97 w 195"/>
              <a:gd name="T21" fmla="*/ 140 h 140"/>
              <a:gd name="T22" fmla="*/ 195 w 195"/>
              <a:gd name="T23" fmla="*/ 140 h 140"/>
              <a:gd name="T24" fmla="*/ 195 w 195"/>
              <a:gd name="T25" fmla="*/ 140 h 140"/>
              <a:gd name="T26" fmla="*/ 193 w 195"/>
              <a:gd name="T27" fmla="*/ 128 h 140"/>
              <a:gd name="T28" fmla="*/ 190 w 195"/>
              <a:gd name="T29" fmla="*/ 116 h 140"/>
              <a:gd name="T30" fmla="*/ 186 w 195"/>
              <a:gd name="T31" fmla="*/ 105 h 140"/>
              <a:gd name="T32" fmla="*/ 181 w 195"/>
              <a:gd name="T33" fmla="*/ 93 h 140"/>
              <a:gd name="T34" fmla="*/ 177 w 195"/>
              <a:gd name="T35" fmla="*/ 83 h 140"/>
              <a:gd name="T36" fmla="*/ 169 w 195"/>
              <a:gd name="T37" fmla="*/ 72 h 140"/>
              <a:gd name="T38" fmla="*/ 163 w 195"/>
              <a:gd name="T39" fmla="*/ 62 h 140"/>
              <a:gd name="T40" fmla="*/ 154 w 195"/>
              <a:gd name="T41" fmla="*/ 53 h 140"/>
              <a:gd name="T42" fmla="*/ 136 w 195"/>
              <a:gd name="T43" fmla="*/ 36 h 140"/>
              <a:gd name="T44" fmla="*/ 117 w 195"/>
              <a:gd name="T45" fmla="*/ 21 h 140"/>
              <a:gd name="T46" fmla="*/ 93 w 195"/>
              <a:gd name="T47" fmla="*/ 9 h 140"/>
              <a:gd name="T48" fmla="*/ 81 w 195"/>
              <a:gd name="T49" fmla="*/ 5 h 140"/>
              <a:gd name="T50" fmla="*/ 69 w 195"/>
              <a:gd name="T51" fmla="*/ 0 h 140"/>
              <a:gd name="T52" fmla="*/ 69 w 19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40">
                <a:moveTo>
                  <a:pt x="69" y="0"/>
                </a:moveTo>
                <a:lnTo>
                  <a:pt x="69" y="0"/>
                </a:lnTo>
                <a:lnTo>
                  <a:pt x="55" y="9"/>
                </a:lnTo>
                <a:lnTo>
                  <a:pt x="43" y="21"/>
                </a:lnTo>
                <a:lnTo>
                  <a:pt x="31" y="36"/>
                </a:lnTo>
                <a:lnTo>
                  <a:pt x="22" y="53"/>
                </a:lnTo>
                <a:lnTo>
                  <a:pt x="13" y="72"/>
                </a:lnTo>
                <a:lnTo>
                  <a:pt x="7" y="93"/>
                </a:lnTo>
                <a:lnTo>
                  <a:pt x="3" y="116"/>
                </a:lnTo>
                <a:lnTo>
                  <a:pt x="0" y="140"/>
                </a:lnTo>
                <a:lnTo>
                  <a:pt x="97" y="140"/>
                </a:lnTo>
                <a:lnTo>
                  <a:pt x="195" y="140"/>
                </a:lnTo>
                <a:lnTo>
                  <a:pt x="195" y="140"/>
                </a:lnTo>
                <a:lnTo>
                  <a:pt x="193" y="128"/>
                </a:lnTo>
                <a:lnTo>
                  <a:pt x="190" y="116"/>
                </a:lnTo>
                <a:lnTo>
                  <a:pt x="186" y="105"/>
                </a:lnTo>
                <a:lnTo>
                  <a:pt x="181" y="93"/>
                </a:lnTo>
                <a:lnTo>
                  <a:pt x="177" y="83"/>
                </a:lnTo>
                <a:lnTo>
                  <a:pt x="169" y="72"/>
                </a:lnTo>
                <a:lnTo>
                  <a:pt x="163" y="62"/>
                </a:lnTo>
                <a:lnTo>
                  <a:pt x="154" y="53"/>
                </a:lnTo>
                <a:lnTo>
                  <a:pt x="136" y="36"/>
                </a:lnTo>
                <a:lnTo>
                  <a:pt x="117" y="21"/>
                </a:lnTo>
                <a:lnTo>
                  <a:pt x="93" y="9"/>
                </a:lnTo>
                <a:lnTo>
                  <a:pt x="81" y="5"/>
                </a:lnTo>
                <a:lnTo>
                  <a:pt x="69" y="0"/>
                </a:lnTo>
                <a:lnTo>
                  <a:pt x="69" y="0"/>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2880"/>
          </a:p>
        </p:txBody>
      </p:sp>
      <p:sp>
        <p:nvSpPr>
          <p:cNvPr id="41" name="TextBox 40">
            <a:extLst>
              <a:ext uri="{FF2B5EF4-FFF2-40B4-BE49-F238E27FC236}">
                <a16:creationId xmlns:a16="http://schemas.microsoft.com/office/drawing/2014/main" id="{EA1B7AAF-56DD-4595-832E-576A60F7D656}"/>
              </a:ext>
            </a:extLst>
          </p:cNvPr>
          <p:cNvSpPr txBox="1"/>
          <p:nvPr/>
        </p:nvSpPr>
        <p:spPr>
          <a:xfrm flipH="1">
            <a:off x="1610732" y="4759459"/>
            <a:ext cx="2011139"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rPr>
              <a:t>The global armored vehicle market is currently valued at $27 billion and is projected to grow at a CAGR of 5.4%.</a:t>
            </a:r>
          </a:p>
        </p:txBody>
      </p:sp>
      <p:sp>
        <p:nvSpPr>
          <p:cNvPr id="53" name="TextBox 52">
            <a:extLst>
              <a:ext uri="{FF2B5EF4-FFF2-40B4-BE49-F238E27FC236}">
                <a16:creationId xmlns:a16="http://schemas.microsoft.com/office/drawing/2014/main" id="{DFE31A2A-0B86-4360-9A04-4C8C42B863CB}"/>
              </a:ext>
            </a:extLst>
          </p:cNvPr>
          <p:cNvSpPr txBox="1"/>
          <p:nvPr/>
        </p:nvSpPr>
        <p:spPr>
          <a:xfrm flipH="1">
            <a:off x="1412342" y="4411821"/>
            <a:ext cx="2407920" cy="295466"/>
          </a:xfrm>
          <a:prstGeom prst="rect">
            <a:avLst/>
          </a:prstGeom>
          <a:noFill/>
        </p:spPr>
        <p:txBody>
          <a:bodyPr wrap="square" lIns="0" tIns="0" rIns="0" bIns="0" rtlCol="0">
            <a:spAutoFit/>
          </a:bodyPr>
          <a:lstStyle/>
          <a:p>
            <a:pPr algn="ctr"/>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Global Market</a:t>
            </a:r>
          </a:p>
        </p:txBody>
      </p:sp>
      <p:sp>
        <p:nvSpPr>
          <p:cNvPr id="67" name="TextBox 66">
            <a:extLst>
              <a:ext uri="{FF2B5EF4-FFF2-40B4-BE49-F238E27FC236}">
                <a16:creationId xmlns:a16="http://schemas.microsoft.com/office/drawing/2014/main" id="{EA1B7AAF-56DD-4595-832E-576A60F7D656}"/>
              </a:ext>
            </a:extLst>
          </p:cNvPr>
          <p:cNvSpPr txBox="1"/>
          <p:nvPr/>
        </p:nvSpPr>
        <p:spPr>
          <a:xfrm flipH="1">
            <a:off x="4825809" y="4787810"/>
            <a:ext cx="2011139" cy="132959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rPr>
              <a:t>Increasing defense budgets, geopolitical tensions, and technological advancements are driving market growth.</a:t>
            </a:r>
          </a:p>
        </p:txBody>
      </p:sp>
      <p:sp>
        <p:nvSpPr>
          <p:cNvPr id="68" name="TextBox 67">
            <a:extLst>
              <a:ext uri="{FF2B5EF4-FFF2-40B4-BE49-F238E27FC236}">
                <a16:creationId xmlns:a16="http://schemas.microsoft.com/office/drawing/2014/main" id="{DFE31A2A-0B86-4360-9A04-4C8C42B863CB}"/>
              </a:ext>
            </a:extLst>
          </p:cNvPr>
          <p:cNvSpPr txBox="1"/>
          <p:nvPr/>
        </p:nvSpPr>
        <p:spPr>
          <a:xfrm flipH="1">
            <a:off x="4627418" y="4440172"/>
            <a:ext cx="2407920" cy="295466"/>
          </a:xfrm>
          <a:prstGeom prst="rect">
            <a:avLst/>
          </a:prstGeom>
          <a:noFill/>
        </p:spPr>
        <p:txBody>
          <a:bodyPr wrap="square" lIns="0" tIns="0" rIns="0" bIns="0" rtlCol="0">
            <a:spAutoFit/>
          </a:bodyPr>
          <a:lstStyle/>
          <a:p>
            <a:pPr algn="ct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Key Drivers</a:t>
            </a:r>
          </a:p>
        </p:txBody>
      </p:sp>
      <p:sp>
        <p:nvSpPr>
          <p:cNvPr id="70" name="TextBox 69">
            <a:extLst>
              <a:ext uri="{FF2B5EF4-FFF2-40B4-BE49-F238E27FC236}">
                <a16:creationId xmlns:a16="http://schemas.microsoft.com/office/drawing/2014/main" id="{EA1B7AAF-56DD-4595-832E-576A60F7D656}"/>
              </a:ext>
            </a:extLst>
          </p:cNvPr>
          <p:cNvSpPr txBox="1"/>
          <p:nvPr/>
        </p:nvSpPr>
        <p:spPr>
          <a:xfrm flipH="1">
            <a:off x="7976043" y="4758284"/>
            <a:ext cx="2011139"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rPr>
              <a:t>North America, Europe and Middle East are the largest market, while APAC is the fastest-growing region.</a:t>
            </a:r>
          </a:p>
        </p:txBody>
      </p:sp>
      <p:sp>
        <p:nvSpPr>
          <p:cNvPr id="71" name="TextBox 70">
            <a:extLst>
              <a:ext uri="{FF2B5EF4-FFF2-40B4-BE49-F238E27FC236}">
                <a16:creationId xmlns:a16="http://schemas.microsoft.com/office/drawing/2014/main" id="{DFE31A2A-0B86-4360-9A04-4C8C42B863CB}"/>
              </a:ext>
            </a:extLst>
          </p:cNvPr>
          <p:cNvSpPr txBox="1"/>
          <p:nvPr/>
        </p:nvSpPr>
        <p:spPr>
          <a:xfrm flipH="1">
            <a:off x="7777652" y="4410646"/>
            <a:ext cx="2407920" cy="295466"/>
          </a:xfrm>
          <a:prstGeom prst="rect">
            <a:avLst/>
          </a:prstGeom>
          <a:noFill/>
        </p:spPr>
        <p:txBody>
          <a:bodyPr wrap="square" lIns="0" tIns="0" rIns="0" bIns="0" rtlCol="0">
            <a:spAutoFit/>
          </a:bodyPr>
          <a:lstStyle/>
          <a:p>
            <a:pPr algn="ctr"/>
            <a:r>
              <a:rPr lang="en-US" sz="1920" b="1" dirty="0">
                <a:solidFill>
                  <a:schemeClr val="accent3"/>
                </a:solidFill>
                <a:latin typeface="Poppins Light" panose="00000400000000000000" pitchFamily="2" charset="0"/>
                <a:ea typeface="Roboto Light" panose="02000000000000000000" pitchFamily="2" charset="0"/>
                <a:cs typeface="Poppins Light" panose="00000400000000000000" pitchFamily="2" charset="0"/>
              </a:rPr>
              <a:t>Regional Highlights</a:t>
            </a:r>
          </a:p>
        </p:txBody>
      </p:sp>
      <p:sp>
        <p:nvSpPr>
          <p:cNvPr id="73" name="TextBox 72">
            <a:extLst>
              <a:ext uri="{FF2B5EF4-FFF2-40B4-BE49-F238E27FC236}">
                <a16:creationId xmlns:a16="http://schemas.microsoft.com/office/drawing/2014/main" id="{EA1B7AAF-56DD-4595-832E-576A60F7D656}"/>
              </a:ext>
            </a:extLst>
          </p:cNvPr>
          <p:cNvSpPr txBox="1"/>
          <p:nvPr/>
        </p:nvSpPr>
        <p:spPr>
          <a:xfrm flipH="1">
            <a:off x="11183956" y="4790351"/>
            <a:ext cx="2011139"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40" dirty="0">
                <a:solidFill>
                  <a:schemeClr val="tx1">
                    <a:lumMod val="75000"/>
                    <a:lumOff val="25000"/>
                  </a:schemeClr>
                </a:solidFill>
                <a:latin typeface="Roboto Light" panose="02000000000000000000" pitchFamily="2" charset="0"/>
                <a:ea typeface="Roboto Light" panose="02000000000000000000" pitchFamily="2" charset="0"/>
              </a:rPr>
              <a:t>The market includes military vehicles, Light Armored Vehicles (LAV). civilian armored vehicles, and VIP vehicles.</a:t>
            </a:r>
          </a:p>
        </p:txBody>
      </p:sp>
      <p:sp>
        <p:nvSpPr>
          <p:cNvPr id="74" name="TextBox 73">
            <a:extLst>
              <a:ext uri="{FF2B5EF4-FFF2-40B4-BE49-F238E27FC236}">
                <a16:creationId xmlns:a16="http://schemas.microsoft.com/office/drawing/2014/main" id="{DFE31A2A-0B86-4360-9A04-4C8C42B863CB}"/>
              </a:ext>
            </a:extLst>
          </p:cNvPr>
          <p:cNvSpPr txBox="1"/>
          <p:nvPr/>
        </p:nvSpPr>
        <p:spPr>
          <a:xfrm flipH="1">
            <a:off x="10985564" y="4442713"/>
            <a:ext cx="2407920" cy="295466"/>
          </a:xfrm>
          <a:prstGeom prst="rect">
            <a:avLst/>
          </a:prstGeom>
          <a:noFill/>
        </p:spPr>
        <p:txBody>
          <a:bodyPr wrap="square" lIns="0" tIns="0" rIns="0" bIns="0" rtlCol="0">
            <a:spAutoFit/>
          </a:bodyPr>
          <a:lstStyle/>
          <a:p>
            <a:pPr algn="ctr"/>
            <a:r>
              <a:rPr lang="en-US" sz="1920" b="1" dirty="0">
                <a:solidFill>
                  <a:schemeClr val="accent4"/>
                </a:solidFill>
                <a:latin typeface="Poppins Light" panose="00000400000000000000" pitchFamily="2" charset="0"/>
                <a:ea typeface="Roboto Light" panose="02000000000000000000" pitchFamily="2" charset="0"/>
                <a:cs typeface="Poppins Light" panose="00000400000000000000" pitchFamily="2" charset="0"/>
              </a:rPr>
              <a:t>Segments</a:t>
            </a:r>
          </a:p>
        </p:txBody>
      </p:sp>
      <p:grpSp>
        <p:nvGrpSpPr>
          <p:cNvPr id="56" name="Group 55">
            <a:extLst>
              <a:ext uri="{FF2B5EF4-FFF2-40B4-BE49-F238E27FC236}">
                <a16:creationId xmlns:a16="http://schemas.microsoft.com/office/drawing/2014/main" id="{86069594-71F6-47B4-882A-FDDB3BDAD070}"/>
              </a:ext>
            </a:extLst>
          </p:cNvPr>
          <p:cNvGrpSpPr/>
          <p:nvPr/>
        </p:nvGrpSpPr>
        <p:grpSpPr>
          <a:xfrm>
            <a:off x="2035282" y="6935932"/>
            <a:ext cx="1162037" cy="732816"/>
            <a:chOff x="2613340" y="5225627"/>
            <a:chExt cx="1394253" cy="1342995"/>
          </a:xfrm>
        </p:grpSpPr>
        <p:sp>
          <p:nvSpPr>
            <p:cNvPr id="57" name="Freeform 18">
              <a:extLst>
                <a:ext uri="{FF2B5EF4-FFF2-40B4-BE49-F238E27FC236}">
                  <a16:creationId xmlns:a16="http://schemas.microsoft.com/office/drawing/2014/main" id="{A57F5D95-4DDB-488B-B559-00A385925A8D}"/>
                </a:ext>
              </a:extLst>
            </p:cNvPr>
            <p:cNvSpPr>
              <a:spLocks/>
            </p:cNvSpPr>
            <p:nvPr/>
          </p:nvSpPr>
          <p:spPr bwMode="auto">
            <a:xfrm>
              <a:off x="2613340" y="5225627"/>
              <a:ext cx="1394253" cy="1342995"/>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bg1"/>
            </a:solidFill>
            <a:ln>
              <a:noFill/>
            </a:ln>
            <a:effectLst>
              <a:outerShdw blurRad="127000" dir="5400000" algn="ctr" rotWithShape="0">
                <a:srgbClr val="000000">
                  <a:alpha val="50000"/>
                </a:srgb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58" name="Freeform 15">
              <a:extLst>
                <a:ext uri="{FF2B5EF4-FFF2-40B4-BE49-F238E27FC236}">
                  <a16:creationId xmlns:a16="http://schemas.microsoft.com/office/drawing/2014/main" id="{D1BC1EB9-B1B6-419F-856C-486C38C56B38}"/>
                </a:ext>
              </a:extLst>
            </p:cNvPr>
            <p:cNvSpPr>
              <a:spLocks/>
            </p:cNvSpPr>
            <p:nvPr/>
          </p:nvSpPr>
          <p:spPr bwMode="auto">
            <a:xfrm>
              <a:off x="2734733" y="5353051"/>
              <a:ext cx="1151467" cy="1109133"/>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59" name="Google Shape;8835;p76">
              <a:extLst>
                <a:ext uri="{FF2B5EF4-FFF2-40B4-BE49-F238E27FC236}">
                  <a16:creationId xmlns:a16="http://schemas.microsoft.com/office/drawing/2014/main" id="{83366790-4C18-4AEC-BD1A-E0EFF3F7EAAF}"/>
                </a:ext>
              </a:extLst>
            </p:cNvPr>
            <p:cNvGrpSpPr/>
            <p:nvPr/>
          </p:nvGrpSpPr>
          <p:grpSpPr>
            <a:xfrm>
              <a:off x="3093426" y="5772728"/>
              <a:ext cx="393269" cy="393269"/>
              <a:chOff x="1492675" y="2027925"/>
              <a:chExt cx="481825" cy="481825"/>
            </a:xfrm>
            <a:solidFill>
              <a:schemeClr val="bg1"/>
            </a:solidFill>
          </p:grpSpPr>
          <p:sp>
            <p:nvSpPr>
              <p:cNvPr id="60" name="Google Shape;8836;p76">
                <a:extLst>
                  <a:ext uri="{FF2B5EF4-FFF2-40B4-BE49-F238E27FC236}">
                    <a16:creationId xmlns:a16="http://schemas.microsoft.com/office/drawing/2014/main" id="{84EE3DFD-E6E2-4342-8DF7-34F5ECEA02AE}"/>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61" name="Google Shape;8837;p76">
                <a:extLst>
                  <a:ext uri="{FF2B5EF4-FFF2-40B4-BE49-F238E27FC236}">
                    <a16:creationId xmlns:a16="http://schemas.microsoft.com/office/drawing/2014/main" id="{86DDD8CF-3E96-4F30-AEC6-315544730610}"/>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62" name="Google Shape;8838;p76">
                <a:extLst>
                  <a:ext uri="{FF2B5EF4-FFF2-40B4-BE49-F238E27FC236}">
                    <a16:creationId xmlns:a16="http://schemas.microsoft.com/office/drawing/2014/main" id="{ADA26E1C-A3D5-48BC-80AC-D1616BE4685A}"/>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63" name="Google Shape;8839;p76">
                <a:extLst>
                  <a:ext uri="{FF2B5EF4-FFF2-40B4-BE49-F238E27FC236}">
                    <a16:creationId xmlns:a16="http://schemas.microsoft.com/office/drawing/2014/main" id="{399F67C6-BEF1-46DB-ADAC-EB6DC765784C}"/>
                  </a:ext>
                </a:extLst>
              </p:cNvPr>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64" name="Google Shape;8840;p76">
                <a:extLst>
                  <a:ext uri="{FF2B5EF4-FFF2-40B4-BE49-F238E27FC236}">
                    <a16:creationId xmlns:a16="http://schemas.microsoft.com/office/drawing/2014/main" id="{6302E47B-517A-4189-AD7D-B618993F9E2E}"/>
                  </a:ext>
                </a:extLst>
              </p:cNvPr>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grpSp>
        <p:nvGrpSpPr>
          <p:cNvPr id="85" name="Google Shape;8807;p76">
            <a:extLst>
              <a:ext uri="{FF2B5EF4-FFF2-40B4-BE49-F238E27FC236}">
                <a16:creationId xmlns:a16="http://schemas.microsoft.com/office/drawing/2014/main" id="{F9CBFF67-5DA3-49E2-B1D9-6708A4CDC870}"/>
              </a:ext>
            </a:extLst>
          </p:cNvPr>
          <p:cNvGrpSpPr/>
          <p:nvPr/>
        </p:nvGrpSpPr>
        <p:grpSpPr>
          <a:xfrm>
            <a:off x="5696475" y="7305685"/>
            <a:ext cx="180985" cy="173443"/>
            <a:chOff x="3357325" y="2093500"/>
            <a:chExt cx="311525" cy="322825"/>
          </a:xfrm>
          <a:solidFill>
            <a:schemeClr val="bg1"/>
          </a:solidFill>
        </p:grpSpPr>
        <p:sp>
          <p:nvSpPr>
            <p:cNvPr id="86" name="Google Shape;8808;p76">
              <a:extLst>
                <a:ext uri="{FF2B5EF4-FFF2-40B4-BE49-F238E27FC236}">
                  <a16:creationId xmlns:a16="http://schemas.microsoft.com/office/drawing/2014/main" id="{E35DFE75-D269-4FCB-B719-B1BFDD52936B}"/>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87" name="Google Shape;8809;p76">
              <a:extLst>
                <a:ext uri="{FF2B5EF4-FFF2-40B4-BE49-F238E27FC236}">
                  <a16:creationId xmlns:a16="http://schemas.microsoft.com/office/drawing/2014/main" id="{CFED7185-77B9-45A6-81C3-EEAF2418997A}"/>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88" name="Google Shape;8810;p76">
              <a:extLst>
                <a:ext uri="{FF2B5EF4-FFF2-40B4-BE49-F238E27FC236}">
                  <a16:creationId xmlns:a16="http://schemas.microsoft.com/office/drawing/2014/main" id="{AC84014B-B3D7-4CDE-895A-4DF227976D5A}"/>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90" name="Freeform 18">
            <a:extLst>
              <a:ext uri="{FF2B5EF4-FFF2-40B4-BE49-F238E27FC236}">
                <a16:creationId xmlns:a16="http://schemas.microsoft.com/office/drawing/2014/main" id="{732DC86E-4FA7-43D1-AFD7-9403339C31EE}"/>
              </a:ext>
            </a:extLst>
          </p:cNvPr>
          <p:cNvSpPr>
            <a:spLocks/>
          </p:cNvSpPr>
          <p:nvPr/>
        </p:nvSpPr>
        <p:spPr bwMode="auto">
          <a:xfrm>
            <a:off x="5247233" y="6997426"/>
            <a:ext cx="1162037" cy="732816"/>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bg1"/>
          </a:solidFill>
          <a:ln>
            <a:noFill/>
          </a:ln>
          <a:effectLst>
            <a:outerShdw blurRad="127000" dir="5400000" algn="ctr" rotWithShape="0">
              <a:srgbClr val="000000">
                <a:alpha val="50000"/>
              </a:srgb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91" name="Freeform 15">
            <a:extLst>
              <a:ext uri="{FF2B5EF4-FFF2-40B4-BE49-F238E27FC236}">
                <a16:creationId xmlns:a16="http://schemas.microsoft.com/office/drawing/2014/main" id="{62C87C6C-32F9-408D-9BE9-A438594A95FD}"/>
              </a:ext>
            </a:extLst>
          </p:cNvPr>
          <p:cNvSpPr>
            <a:spLocks/>
          </p:cNvSpPr>
          <p:nvPr/>
        </p:nvSpPr>
        <p:spPr bwMode="auto">
          <a:xfrm>
            <a:off x="5348408" y="7066956"/>
            <a:ext cx="959688" cy="605207"/>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grpSp>
        <p:nvGrpSpPr>
          <p:cNvPr id="98" name="Google Shape;8807;p76">
            <a:extLst>
              <a:ext uri="{FF2B5EF4-FFF2-40B4-BE49-F238E27FC236}">
                <a16:creationId xmlns:a16="http://schemas.microsoft.com/office/drawing/2014/main" id="{5AC4D52B-454E-4C93-9EDA-982D24DFF4A3}"/>
              </a:ext>
            </a:extLst>
          </p:cNvPr>
          <p:cNvGrpSpPr/>
          <p:nvPr/>
        </p:nvGrpSpPr>
        <p:grpSpPr>
          <a:xfrm>
            <a:off x="5721524" y="7232088"/>
            <a:ext cx="254269" cy="263492"/>
            <a:chOff x="3357325" y="2093500"/>
            <a:chExt cx="311525" cy="322825"/>
          </a:xfrm>
          <a:solidFill>
            <a:schemeClr val="bg1"/>
          </a:solidFill>
        </p:grpSpPr>
        <p:sp>
          <p:nvSpPr>
            <p:cNvPr id="99" name="Google Shape;8808;p76">
              <a:extLst>
                <a:ext uri="{FF2B5EF4-FFF2-40B4-BE49-F238E27FC236}">
                  <a16:creationId xmlns:a16="http://schemas.microsoft.com/office/drawing/2014/main" id="{E6436620-413F-4AAF-B2E3-D28B2CD478B7}"/>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00" name="Google Shape;8809;p76">
              <a:extLst>
                <a:ext uri="{FF2B5EF4-FFF2-40B4-BE49-F238E27FC236}">
                  <a16:creationId xmlns:a16="http://schemas.microsoft.com/office/drawing/2014/main" id="{96420F20-7262-4F57-A8AA-5BB21718D40D}"/>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01" name="Google Shape;8810;p76">
              <a:extLst>
                <a:ext uri="{FF2B5EF4-FFF2-40B4-BE49-F238E27FC236}">
                  <a16:creationId xmlns:a16="http://schemas.microsoft.com/office/drawing/2014/main" id="{7572312D-879C-449F-BE81-29547CF1CAD5}"/>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03" name="Freeform 18">
            <a:extLst>
              <a:ext uri="{FF2B5EF4-FFF2-40B4-BE49-F238E27FC236}">
                <a16:creationId xmlns:a16="http://schemas.microsoft.com/office/drawing/2014/main" id="{FD9520F9-42B7-41D7-AE26-B316EFDDBE4A}"/>
              </a:ext>
            </a:extLst>
          </p:cNvPr>
          <p:cNvSpPr>
            <a:spLocks/>
          </p:cNvSpPr>
          <p:nvPr/>
        </p:nvSpPr>
        <p:spPr bwMode="auto">
          <a:xfrm>
            <a:off x="8400593" y="6966873"/>
            <a:ext cx="1162037" cy="732816"/>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bg1"/>
          </a:solidFill>
          <a:ln>
            <a:noFill/>
          </a:ln>
          <a:effectLst>
            <a:outerShdw blurRad="127000" dir="5400000" algn="ctr" rotWithShape="0">
              <a:srgbClr val="000000">
                <a:alpha val="50000"/>
              </a:srgb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104" name="Freeform 15">
            <a:extLst>
              <a:ext uri="{FF2B5EF4-FFF2-40B4-BE49-F238E27FC236}">
                <a16:creationId xmlns:a16="http://schemas.microsoft.com/office/drawing/2014/main" id="{0A3A145D-B059-40B0-B350-570D2B7678A2}"/>
              </a:ext>
            </a:extLst>
          </p:cNvPr>
          <p:cNvSpPr>
            <a:spLocks/>
          </p:cNvSpPr>
          <p:nvPr/>
        </p:nvSpPr>
        <p:spPr bwMode="auto">
          <a:xfrm>
            <a:off x="8501768" y="7036403"/>
            <a:ext cx="959688" cy="605207"/>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11" name="Google Shape;8811;p76">
            <a:extLst>
              <a:ext uri="{FF2B5EF4-FFF2-40B4-BE49-F238E27FC236}">
                <a16:creationId xmlns:a16="http://schemas.microsoft.com/office/drawing/2014/main" id="{8A2DFF88-17D5-4F4B-A4DC-1B2248C51CD6}"/>
              </a:ext>
            </a:extLst>
          </p:cNvPr>
          <p:cNvSpPr/>
          <p:nvPr/>
        </p:nvSpPr>
        <p:spPr>
          <a:xfrm>
            <a:off x="8799412" y="7146839"/>
            <a:ext cx="386800" cy="366111"/>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1"/>
          </a:solidFill>
          <a:ln>
            <a:noFill/>
          </a:ln>
        </p:spPr>
        <p:txBody>
          <a:bodyPr spcFirstLastPara="1" wrap="square" lIns="121900" tIns="121900" rIns="121900" bIns="121900" anchor="ctr" anchorCtr="0">
            <a:noAutofit/>
          </a:bodyPr>
          <a:lstStyle/>
          <a:p>
            <a:endParaRPr sz="2400">
              <a:solidFill>
                <a:srgbClr val="435D74"/>
              </a:solidFill>
            </a:endParaRPr>
          </a:p>
        </p:txBody>
      </p:sp>
      <p:sp>
        <p:nvSpPr>
          <p:cNvPr id="113" name="Freeform 18">
            <a:extLst>
              <a:ext uri="{FF2B5EF4-FFF2-40B4-BE49-F238E27FC236}">
                <a16:creationId xmlns:a16="http://schemas.microsoft.com/office/drawing/2014/main" id="{DA3766A6-FEAD-433D-A0BE-0AF20CE4EDE0}"/>
              </a:ext>
            </a:extLst>
          </p:cNvPr>
          <p:cNvSpPr>
            <a:spLocks/>
          </p:cNvSpPr>
          <p:nvPr/>
        </p:nvSpPr>
        <p:spPr bwMode="auto">
          <a:xfrm>
            <a:off x="11634389" y="6995553"/>
            <a:ext cx="1162037" cy="732816"/>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bg1"/>
          </a:solidFill>
          <a:ln>
            <a:noFill/>
          </a:ln>
          <a:effectLst>
            <a:outerShdw blurRad="127000" dir="5400000" algn="ctr" rotWithShape="0">
              <a:srgbClr val="000000">
                <a:alpha val="50000"/>
              </a:srgb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114" name="Freeform 15">
            <a:extLst>
              <a:ext uri="{FF2B5EF4-FFF2-40B4-BE49-F238E27FC236}">
                <a16:creationId xmlns:a16="http://schemas.microsoft.com/office/drawing/2014/main" id="{1977E184-B58A-4E53-A6B7-F7E53401CFA0}"/>
              </a:ext>
            </a:extLst>
          </p:cNvPr>
          <p:cNvSpPr>
            <a:spLocks/>
          </p:cNvSpPr>
          <p:nvPr/>
        </p:nvSpPr>
        <p:spPr bwMode="auto">
          <a:xfrm>
            <a:off x="11735564" y="7065083"/>
            <a:ext cx="959688" cy="605207"/>
          </a:xfrm>
          <a:custGeom>
            <a:avLst/>
            <a:gdLst>
              <a:gd name="T0" fmla="*/ 6 w 1088"/>
              <a:gd name="T1" fmla="*/ 471 h 1049"/>
              <a:gd name="T2" fmla="*/ 165 w 1088"/>
              <a:gd name="T3" fmla="*/ 960 h 1049"/>
              <a:gd name="T4" fmla="*/ 165 w 1088"/>
              <a:gd name="T5" fmla="*/ 960 h 1049"/>
              <a:gd name="T6" fmla="*/ 173 w 1088"/>
              <a:gd name="T7" fmla="*/ 978 h 1049"/>
              <a:gd name="T8" fmla="*/ 183 w 1088"/>
              <a:gd name="T9" fmla="*/ 996 h 1049"/>
              <a:gd name="T10" fmla="*/ 197 w 1088"/>
              <a:gd name="T11" fmla="*/ 1011 h 1049"/>
              <a:gd name="T12" fmla="*/ 212 w 1088"/>
              <a:gd name="T13" fmla="*/ 1025 h 1049"/>
              <a:gd name="T14" fmla="*/ 228 w 1088"/>
              <a:gd name="T15" fmla="*/ 1035 h 1049"/>
              <a:gd name="T16" fmla="*/ 248 w 1088"/>
              <a:gd name="T17" fmla="*/ 1043 h 1049"/>
              <a:gd name="T18" fmla="*/ 267 w 1088"/>
              <a:gd name="T19" fmla="*/ 1047 h 1049"/>
              <a:gd name="T20" fmla="*/ 288 w 1088"/>
              <a:gd name="T21" fmla="*/ 1049 h 1049"/>
              <a:gd name="T22" fmla="*/ 800 w 1088"/>
              <a:gd name="T23" fmla="*/ 1049 h 1049"/>
              <a:gd name="T24" fmla="*/ 800 w 1088"/>
              <a:gd name="T25" fmla="*/ 1049 h 1049"/>
              <a:gd name="T26" fmla="*/ 821 w 1088"/>
              <a:gd name="T27" fmla="*/ 1047 h 1049"/>
              <a:gd name="T28" fmla="*/ 841 w 1088"/>
              <a:gd name="T29" fmla="*/ 1043 h 1049"/>
              <a:gd name="T30" fmla="*/ 860 w 1088"/>
              <a:gd name="T31" fmla="*/ 1035 h 1049"/>
              <a:gd name="T32" fmla="*/ 877 w 1088"/>
              <a:gd name="T33" fmla="*/ 1025 h 1049"/>
              <a:gd name="T34" fmla="*/ 892 w 1088"/>
              <a:gd name="T35" fmla="*/ 1011 h 1049"/>
              <a:gd name="T36" fmla="*/ 905 w 1088"/>
              <a:gd name="T37" fmla="*/ 996 h 1049"/>
              <a:gd name="T38" fmla="*/ 916 w 1088"/>
              <a:gd name="T39" fmla="*/ 978 h 1049"/>
              <a:gd name="T40" fmla="*/ 923 w 1088"/>
              <a:gd name="T41" fmla="*/ 960 h 1049"/>
              <a:gd name="T42" fmla="*/ 1082 w 1088"/>
              <a:gd name="T43" fmla="*/ 471 h 1049"/>
              <a:gd name="T44" fmla="*/ 1082 w 1088"/>
              <a:gd name="T45" fmla="*/ 471 h 1049"/>
              <a:gd name="T46" fmla="*/ 1086 w 1088"/>
              <a:gd name="T47" fmla="*/ 450 h 1049"/>
              <a:gd name="T48" fmla="*/ 1088 w 1088"/>
              <a:gd name="T49" fmla="*/ 431 h 1049"/>
              <a:gd name="T50" fmla="*/ 1086 w 1088"/>
              <a:gd name="T51" fmla="*/ 410 h 1049"/>
              <a:gd name="T52" fmla="*/ 1082 w 1088"/>
              <a:gd name="T53" fmla="*/ 390 h 1049"/>
              <a:gd name="T54" fmla="*/ 1074 w 1088"/>
              <a:gd name="T55" fmla="*/ 372 h 1049"/>
              <a:gd name="T56" fmla="*/ 1064 w 1088"/>
              <a:gd name="T57" fmla="*/ 356 h 1049"/>
              <a:gd name="T58" fmla="*/ 1050 w 1088"/>
              <a:gd name="T59" fmla="*/ 339 h 1049"/>
              <a:gd name="T60" fmla="*/ 1035 w 1088"/>
              <a:gd name="T61" fmla="*/ 326 h 1049"/>
              <a:gd name="T62" fmla="*/ 621 w 1088"/>
              <a:gd name="T63" fmla="*/ 24 h 1049"/>
              <a:gd name="T64" fmla="*/ 621 w 1088"/>
              <a:gd name="T65" fmla="*/ 24 h 1049"/>
              <a:gd name="T66" fmla="*/ 603 w 1088"/>
              <a:gd name="T67" fmla="*/ 14 h 1049"/>
              <a:gd name="T68" fmla="*/ 583 w 1088"/>
              <a:gd name="T69" fmla="*/ 6 h 1049"/>
              <a:gd name="T70" fmla="*/ 564 w 1088"/>
              <a:gd name="T71" fmla="*/ 2 h 1049"/>
              <a:gd name="T72" fmla="*/ 544 w 1088"/>
              <a:gd name="T73" fmla="*/ 0 h 1049"/>
              <a:gd name="T74" fmla="*/ 525 w 1088"/>
              <a:gd name="T75" fmla="*/ 2 h 1049"/>
              <a:gd name="T76" fmla="*/ 505 w 1088"/>
              <a:gd name="T77" fmla="*/ 6 h 1049"/>
              <a:gd name="T78" fmla="*/ 486 w 1088"/>
              <a:gd name="T79" fmla="*/ 14 h 1049"/>
              <a:gd name="T80" fmla="*/ 468 w 1088"/>
              <a:gd name="T81" fmla="*/ 24 h 1049"/>
              <a:gd name="T82" fmla="*/ 53 w 1088"/>
              <a:gd name="T83" fmla="*/ 326 h 1049"/>
              <a:gd name="T84" fmla="*/ 53 w 1088"/>
              <a:gd name="T85" fmla="*/ 326 h 1049"/>
              <a:gd name="T86" fmla="*/ 38 w 1088"/>
              <a:gd name="T87" fmla="*/ 339 h 1049"/>
              <a:gd name="T88" fmla="*/ 24 w 1088"/>
              <a:gd name="T89" fmla="*/ 356 h 1049"/>
              <a:gd name="T90" fmla="*/ 14 w 1088"/>
              <a:gd name="T91" fmla="*/ 372 h 1049"/>
              <a:gd name="T92" fmla="*/ 6 w 1088"/>
              <a:gd name="T93" fmla="*/ 390 h 1049"/>
              <a:gd name="T94" fmla="*/ 2 w 1088"/>
              <a:gd name="T95" fmla="*/ 410 h 1049"/>
              <a:gd name="T96" fmla="*/ 0 w 1088"/>
              <a:gd name="T97" fmla="*/ 431 h 1049"/>
              <a:gd name="T98" fmla="*/ 2 w 1088"/>
              <a:gd name="T99" fmla="*/ 450 h 1049"/>
              <a:gd name="T100" fmla="*/ 6 w 1088"/>
              <a:gd name="T101" fmla="*/ 471 h 1049"/>
              <a:gd name="T102" fmla="*/ 6 w 1088"/>
              <a:gd name="T103" fmla="*/ 47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8" h="1049">
                <a:moveTo>
                  <a:pt x="6" y="471"/>
                </a:moveTo>
                <a:lnTo>
                  <a:pt x="165" y="960"/>
                </a:lnTo>
                <a:lnTo>
                  <a:pt x="165" y="960"/>
                </a:lnTo>
                <a:lnTo>
                  <a:pt x="173" y="978"/>
                </a:lnTo>
                <a:lnTo>
                  <a:pt x="183" y="996"/>
                </a:lnTo>
                <a:lnTo>
                  <a:pt x="197" y="1011"/>
                </a:lnTo>
                <a:lnTo>
                  <a:pt x="212" y="1025"/>
                </a:lnTo>
                <a:lnTo>
                  <a:pt x="228" y="1035"/>
                </a:lnTo>
                <a:lnTo>
                  <a:pt x="248" y="1043"/>
                </a:lnTo>
                <a:lnTo>
                  <a:pt x="267" y="1047"/>
                </a:lnTo>
                <a:lnTo>
                  <a:pt x="288" y="1049"/>
                </a:lnTo>
                <a:lnTo>
                  <a:pt x="800" y="1049"/>
                </a:lnTo>
                <a:lnTo>
                  <a:pt x="800" y="1049"/>
                </a:lnTo>
                <a:lnTo>
                  <a:pt x="821" y="1047"/>
                </a:lnTo>
                <a:lnTo>
                  <a:pt x="841" y="1043"/>
                </a:lnTo>
                <a:lnTo>
                  <a:pt x="860" y="1035"/>
                </a:lnTo>
                <a:lnTo>
                  <a:pt x="877" y="1025"/>
                </a:lnTo>
                <a:lnTo>
                  <a:pt x="892" y="1011"/>
                </a:lnTo>
                <a:lnTo>
                  <a:pt x="905" y="996"/>
                </a:lnTo>
                <a:lnTo>
                  <a:pt x="916" y="978"/>
                </a:lnTo>
                <a:lnTo>
                  <a:pt x="923" y="960"/>
                </a:lnTo>
                <a:lnTo>
                  <a:pt x="1082" y="471"/>
                </a:lnTo>
                <a:lnTo>
                  <a:pt x="1082" y="471"/>
                </a:lnTo>
                <a:lnTo>
                  <a:pt x="1086" y="450"/>
                </a:lnTo>
                <a:lnTo>
                  <a:pt x="1088" y="431"/>
                </a:lnTo>
                <a:lnTo>
                  <a:pt x="1086" y="410"/>
                </a:lnTo>
                <a:lnTo>
                  <a:pt x="1082" y="390"/>
                </a:lnTo>
                <a:lnTo>
                  <a:pt x="1074" y="372"/>
                </a:lnTo>
                <a:lnTo>
                  <a:pt x="1064" y="356"/>
                </a:lnTo>
                <a:lnTo>
                  <a:pt x="1050" y="339"/>
                </a:lnTo>
                <a:lnTo>
                  <a:pt x="1035" y="326"/>
                </a:lnTo>
                <a:lnTo>
                  <a:pt x="621" y="24"/>
                </a:lnTo>
                <a:lnTo>
                  <a:pt x="621" y="24"/>
                </a:lnTo>
                <a:lnTo>
                  <a:pt x="603" y="14"/>
                </a:lnTo>
                <a:lnTo>
                  <a:pt x="583" y="6"/>
                </a:lnTo>
                <a:lnTo>
                  <a:pt x="564" y="2"/>
                </a:lnTo>
                <a:lnTo>
                  <a:pt x="544" y="0"/>
                </a:lnTo>
                <a:lnTo>
                  <a:pt x="525" y="2"/>
                </a:lnTo>
                <a:lnTo>
                  <a:pt x="505" y="6"/>
                </a:lnTo>
                <a:lnTo>
                  <a:pt x="486" y="14"/>
                </a:lnTo>
                <a:lnTo>
                  <a:pt x="468" y="24"/>
                </a:lnTo>
                <a:lnTo>
                  <a:pt x="53" y="326"/>
                </a:lnTo>
                <a:lnTo>
                  <a:pt x="53" y="326"/>
                </a:lnTo>
                <a:lnTo>
                  <a:pt x="38" y="339"/>
                </a:lnTo>
                <a:lnTo>
                  <a:pt x="24" y="356"/>
                </a:lnTo>
                <a:lnTo>
                  <a:pt x="14" y="372"/>
                </a:lnTo>
                <a:lnTo>
                  <a:pt x="6" y="390"/>
                </a:lnTo>
                <a:lnTo>
                  <a:pt x="2" y="410"/>
                </a:lnTo>
                <a:lnTo>
                  <a:pt x="0" y="431"/>
                </a:lnTo>
                <a:lnTo>
                  <a:pt x="2" y="450"/>
                </a:lnTo>
                <a:lnTo>
                  <a:pt x="6" y="471"/>
                </a:lnTo>
                <a:lnTo>
                  <a:pt x="6" y="471"/>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grpSp>
        <p:nvGrpSpPr>
          <p:cNvPr id="115" name="Google Shape;8835;p76">
            <a:extLst>
              <a:ext uri="{FF2B5EF4-FFF2-40B4-BE49-F238E27FC236}">
                <a16:creationId xmlns:a16="http://schemas.microsoft.com/office/drawing/2014/main" id="{81E472DF-0DD3-4A2A-A80C-CFC7CF02AF55}"/>
              </a:ext>
            </a:extLst>
          </p:cNvPr>
          <p:cNvGrpSpPr/>
          <p:nvPr/>
        </p:nvGrpSpPr>
        <p:grpSpPr>
          <a:xfrm>
            <a:off x="12111950" y="7357373"/>
            <a:ext cx="172856" cy="50304"/>
            <a:chOff x="1606500" y="2170050"/>
            <a:chExt cx="254100" cy="112950"/>
          </a:xfrm>
          <a:solidFill>
            <a:schemeClr val="bg1"/>
          </a:solidFill>
        </p:grpSpPr>
        <p:sp>
          <p:nvSpPr>
            <p:cNvPr id="116" name="Google Shape;8836;p76">
              <a:extLst>
                <a:ext uri="{FF2B5EF4-FFF2-40B4-BE49-F238E27FC236}">
                  <a16:creationId xmlns:a16="http://schemas.microsoft.com/office/drawing/2014/main" id="{0591CFEC-7936-42CC-9A39-966096A60431}"/>
                </a:ext>
              </a:extLst>
            </p:cNvPr>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17" name="Google Shape;8837;p76">
              <a:extLst>
                <a:ext uri="{FF2B5EF4-FFF2-40B4-BE49-F238E27FC236}">
                  <a16:creationId xmlns:a16="http://schemas.microsoft.com/office/drawing/2014/main" id="{B98AA6BD-5F5F-44CC-8C2B-DE56AA4CCC54}"/>
                </a:ext>
              </a:extLst>
            </p:cNvPr>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18" name="Google Shape;8838;p76">
              <a:extLst>
                <a:ext uri="{FF2B5EF4-FFF2-40B4-BE49-F238E27FC236}">
                  <a16:creationId xmlns:a16="http://schemas.microsoft.com/office/drawing/2014/main" id="{16DA934B-F708-4664-BF16-44290A03FD08}"/>
                </a:ext>
              </a:extLst>
            </p:cNvPr>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nvGrpSpPr>
          <p:cNvPr id="121" name="Google Shape;8812;p76">
            <a:extLst>
              <a:ext uri="{FF2B5EF4-FFF2-40B4-BE49-F238E27FC236}">
                <a16:creationId xmlns:a16="http://schemas.microsoft.com/office/drawing/2014/main" id="{80AD912C-2D90-4F68-91EF-FCA534DE5198}"/>
              </a:ext>
            </a:extLst>
          </p:cNvPr>
          <p:cNvGrpSpPr/>
          <p:nvPr/>
        </p:nvGrpSpPr>
        <p:grpSpPr>
          <a:xfrm>
            <a:off x="12074471" y="7212692"/>
            <a:ext cx="338583" cy="393269"/>
            <a:chOff x="4492800" y="2027925"/>
            <a:chExt cx="414825" cy="481825"/>
          </a:xfrm>
          <a:solidFill>
            <a:schemeClr val="bg1"/>
          </a:solidFill>
        </p:grpSpPr>
        <p:sp>
          <p:nvSpPr>
            <p:cNvPr id="122" name="Google Shape;8813;p76">
              <a:extLst>
                <a:ext uri="{FF2B5EF4-FFF2-40B4-BE49-F238E27FC236}">
                  <a16:creationId xmlns:a16="http://schemas.microsoft.com/office/drawing/2014/main" id="{9D53DA5B-692A-42FA-81E0-8E9ABEF69F1B}"/>
                </a:ext>
              </a:extLst>
            </p:cNvPr>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123" name="Google Shape;8814;p76">
              <a:extLst>
                <a:ext uri="{FF2B5EF4-FFF2-40B4-BE49-F238E27FC236}">
                  <a16:creationId xmlns:a16="http://schemas.microsoft.com/office/drawing/2014/main" id="{98F0012D-B015-4A5A-9123-735784EB8102}"/>
                </a:ext>
              </a:extLst>
            </p:cNvPr>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sp>
        <p:nvSpPr>
          <p:cNvPr id="129" name="Freeform 10">
            <a:extLst>
              <a:ext uri="{FF2B5EF4-FFF2-40B4-BE49-F238E27FC236}">
                <a16:creationId xmlns:a16="http://schemas.microsoft.com/office/drawing/2014/main" id="{BF006DF6-BA72-4C97-B3B0-557A26DFBE40}"/>
              </a:ext>
            </a:extLst>
          </p:cNvPr>
          <p:cNvSpPr>
            <a:spLocks/>
          </p:cNvSpPr>
          <p:nvPr/>
        </p:nvSpPr>
        <p:spPr bwMode="auto">
          <a:xfrm>
            <a:off x="2501821" y="6684088"/>
            <a:ext cx="220981" cy="220981"/>
          </a:xfrm>
          <a:custGeom>
            <a:avLst/>
            <a:gdLst>
              <a:gd name="T0" fmla="*/ 174 w 174"/>
              <a:gd name="T1" fmla="*/ 87 h 174"/>
              <a:gd name="T2" fmla="*/ 174 w 174"/>
              <a:gd name="T3" fmla="*/ 87 h 174"/>
              <a:gd name="T4" fmla="*/ 172 w 174"/>
              <a:gd name="T5" fmla="*/ 96 h 174"/>
              <a:gd name="T6" fmla="*/ 172 w 174"/>
              <a:gd name="T7" fmla="*/ 105 h 174"/>
              <a:gd name="T8" fmla="*/ 166 w 174"/>
              <a:gd name="T9" fmla="*/ 121 h 174"/>
              <a:gd name="T10" fmla="*/ 159 w 174"/>
              <a:gd name="T11" fmla="*/ 136 h 174"/>
              <a:gd name="T12" fmla="*/ 148 w 174"/>
              <a:gd name="T13" fmla="*/ 148 h 174"/>
              <a:gd name="T14" fmla="*/ 135 w 174"/>
              <a:gd name="T15" fmla="*/ 159 h 174"/>
              <a:gd name="T16" fmla="*/ 120 w 174"/>
              <a:gd name="T17" fmla="*/ 168 h 174"/>
              <a:gd name="T18" fmla="*/ 103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2 w 174"/>
              <a:gd name="T31" fmla="*/ 168 h 174"/>
              <a:gd name="T32" fmla="*/ 37 w 174"/>
              <a:gd name="T33" fmla="*/ 159 h 174"/>
              <a:gd name="T34" fmla="*/ 25 w 174"/>
              <a:gd name="T35" fmla="*/ 148 h 174"/>
              <a:gd name="T36" fmla="*/ 15 w 174"/>
              <a:gd name="T37" fmla="*/ 136 h 174"/>
              <a:gd name="T38" fmla="*/ 6 w 174"/>
              <a:gd name="T39" fmla="*/ 121 h 174"/>
              <a:gd name="T40" fmla="*/ 1 w 174"/>
              <a:gd name="T41" fmla="*/ 105 h 174"/>
              <a:gd name="T42" fmla="*/ 0 w 174"/>
              <a:gd name="T43" fmla="*/ 96 h 174"/>
              <a:gd name="T44" fmla="*/ 0 w 174"/>
              <a:gd name="T45" fmla="*/ 87 h 174"/>
              <a:gd name="T46" fmla="*/ 0 w 174"/>
              <a:gd name="T47" fmla="*/ 87 h 174"/>
              <a:gd name="T48" fmla="*/ 0 w 174"/>
              <a:gd name="T49" fmla="*/ 78 h 174"/>
              <a:gd name="T50" fmla="*/ 1 w 174"/>
              <a:gd name="T51" fmla="*/ 70 h 174"/>
              <a:gd name="T52" fmla="*/ 6 w 174"/>
              <a:gd name="T53" fmla="*/ 54 h 174"/>
              <a:gd name="T54" fmla="*/ 15 w 174"/>
              <a:gd name="T55" fmla="*/ 39 h 174"/>
              <a:gd name="T56" fmla="*/ 25 w 174"/>
              <a:gd name="T57" fmla="*/ 25 h 174"/>
              <a:gd name="T58" fmla="*/ 37 w 174"/>
              <a:gd name="T59" fmla="*/ 15 h 174"/>
              <a:gd name="T60" fmla="*/ 52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3 w 174"/>
              <a:gd name="T73" fmla="*/ 3 h 174"/>
              <a:gd name="T74" fmla="*/ 120 w 174"/>
              <a:gd name="T75" fmla="*/ 7 h 174"/>
              <a:gd name="T76" fmla="*/ 135 w 174"/>
              <a:gd name="T77" fmla="*/ 15 h 174"/>
              <a:gd name="T78" fmla="*/ 148 w 174"/>
              <a:gd name="T79" fmla="*/ 25 h 174"/>
              <a:gd name="T80" fmla="*/ 159 w 174"/>
              <a:gd name="T81" fmla="*/ 39 h 174"/>
              <a:gd name="T82" fmla="*/ 166 w 174"/>
              <a:gd name="T83" fmla="*/ 54 h 174"/>
              <a:gd name="T84" fmla="*/ 172 w 174"/>
              <a:gd name="T85" fmla="*/ 70 h 174"/>
              <a:gd name="T86" fmla="*/ 172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2" y="96"/>
                </a:lnTo>
                <a:lnTo>
                  <a:pt x="172" y="105"/>
                </a:lnTo>
                <a:lnTo>
                  <a:pt x="166" y="121"/>
                </a:lnTo>
                <a:lnTo>
                  <a:pt x="159" y="136"/>
                </a:lnTo>
                <a:lnTo>
                  <a:pt x="148" y="148"/>
                </a:lnTo>
                <a:lnTo>
                  <a:pt x="135" y="159"/>
                </a:lnTo>
                <a:lnTo>
                  <a:pt x="120" y="168"/>
                </a:lnTo>
                <a:lnTo>
                  <a:pt x="103" y="172"/>
                </a:lnTo>
                <a:lnTo>
                  <a:pt x="96" y="174"/>
                </a:lnTo>
                <a:lnTo>
                  <a:pt x="87" y="174"/>
                </a:lnTo>
                <a:lnTo>
                  <a:pt x="87" y="174"/>
                </a:lnTo>
                <a:lnTo>
                  <a:pt x="78" y="174"/>
                </a:lnTo>
                <a:lnTo>
                  <a:pt x="69" y="172"/>
                </a:lnTo>
                <a:lnTo>
                  <a:pt x="52" y="168"/>
                </a:lnTo>
                <a:lnTo>
                  <a:pt x="37" y="159"/>
                </a:lnTo>
                <a:lnTo>
                  <a:pt x="25" y="148"/>
                </a:lnTo>
                <a:lnTo>
                  <a:pt x="15" y="136"/>
                </a:lnTo>
                <a:lnTo>
                  <a:pt x="6" y="121"/>
                </a:lnTo>
                <a:lnTo>
                  <a:pt x="1" y="105"/>
                </a:lnTo>
                <a:lnTo>
                  <a:pt x="0" y="96"/>
                </a:lnTo>
                <a:lnTo>
                  <a:pt x="0" y="87"/>
                </a:lnTo>
                <a:lnTo>
                  <a:pt x="0" y="87"/>
                </a:lnTo>
                <a:lnTo>
                  <a:pt x="0" y="78"/>
                </a:lnTo>
                <a:lnTo>
                  <a:pt x="1" y="70"/>
                </a:lnTo>
                <a:lnTo>
                  <a:pt x="6" y="54"/>
                </a:lnTo>
                <a:lnTo>
                  <a:pt x="15" y="39"/>
                </a:lnTo>
                <a:lnTo>
                  <a:pt x="25" y="25"/>
                </a:lnTo>
                <a:lnTo>
                  <a:pt x="37" y="15"/>
                </a:lnTo>
                <a:lnTo>
                  <a:pt x="52" y="7"/>
                </a:lnTo>
                <a:lnTo>
                  <a:pt x="69" y="3"/>
                </a:lnTo>
                <a:lnTo>
                  <a:pt x="78" y="1"/>
                </a:lnTo>
                <a:lnTo>
                  <a:pt x="87" y="0"/>
                </a:lnTo>
                <a:lnTo>
                  <a:pt x="87" y="0"/>
                </a:lnTo>
                <a:lnTo>
                  <a:pt x="96" y="1"/>
                </a:lnTo>
                <a:lnTo>
                  <a:pt x="103" y="3"/>
                </a:lnTo>
                <a:lnTo>
                  <a:pt x="120" y="7"/>
                </a:lnTo>
                <a:lnTo>
                  <a:pt x="135" y="15"/>
                </a:lnTo>
                <a:lnTo>
                  <a:pt x="148" y="25"/>
                </a:lnTo>
                <a:lnTo>
                  <a:pt x="159" y="39"/>
                </a:lnTo>
                <a:lnTo>
                  <a:pt x="166" y="54"/>
                </a:lnTo>
                <a:lnTo>
                  <a:pt x="172" y="70"/>
                </a:lnTo>
                <a:lnTo>
                  <a:pt x="172" y="78"/>
                </a:lnTo>
                <a:lnTo>
                  <a:pt x="174" y="87"/>
                </a:lnTo>
                <a:lnTo>
                  <a:pt x="174" y="87"/>
                </a:lnTo>
                <a:close/>
              </a:path>
            </a:pathLst>
          </a:custGeom>
          <a:solidFill>
            <a:schemeClr val="accent1"/>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30" name="Freeform 17">
            <a:extLst>
              <a:ext uri="{FF2B5EF4-FFF2-40B4-BE49-F238E27FC236}">
                <a16:creationId xmlns:a16="http://schemas.microsoft.com/office/drawing/2014/main" id="{97F56741-54F7-4C28-99EA-732754DD8A03}"/>
              </a:ext>
            </a:extLst>
          </p:cNvPr>
          <p:cNvSpPr>
            <a:spLocks/>
          </p:cNvSpPr>
          <p:nvPr/>
        </p:nvSpPr>
        <p:spPr bwMode="auto">
          <a:xfrm>
            <a:off x="5705197" y="6684088"/>
            <a:ext cx="220981" cy="220981"/>
          </a:xfrm>
          <a:custGeom>
            <a:avLst/>
            <a:gdLst>
              <a:gd name="T0" fmla="*/ 174 w 174"/>
              <a:gd name="T1" fmla="*/ 87 h 174"/>
              <a:gd name="T2" fmla="*/ 174 w 174"/>
              <a:gd name="T3" fmla="*/ 87 h 174"/>
              <a:gd name="T4" fmla="*/ 174 w 174"/>
              <a:gd name="T5" fmla="*/ 96 h 174"/>
              <a:gd name="T6" fmla="*/ 173 w 174"/>
              <a:gd name="T7" fmla="*/ 105 h 174"/>
              <a:gd name="T8" fmla="*/ 167 w 174"/>
              <a:gd name="T9" fmla="*/ 121 h 174"/>
              <a:gd name="T10" fmla="*/ 159 w 174"/>
              <a:gd name="T11" fmla="*/ 136 h 174"/>
              <a:gd name="T12" fmla="*/ 149 w 174"/>
              <a:gd name="T13" fmla="*/ 148 h 174"/>
              <a:gd name="T14" fmla="*/ 135 w 174"/>
              <a:gd name="T15" fmla="*/ 159 h 174"/>
              <a:gd name="T16" fmla="*/ 120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3 w 174"/>
              <a:gd name="T31" fmla="*/ 168 h 174"/>
              <a:gd name="T32" fmla="*/ 39 w 174"/>
              <a:gd name="T33" fmla="*/ 159 h 174"/>
              <a:gd name="T34" fmla="*/ 26 w 174"/>
              <a:gd name="T35" fmla="*/ 148 h 174"/>
              <a:gd name="T36" fmla="*/ 15 w 174"/>
              <a:gd name="T37" fmla="*/ 136 h 174"/>
              <a:gd name="T38" fmla="*/ 8 w 174"/>
              <a:gd name="T39" fmla="*/ 121 h 174"/>
              <a:gd name="T40" fmla="*/ 2 w 174"/>
              <a:gd name="T41" fmla="*/ 105 h 174"/>
              <a:gd name="T42" fmla="*/ 0 w 174"/>
              <a:gd name="T43" fmla="*/ 96 h 174"/>
              <a:gd name="T44" fmla="*/ 0 w 174"/>
              <a:gd name="T45" fmla="*/ 87 h 174"/>
              <a:gd name="T46" fmla="*/ 0 w 174"/>
              <a:gd name="T47" fmla="*/ 87 h 174"/>
              <a:gd name="T48" fmla="*/ 0 w 174"/>
              <a:gd name="T49" fmla="*/ 78 h 174"/>
              <a:gd name="T50" fmla="*/ 2 w 174"/>
              <a:gd name="T51" fmla="*/ 70 h 174"/>
              <a:gd name="T52" fmla="*/ 8 w 174"/>
              <a:gd name="T53" fmla="*/ 54 h 174"/>
              <a:gd name="T54" fmla="*/ 15 w 174"/>
              <a:gd name="T55" fmla="*/ 39 h 174"/>
              <a:gd name="T56" fmla="*/ 26 w 174"/>
              <a:gd name="T57" fmla="*/ 25 h 174"/>
              <a:gd name="T58" fmla="*/ 39 w 174"/>
              <a:gd name="T59" fmla="*/ 15 h 174"/>
              <a:gd name="T60" fmla="*/ 53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0 w 174"/>
              <a:gd name="T75" fmla="*/ 7 h 174"/>
              <a:gd name="T76" fmla="*/ 135 w 174"/>
              <a:gd name="T77" fmla="*/ 15 h 174"/>
              <a:gd name="T78" fmla="*/ 149 w 174"/>
              <a:gd name="T79" fmla="*/ 25 h 174"/>
              <a:gd name="T80" fmla="*/ 159 w 174"/>
              <a:gd name="T81" fmla="*/ 39 h 174"/>
              <a:gd name="T82" fmla="*/ 167 w 174"/>
              <a:gd name="T83" fmla="*/ 54 h 174"/>
              <a:gd name="T84" fmla="*/ 173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3" y="105"/>
                </a:lnTo>
                <a:lnTo>
                  <a:pt x="167" y="121"/>
                </a:lnTo>
                <a:lnTo>
                  <a:pt x="159" y="136"/>
                </a:lnTo>
                <a:lnTo>
                  <a:pt x="149" y="148"/>
                </a:lnTo>
                <a:lnTo>
                  <a:pt x="135" y="159"/>
                </a:lnTo>
                <a:lnTo>
                  <a:pt x="120" y="168"/>
                </a:lnTo>
                <a:lnTo>
                  <a:pt x="105" y="172"/>
                </a:lnTo>
                <a:lnTo>
                  <a:pt x="96" y="174"/>
                </a:lnTo>
                <a:lnTo>
                  <a:pt x="87" y="174"/>
                </a:lnTo>
                <a:lnTo>
                  <a:pt x="87" y="174"/>
                </a:lnTo>
                <a:lnTo>
                  <a:pt x="78" y="174"/>
                </a:lnTo>
                <a:lnTo>
                  <a:pt x="69" y="172"/>
                </a:lnTo>
                <a:lnTo>
                  <a:pt x="53" y="168"/>
                </a:lnTo>
                <a:lnTo>
                  <a:pt x="39" y="159"/>
                </a:lnTo>
                <a:lnTo>
                  <a:pt x="26" y="148"/>
                </a:lnTo>
                <a:lnTo>
                  <a:pt x="15" y="136"/>
                </a:lnTo>
                <a:lnTo>
                  <a:pt x="8" y="121"/>
                </a:lnTo>
                <a:lnTo>
                  <a:pt x="2" y="105"/>
                </a:lnTo>
                <a:lnTo>
                  <a:pt x="0" y="96"/>
                </a:lnTo>
                <a:lnTo>
                  <a:pt x="0" y="87"/>
                </a:lnTo>
                <a:lnTo>
                  <a:pt x="0" y="87"/>
                </a:lnTo>
                <a:lnTo>
                  <a:pt x="0" y="78"/>
                </a:lnTo>
                <a:lnTo>
                  <a:pt x="2" y="70"/>
                </a:lnTo>
                <a:lnTo>
                  <a:pt x="8" y="54"/>
                </a:lnTo>
                <a:lnTo>
                  <a:pt x="15" y="39"/>
                </a:lnTo>
                <a:lnTo>
                  <a:pt x="26" y="25"/>
                </a:lnTo>
                <a:lnTo>
                  <a:pt x="39" y="15"/>
                </a:lnTo>
                <a:lnTo>
                  <a:pt x="53" y="7"/>
                </a:lnTo>
                <a:lnTo>
                  <a:pt x="69" y="3"/>
                </a:lnTo>
                <a:lnTo>
                  <a:pt x="78" y="1"/>
                </a:lnTo>
                <a:lnTo>
                  <a:pt x="87" y="0"/>
                </a:lnTo>
                <a:lnTo>
                  <a:pt x="87" y="0"/>
                </a:lnTo>
                <a:lnTo>
                  <a:pt x="96" y="1"/>
                </a:lnTo>
                <a:lnTo>
                  <a:pt x="105" y="3"/>
                </a:lnTo>
                <a:lnTo>
                  <a:pt x="120" y="7"/>
                </a:lnTo>
                <a:lnTo>
                  <a:pt x="135" y="15"/>
                </a:lnTo>
                <a:lnTo>
                  <a:pt x="149" y="25"/>
                </a:lnTo>
                <a:lnTo>
                  <a:pt x="159" y="39"/>
                </a:lnTo>
                <a:lnTo>
                  <a:pt x="167" y="54"/>
                </a:lnTo>
                <a:lnTo>
                  <a:pt x="173" y="70"/>
                </a:lnTo>
                <a:lnTo>
                  <a:pt x="174" y="78"/>
                </a:lnTo>
                <a:lnTo>
                  <a:pt x="174" y="87"/>
                </a:lnTo>
                <a:lnTo>
                  <a:pt x="174" y="87"/>
                </a:lnTo>
                <a:close/>
              </a:path>
            </a:pathLst>
          </a:custGeom>
          <a:solidFill>
            <a:schemeClr val="accent2"/>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31" name="Freeform 24">
            <a:extLst>
              <a:ext uri="{FF2B5EF4-FFF2-40B4-BE49-F238E27FC236}">
                <a16:creationId xmlns:a16="http://schemas.microsoft.com/office/drawing/2014/main" id="{2B4FB378-21F9-49FB-AB5C-7E943ED3C00E}"/>
              </a:ext>
            </a:extLst>
          </p:cNvPr>
          <p:cNvSpPr>
            <a:spLocks/>
          </p:cNvSpPr>
          <p:nvPr/>
        </p:nvSpPr>
        <p:spPr bwMode="auto">
          <a:xfrm>
            <a:off x="8908573" y="6684088"/>
            <a:ext cx="220981" cy="220981"/>
          </a:xfrm>
          <a:custGeom>
            <a:avLst/>
            <a:gdLst>
              <a:gd name="T0" fmla="*/ 174 w 174"/>
              <a:gd name="T1" fmla="*/ 87 h 174"/>
              <a:gd name="T2" fmla="*/ 174 w 174"/>
              <a:gd name="T3" fmla="*/ 87 h 174"/>
              <a:gd name="T4" fmla="*/ 174 w 174"/>
              <a:gd name="T5" fmla="*/ 96 h 174"/>
              <a:gd name="T6" fmla="*/ 172 w 174"/>
              <a:gd name="T7" fmla="*/ 105 h 174"/>
              <a:gd name="T8" fmla="*/ 166 w 174"/>
              <a:gd name="T9" fmla="*/ 121 h 174"/>
              <a:gd name="T10" fmla="*/ 159 w 174"/>
              <a:gd name="T11" fmla="*/ 136 h 174"/>
              <a:gd name="T12" fmla="*/ 148 w 174"/>
              <a:gd name="T13" fmla="*/ 148 h 174"/>
              <a:gd name="T14" fmla="*/ 135 w 174"/>
              <a:gd name="T15" fmla="*/ 159 h 174"/>
              <a:gd name="T16" fmla="*/ 121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69 w 174"/>
              <a:gd name="T29" fmla="*/ 172 h 174"/>
              <a:gd name="T30" fmla="*/ 54 w 174"/>
              <a:gd name="T31" fmla="*/ 168 h 174"/>
              <a:gd name="T32" fmla="*/ 39 w 174"/>
              <a:gd name="T33" fmla="*/ 159 h 174"/>
              <a:gd name="T34" fmla="*/ 25 w 174"/>
              <a:gd name="T35" fmla="*/ 148 h 174"/>
              <a:gd name="T36" fmla="*/ 15 w 174"/>
              <a:gd name="T37" fmla="*/ 136 h 174"/>
              <a:gd name="T38" fmla="*/ 7 w 174"/>
              <a:gd name="T39" fmla="*/ 121 h 174"/>
              <a:gd name="T40" fmla="*/ 1 w 174"/>
              <a:gd name="T41" fmla="*/ 105 h 174"/>
              <a:gd name="T42" fmla="*/ 0 w 174"/>
              <a:gd name="T43" fmla="*/ 96 h 174"/>
              <a:gd name="T44" fmla="*/ 0 w 174"/>
              <a:gd name="T45" fmla="*/ 87 h 174"/>
              <a:gd name="T46" fmla="*/ 0 w 174"/>
              <a:gd name="T47" fmla="*/ 87 h 174"/>
              <a:gd name="T48" fmla="*/ 0 w 174"/>
              <a:gd name="T49" fmla="*/ 78 h 174"/>
              <a:gd name="T50" fmla="*/ 1 w 174"/>
              <a:gd name="T51" fmla="*/ 70 h 174"/>
              <a:gd name="T52" fmla="*/ 7 w 174"/>
              <a:gd name="T53" fmla="*/ 54 h 174"/>
              <a:gd name="T54" fmla="*/ 15 w 174"/>
              <a:gd name="T55" fmla="*/ 39 h 174"/>
              <a:gd name="T56" fmla="*/ 25 w 174"/>
              <a:gd name="T57" fmla="*/ 25 h 174"/>
              <a:gd name="T58" fmla="*/ 39 w 174"/>
              <a:gd name="T59" fmla="*/ 15 h 174"/>
              <a:gd name="T60" fmla="*/ 54 w 174"/>
              <a:gd name="T61" fmla="*/ 7 h 174"/>
              <a:gd name="T62" fmla="*/ 69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1 w 174"/>
              <a:gd name="T75" fmla="*/ 7 h 174"/>
              <a:gd name="T76" fmla="*/ 135 w 174"/>
              <a:gd name="T77" fmla="*/ 15 h 174"/>
              <a:gd name="T78" fmla="*/ 148 w 174"/>
              <a:gd name="T79" fmla="*/ 25 h 174"/>
              <a:gd name="T80" fmla="*/ 159 w 174"/>
              <a:gd name="T81" fmla="*/ 39 h 174"/>
              <a:gd name="T82" fmla="*/ 166 w 174"/>
              <a:gd name="T83" fmla="*/ 54 h 174"/>
              <a:gd name="T84" fmla="*/ 172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2" y="105"/>
                </a:lnTo>
                <a:lnTo>
                  <a:pt x="166" y="121"/>
                </a:lnTo>
                <a:lnTo>
                  <a:pt x="159" y="136"/>
                </a:lnTo>
                <a:lnTo>
                  <a:pt x="148" y="148"/>
                </a:lnTo>
                <a:lnTo>
                  <a:pt x="135" y="159"/>
                </a:lnTo>
                <a:lnTo>
                  <a:pt x="121" y="168"/>
                </a:lnTo>
                <a:lnTo>
                  <a:pt x="105" y="172"/>
                </a:lnTo>
                <a:lnTo>
                  <a:pt x="96" y="174"/>
                </a:lnTo>
                <a:lnTo>
                  <a:pt x="87" y="174"/>
                </a:lnTo>
                <a:lnTo>
                  <a:pt x="87" y="174"/>
                </a:lnTo>
                <a:lnTo>
                  <a:pt x="78" y="174"/>
                </a:lnTo>
                <a:lnTo>
                  <a:pt x="69" y="172"/>
                </a:lnTo>
                <a:lnTo>
                  <a:pt x="54" y="168"/>
                </a:lnTo>
                <a:lnTo>
                  <a:pt x="39" y="159"/>
                </a:lnTo>
                <a:lnTo>
                  <a:pt x="25" y="148"/>
                </a:lnTo>
                <a:lnTo>
                  <a:pt x="15" y="136"/>
                </a:lnTo>
                <a:lnTo>
                  <a:pt x="7" y="121"/>
                </a:lnTo>
                <a:lnTo>
                  <a:pt x="1" y="105"/>
                </a:lnTo>
                <a:lnTo>
                  <a:pt x="0" y="96"/>
                </a:lnTo>
                <a:lnTo>
                  <a:pt x="0" y="87"/>
                </a:lnTo>
                <a:lnTo>
                  <a:pt x="0" y="87"/>
                </a:lnTo>
                <a:lnTo>
                  <a:pt x="0" y="78"/>
                </a:lnTo>
                <a:lnTo>
                  <a:pt x="1" y="70"/>
                </a:lnTo>
                <a:lnTo>
                  <a:pt x="7" y="54"/>
                </a:lnTo>
                <a:lnTo>
                  <a:pt x="15" y="39"/>
                </a:lnTo>
                <a:lnTo>
                  <a:pt x="25" y="25"/>
                </a:lnTo>
                <a:lnTo>
                  <a:pt x="39" y="15"/>
                </a:lnTo>
                <a:lnTo>
                  <a:pt x="54" y="7"/>
                </a:lnTo>
                <a:lnTo>
                  <a:pt x="69" y="3"/>
                </a:lnTo>
                <a:lnTo>
                  <a:pt x="78" y="1"/>
                </a:lnTo>
                <a:lnTo>
                  <a:pt x="87" y="0"/>
                </a:lnTo>
                <a:lnTo>
                  <a:pt x="87" y="0"/>
                </a:lnTo>
                <a:lnTo>
                  <a:pt x="96" y="1"/>
                </a:lnTo>
                <a:lnTo>
                  <a:pt x="105" y="3"/>
                </a:lnTo>
                <a:lnTo>
                  <a:pt x="121" y="7"/>
                </a:lnTo>
                <a:lnTo>
                  <a:pt x="135" y="15"/>
                </a:lnTo>
                <a:lnTo>
                  <a:pt x="148" y="25"/>
                </a:lnTo>
                <a:lnTo>
                  <a:pt x="159" y="39"/>
                </a:lnTo>
                <a:lnTo>
                  <a:pt x="166" y="54"/>
                </a:lnTo>
                <a:lnTo>
                  <a:pt x="172" y="70"/>
                </a:lnTo>
                <a:lnTo>
                  <a:pt x="174" y="78"/>
                </a:lnTo>
                <a:lnTo>
                  <a:pt x="174" y="87"/>
                </a:lnTo>
                <a:lnTo>
                  <a:pt x="174" y="87"/>
                </a:lnTo>
                <a:close/>
              </a:path>
            </a:pathLst>
          </a:custGeom>
          <a:solidFill>
            <a:schemeClr val="accent3"/>
          </a:solidFill>
          <a:ln>
            <a:noFill/>
          </a:ln>
        </p:spPr>
        <p:txBody>
          <a:bodyPr vert="horz" wrap="square" lIns="146304" tIns="73152" rIns="146304" bIns="73152" numCol="1" anchor="t" anchorCtr="0" compatLnSpc="1">
            <a:prstTxWarp prst="textNoShape">
              <a:avLst/>
            </a:prstTxWarp>
          </a:bodyPr>
          <a:lstStyle/>
          <a:p>
            <a:endParaRPr lang="en-US" sz="2880"/>
          </a:p>
        </p:txBody>
      </p:sp>
      <p:sp>
        <p:nvSpPr>
          <p:cNvPr id="132" name="Freeform 31">
            <a:extLst>
              <a:ext uri="{FF2B5EF4-FFF2-40B4-BE49-F238E27FC236}">
                <a16:creationId xmlns:a16="http://schemas.microsoft.com/office/drawing/2014/main" id="{86E86C61-D91F-46D8-B9FE-BB355C512425}"/>
              </a:ext>
            </a:extLst>
          </p:cNvPr>
          <p:cNvSpPr>
            <a:spLocks/>
          </p:cNvSpPr>
          <p:nvPr/>
        </p:nvSpPr>
        <p:spPr bwMode="auto">
          <a:xfrm>
            <a:off x="12111950" y="6684088"/>
            <a:ext cx="220981" cy="220981"/>
          </a:xfrm>
          <a:custGeom>
            <a:avLst/>
            <a:gdLst>
              <a:gd name="T0" fmla="*/ 174 w 174"/>
              <a:gd name="T1" fmla="*/ 87 h 174"/>
              <a:gd name="T2" fmla="*/ 174 w 174"/>
              <a:gd name="T3" fmla="*/ 87 h 174"/>
              <a:gd name="T4" fmla="*/ 174 w 174"/>
              <a:gd name="T5" fmla="*/ 96 h 174"/>
              <a:gd name="T6" fmla="*/ 173 w 174"/>
              <a:gd name="T7" fmla="*/ 105 h 174"/>
              <a:gd name="T8" fmla="*/ 168 w 174"/>
              <a:gd name="T9" fmla="*/ 121 h 174"/>
              <a:gd name="T10" fmla="*/ 159 w 174"/>
              <a:gd name="T11" fmla="*/ 136 h 174"/>
              <a:gd name="T12" fmla="*/ 149 w 174"/>
              <a:gd name="T13" fmla="*/ 148 h 174"/>
              <a:gd name="T14" fmla="*/ 137 w 174"/>
              <a:gd name="T15" fmla="*/ 159 h 174"/>
              <a:gd name="T16" fmla="*/ 122 w 174"/>
              <a:gd name="T17" fmla="*/ 168 h 174"/>
              <a:gd name="T18" fmla="*/ 105 w 174"/>
              <a:gd name="T19" fmla="*/ 172 h 174"/>
              <a:gd name="T20" fmla="*/ 96 w 174"/>
              <a:gd name="T21" fmla="*/ 174 h 174"/>
              <a:gd name="T22" fmla="*/ 87 w 174"/>
              <a:gd name="T23" fmla="*/ 174 h 174"/>
              <a:gd name="T24" fmla="*/ 87 w 174"/>
              <a:gd name="T25" fmla="*/ 174 h 174"/>
              <a:gd name="T26" fmla="*/ 78 w 174"/>
              <a:gd name="T27" fmla="*/ 174 h 174"/>
              <a:gd name="T28" fmla="*/ 71 w 174"/>
              <a:gd name="T29" fmla="*/ 172 h 174"/>
              <a:gd name="T30" fmla="*/ 54 w 174"/>
              <a:gd name="T31" fmla="*/ 168 h 174"/>
              <a:gd name="T32" fmla="*/ 39 w 174"/>
              <a:gd name="T33" fmla="*/ 159 h 174"/>
              <a:gd name="T34" fmla="*/ 26 w 174"/>
              <a:gd name="T35" fmla="*/ 148 h 174"/>
              <a:gd name="T36" fmla="*/ 15 w 174"/>
              <a:gd name="T37" fmla="*/ 136 h 174"/>
              <a:gd name="T38" fmla="*/ 8 w 174"/>
              <a:gd name="T39" fmla="*/ 121 h 174"/>
              <a:gd name="T40" fmla="*/ 2 w 174"/>
              <a:gd name="T41" fmla="*/ 105 h 174"/>
              <a:gd name="T42" fmla="*/ 2 w 174"/>
              <a:gd name="T43" fmla="*/ 96 h 174"/>
              <a:gd name="T44" fmla="*/ 0 w 174"/>
              <a:gd name="T45" fmla="*/ 87 h 174"/>
              <a:gd name="T46" fmla="*/ 0 w 174"/>
              <a:gd name="T47" fmla="*/ 87 h 174"/>
              <a:gd name="T48" fmla="*/ 2 w 174"/>
              <a:gd name="T49" fmla="*/ 78 h 174"/>
              <a:gd name="T50" fmla="*/ 2 w 174"/>
              <a:gd name="T51" fmla="*/ 70 h 174"/>
              <a:gd name="T52" fmla="*/ 8 w 174"/>
              <a:gd name="T53" fmla="*/ 54 h 174"/>
              <a:gd name="T54" fmla="*/ 15 w 174"/>
              <a:gd name="T55" fmla="*/ 39 h 174"/>
              <a:gd name="T56" fmla="*/ 26 w 174"/>
              <a:gd name="T57" fmla="*/ 25 h 174"/>
              <a:gd name="T58" fmla="*/ 39 w 174"/>
              <a:gd name="T59" fmla="*/ 15 h 174"/>
              <a:gd name="T60" fmla="*/ 54 w 174"/>
              <a:gd name="T61" fmla="*/ 7 h 174"/>
              <a:gd name="T62" fmla="*/ 71 w 174"/>
              <a:gd name="T63" fmla="*/ 3 h 174"/>
              <a:gd name="T64" fmla="*/ 78 w 174"/>
              <a:gd name="T65" fmla="*/ 1 h 174"/>
              <a:gd name="T66" fmla="*/ 87 w 174"/>
              <a:gd name="T67" fmla="*/ 0 h 174"/>
              <a:gd name="T68" fmla="*/ 87 w 174"/>
              <a:gd name="T69" fmla="*/ 0 h 174"/>
              <a:gd name="T70" fmla="*/ 96 w 174"/>
              <a:gd name="T71" fmla="*/ 1 h 174"/>
              <a:gd name="T72" fmla="*/ 105 w 174"/>
              <a:gd name="T73" fmla="*/ 3 h 174"/>
              <a:gd name="T74" fmla="*/ 122 w 174"/>
              <a:gd name="T75" fmla="*/ 7 h 174"/>
              <a:gd name="T76" fmla="*/ 137 w 174"/>
              <a:gd name="T77" fmla="*/ 15 h 174"/>
              <a:gd name="T78" fmla="*/ 149 w 174"/>
              <a:gd name="T79" fmla="*/ 25 h 174"/>
              <a:gd name="T80" fmla="*/ 159 w 174"/>
              <a:gd name="T81" fmla="*/ 39 h 174"/>
              <a:gd name="T82" fmla="*/ 168 w 174"/>
              <a:gd name="T83" fmla="*/ 54 h 174"/>
              <a:gd name="T84" fmla="*/ 173 w 174"/>
              <a:gd name="T85" fmla="*/ 70 h 174"/>
              <a:gd name="T86" fmla="*/ 174 w 174"/>
              <a:gd name="T87" fmla="*/ 78 h 174"/>
              <a:gd name="T88" fmla="*/ 174 w 174"/>
              <a:gd name="T89" fmla="*/ 87 h 174"/>
              <a:gd name="T90" fmla="*/ 174 w 174"/>
              <a:gd name="T9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74">
                <a:moveTo>
                  <a:pt x="174" y="87"/>
                </a:moveTo>
                <a:lnTo>
                  <a:pt x="174" y="87"/>
                </a:lnTo>
                <a:lnTo>
                  <a:pt x="174" y="96"/>
                </a:lnTo>
                <a:lnTo>
                  <a:pt x="173" y="105"/>
                </a:lnTo>
                <a:lnTo>
                  <a:pt x="168" y="121"/>
                </a:lnTo>
                <a:lnTo>
                  <a:pt x="159" y="136"/>
                </a:lnTo>
                <a:lnTo>
                  <a:pt x="149" y="148"/>
                </a:lnTo>
                <a:lnTo>
                  <a:pt x="137" y="159"/>
                </a:lnTo>
                <a:lnTo>
                  <a:pt x="122" y="168"/>
                </a:lnTo>
                <a:lnTo>
                  <a:pt x="105" y="172"/>
                </a:lnTo>
                <a:lnTo>
                  <a:pt x="96" y="174"/>
                </a:lnTo>
                <a:lnTo>
                  <a:pt x="87" y="174"/>
                </a:lnTo>
                <a:lnTo>
                  <a:pt x="87" y="174"/>
                </a:lnTo>
                <a:lnTo>
                  <a:pt x="78" y="174"/>
                </a:lnTo>
                <a:lnTo>
                  <a:pt x="71" y="172"/>
                </a:lnTo>
                <a:lnTo>
                  <a:pt x="54" y="168"/>
                </a:lnTo>
                <a:lnTo>
                  <a:pt x="39" y="159"/>
                </a:lnTo>
                <a:lnTo>
                  <a:pt x="26" y="148"/>
                </a:lnTo>
                <a:lnTo>
                  <a:pt x="15" y="136"/>
                </a:lnTo>
                <a:lnTo>
                  <a:pt x="8" y="121"/>
                </a:lnTo>
                <a:lnTo>
                  <a:pt x="2" y="105"/>
                </a:lnTo>
                <a:lnTo>
                  <a:pt x="2" y="96"/>
                </a:lnTo>
                <a:lnTo>
                  <a:pt x="0" y="87"/>
                </a:lnTo>
                <a:lnTo>
                  <a:pt x="0" y="87"/>
                </a:lnTo>
                <a:lnTo>
                  <a:pt x="2" y="78"/>
                </a:lnTo>
                <a:lnTo>
                  <a:pt x="2" y="70"/>
                </a:lnTo>
                <a:lnTo>
                  <a:pt x="8" y="54"/>
                </a:lnTo>
                <a:lnTo>
                  <a:pt x="15" y="39"/>
                </a:lnTo>
                <a:lnTo>
                  <a:pt x="26" y="25"/>
                </a:lnTo>
                <a:lnTo>
                  <a:pt x="39" y="15"/>
                </a:lnTo>
                <a:lnTo>
                  <a:pt x="54" y="7"/>
                </a:lnTo>
                <a:lnTo>
                  <a:pt x="71" y="3"/>
                </a:lnTo>
                <a:lnTo>
                  <a:pt x="78" y="1"/>
                </a:lnTo>
                <a:lnTo>
                  <a:pt x="87" y="0"/>
                </a:lnTo>
                <a:lnTo>
                  <a:pt x="87" y="0"/>
                </a:lnTo>
                <a:lnTo>
                  <a:pt x="96" y="1"/>
                </a:lnTo>
                <a:lnTo>
                  <a:pt x="105" y="3"/>
                </a:lnTo>
                <a:lnTo>
                  <a:pt x="122" y="7"/>
                </a:lnTo>
                <a:lnTo>
                  <a:pt x="137" y="15"/>
                </a:lnTo>
                <a:lnTo>
                  <a:pt x="149" y="25"/>
                </a:lnTo>
                <a:lnTo>
                  <a:pt x="159" y="39"/>
                </a:lnTo>
                <a:lnTo>
                  <a:pt x="168" y="54"/>
                </a:lnTo>
                <a:lnTo>
                  <a:pt x="173" y="70"/>
                </a:lnTo>
                <a:lnTo>
                  <a:pt x="174" y="78"/>
                </a:lnTo>
                <a:lnTo>
                  <a:pt x="174" y="87"/>
                </a:lnTo>
                <a:lnTo>
                  <a:pt x="174" y="87"/>
                </a:lnTo>
                <a:close/>
              </a:path>
            </a:pathLst>
          </a:custGeom>
          <a:solidFill>
            <a:schemeClr val="accent4"/>
          </a:solidFill>
          <a:ln>
            <a:noFill/>
          </a:ln>
        </p:spPr>
        <p:txBody>
          <a:bodyPr vert="horz" wrap="square" lIns="146304" tIns="73152" rIns="146304" bIns="73152" numCol="1" anchor="t" anchorCtr="0" compatLnSpc="1">
            <a:prstTxWarp prst="textNoShape">
              <a:avLst/>
            </a:prstTxWarp>
          </a:bodyPr>
          <a:lstStyle/>
          <a:p>
            <a:endParaRPr lang="en-US" sz="2880"/>
          </a:p>
        </p:txBody>
      </p:sp>
    </p:spTree>
    <p:extLst>
      <p:ext uri="{BB962C8B-B14F-4D97-AF65-F5344CB8AC3E}">
        <p14:creationId xmlns:p14="http://schemas.microsoft.com/office/powerpoint/2010/main" val="17420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4">
            <a:extLst>
              <a:ext uri="{FF2B5EF4-FFF2-40B4-BE49-F238E27FC236}">
                <a16:creationId xmlns:a16="http://schemas.microsoft.com/office/drawing/2014/main" id="{4A703056-0C0D-4182-B1ED-EEAC264B3F8F}"/>
              </a:ext>
            </a:extLst>
          </p:cNvPr>
          <p:cNvSpPr/>
          <p:nvPr/>
        </p:nvSpPr>
        <p:spPr>
          <a:xfrm>
            <a:off x="9748433" y="3787308"/>
            <a:ext cx="4101750" cy="3238961"/>
          </a:xfrm>
          <a:prstGeom prst="roundRect">
            <a:avLst>
              <a:gd name="adj" fmla="val 3435"/>
            </a:avLst>
          </a:prstGeom>
          <a:solidFill>
            <a:srgbClr val="3D3D42"/>
          </a:solidFill>
          <a:ln w="7620">
            <a:solidFill>
              <a:srgbClr val="56565B"/>
            </a:solidFill>
            <a:prstDash val="solid"/>
          </a:ln>
        </p:spPr>
      </p:sp>
      <p:sp>
        <p:nvSpPr>
          <p:cNvPr id="11" name="Shape 4">
            <a:extLst>
              <a:ext uri="{FF2B5EF4-FFF2-40B4-BE49-F238E27FC236}">
                <a16:creationId xmlns:a16="http://schemas.microsoft.com/office/drawing/2014/main" id="{88A6966B-8860-4DEE-B19A-7F467AB8B8BB}"/>
              </a:ext>
            </a:extLst>
          </p:cNvPr>
          <p:cNvSpPr/>
          <p:nvPr/>
        </p:nvSpPr>
        <p:spPr>
          <a:xfrm>
            <a:off x="5264325" y="3787308"/>
            <a:ext cx="4101750" cy="3238961"/>
          </a:xfrm>
          <a:prstGeom prst="roundRect">
            <a:avLst>
              <a:gd name="adj" fmla="val 3435"/>
            </a:avLst>
          </a:prstGeom>
          <a:solidFill>
            <a:srgbClr val="3D3D42"/>
          </a:solidFill>
          <a:ln w="7620">
            <a:solidFill>
              <a:srgbClr val="56565B"/>
            </a:solidFill>
            <a:prstDash val="solid"/>
          </a:ln>
        </p:spPr>
      </p:sp>
      <p:sp>
        <p:nvSpPr>
          <p:cNvPr id="10" name="Shape 4">
            <a:extLst>
              <a:ext uri="{FF2B5EF4-FFF2-40B4-BE49-F238E27FC236}">
                <a16:creationId xmlns:a16="http://schemas.microsoft.com/office/drawing/2014/main" id="{65DA130B-9BCC-45AE-851D-9DA6CE53DB2E}"/>
              </a:ext>
            </a:extLst>
          </p:cNvPr>
          <p:cNvSpPr/>
          <p:nvPr/>
        </p:nvSpPr>
        <p:spPr>
          <a:xfrm>
            <a:off x="780216" y="3787308"/>
            <a:ext cx="4101750" cy="3238961"/>
          </a:xfrm>
          <a:prstGeom prst="roundRect">
            <a:avLst>
              <a:gd name="adj" fmla="val 3435"/>
            </a:avLst>
          </a:prstGeom>
          <a:solidFill>
            <a:srgbClr val="3D3D42"/>
          </a:solidFill>
          <a:ln w="7620">
            <a:solidFill>
              <a:srgbClr val="56565B"/>
            </a:solidFill>
            <a:prstDash val="solid"/>
          </a:ln>
        </p:spPr>
      </p:sp>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14630400" cy="1583871"/>
          </a:xfrm>
          <a:prstGeom prst="rect">
            <a:avLst/>
          </a:prstGeom>
        </p:spPr>
      </p:pic>
      <p:sp>
        <p:nvSpPr>
          <p:cNvPr id="3" name="Text 0"/>
          <p:cNvSpPr/>
          <p:nvPr/>
        </p:nvSpPr>
        <p:spPr>
          <a:xfrm>
            <a:off x="793790" y="1810685"/>
            <a:ext cx="5855732" cy="708779"/>
          </a:xfrm>
          <a:prstGeom prst="rect">
            <a:avLst/>
          </a:prstGeom>
          <a:noFill/>
          <a:ln/>
        </p:spPr>
        <p:txBody>
          <a:bodyPr wrap="none" lIns="0" tIns="0" rIns="0" bIns="0" rtlCol="0" anchor="t"/>
          <a:lstStyle/>
          <a:p>
            <a:pPr marL="0" indent="0">
              <a:lnSpc>
                <a:spcPts val="5550"/>
              </a:lnSpc>
              <a:buNone/>
            </a:pPr>
            <a:r>
              <a:rPr lang="en-US" sz="4450" u="sng" dirty="0">
                <a:solidFill>
                  <a:srgbClr val="F2F2F3"/>
                </a:solidFill>
                <a:latin typeface="Poppins Light" pitchFamily="34" charset="0"/>
                <a:ea typeface="Poppins Light" pitchFamily="34" charset="-122"/>
                <a:cs typeface="Poppins Light" pitchFamily="34" charset="-120"/>
              </a:rPr>
              <a:t>Competitive Analysis</a:t>
            </a:r>
            <a:endParaRPr lang="en-US" sz="4450" u="sng" dirty="0"/>
          </a:p>
        </p:txBody>
      </p:sp>
      <p:sp>
        <p:nvSpPr>
          <p:cNvPr id="4" name="Text 1"/>
          <p:cNvSpPr/>
          <p:nvPr/>
        </p:nvSpPr>
        <p:spPr>
          <a:xfrm>
            <a:off x="5332929" y="2826458"/>
            <a:ext cx="3978116" cy="708660"/>
          </a:xfrm>
          <a:prstGeom prst="rect">
            <a:avLst/>
          </a:prstGeom>
          <a:noFill/>
          <a:ln/>
        </p:spPr>
        <p:txBody>
          <a:bodyPr wrap="none" lIns="0" tIns="0" rIns="0" bIns="0" rtlCol="0" anchor="t"/>
          <a:lstStyle/>
          <a:p>
            <a:pPr>
              <a:lnSpc>
                <a:spcPts val="2150"/>
              </a:lnSpc>
            </a:pPr>
            <a:r>
              <a:rPr lang="en-US" sz="200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Kalyani Strategic Systems Ltd</a:t>
            </a:r>
          </a:p>
        </p:txBody>
      </p:sp>
      <p:sp>
        <p:nvSpPr>
          <p:cNvPr id="5" name="Text 2"/>
          <p:cNvSpPr/>
          <p:nvPr/>
        </p:nvSpPr>
        <p:spPr>
          <a:xfrm>
            <a:off x="5332928" y="3873936"/>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Market leader with high R&amp;D spending and a robust product line. Revenue: $3 billion.</a:t>
            </a:r>
            <a:endParaRPr lang="en-US" sz="1750" dirty="0"/>
          </a:p>
        </p:txBody>
      </p:sp>
      <p:sp>
        <p:nvSpPr>
          <p:cNvPr id="6" name="Text 3"/>
          <p:cNvSpPr/>
          <p:nvPr/>
        </p:nvSpPr>
        <p:spPr>
          <a:xfrm>
            <a:off x="793790" y="2826458"/>
            <a:ext cx="3978116" cy="615553"/>
          </a:xfrm>
          <a:prstGeom prst="rect">
            <a:avLst/>
          </a:prstGeom>
          <a:noFill/>
        </p:spPr>
        <p:txBody>
          <a:bodyPr wrap="square" lIns="0" tIns="0" rIns="0" bIns="0" rtlCol="0">
            <a:spAutoFit/>
          </a:bodyPr>
          <a:lstStyle/>
          <a:p>
            <a:r>
              <a:rPr lang="en-US" sz="200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General Dynamics Land Systems</a:t>
            </a:r>
          </a:p>
        </p:txBody>
      </p:sp>
      <p:sp>
        <p:nvSpPr>
          <p:cNvPr id="7" name="Text 4"/>
          <p:cNvSpPr/>
          <p:nvPr/>
        </p:nvSpPr>
        <p:spPr>
          <a:xfrm>
            <a:off x="848820" y="3873936"/>
            <a:ext cx="3978116" cy="3065706"/>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Known for its Stryker vehicles, General Dynamics emphasizes collaboration with military clients to understand their needs better. This customer-centric approach has led to successful contracts and innovations. XYZ can adopt similar strategies by engaging with potential clients early in the development process.</a:t>
            </a:r>
            <a:endParaRPr lang="en-US" sz="1750" dirty="0"/>
          </a:p>
        </p:txBody>
      </p:sp>
      <p:sp>
        <p:nvSpPr>
          <p:cNvPr id="8" name="Text 5"/>
          <p:cNvSpPr/>
          <p:nvPr/>
        </p:nvSpPr>
        <p:spPr>
          <a:xfrm>
            <a:off x="9872067" y="2826458"/>
            <a:ext cx="3978116" cy="307777"/>
          </a:xfrm>
          <a:prstGeom prst="rect">
            <a:avLst/>
          </a:prstGeom>
          <a:noFill/>
        </p:spPr>
        <p:txBody>
          <a:bodyPr wrap="square" lIns="0" tIns="0" rIns="0" bIns="0" rtlCol="0">
            <a:spAutoFit/>
          </a:bodyPr>
          <a:lstStyle/>
          <a:p>
            <a:r>
              <a:rPr lang="en-US" sz="200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BAE Systems</a:t>
            </a:r>
          </a:p>
        </p:txBody>
      </p:sp>
      <p:sp>
        <p:nvSpPr>
          <p:cNvPr id="9" name="Text 6"/>
          <p:cNvSpPr/>
          <p:nvPr/>
        </p:nvSpPr>
        <p:spPr>
          <a:xfrm>
            <a:off x="9872067" y="3905759"/>
            <a:ext cx="3978116" cy="303388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Light" pitchFamily="34" charset="0"/>
                <a:ea typeface="Roboto Light" pitchFamily="34" charset="-122"/>
                <a:cs typeface="Roboto Light" pitchFamily="34" charset="-120"/>
              </a:rPr>
              <a:t>BAE has successfully integrated advanced technologies into its armored vehicles. Their focus on innovation and employee training has enabled them to stay competitive. XYZ can learn from BAE’s approach to employee engagement and technological investment.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9110134" y="0"/>
            <a:ext cx="5520266" cy="8229599"/>
          </a:xfrm>
          <a:prstGeom prst="rect">
            <a:avLst/>
          </a:prstGeom>
        </p:spPr>
      </p:pic>
      <p:sp>
        <p:nvSpPr>
          <p:cNvPr id="3" name="Text 0"/>
          <p:cNvSpPr/>
          <p:nvPr/>
        </p:nvSpPr>
        <p:spPr>
          <a:xfrm>
            <a:off x="771028" y="316912"/>
            <a:ext cx="6826210" cy="708779"/>
          </a:xfrm>
          <a:prstGeom prst="rect">
            <a:avLst/>
          </a:prstGeom>
          <a:noFill/>
          <a:ln/>
        </p:spPr>
        <p:txBody>
          <a:bodyPr wrap="none" lIns="0" tIns="0" rIns="0" bIns="0" rtlCol="0" anchor="t"/>
          <a:lstStyle/>
          <a:p>
            <a:pPr marL="0" indent="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Insights &amp; Opportunities</a:t>
            </a:r>
            <a:endParaRPr lang="en-US" sz="4450" dirty="0"/>
          </a:p>
        </p:txBody>
      </p:sp>
      <p:sp>
        <p:nvSpPr>
          <p:cNvPr id="7" name="Shape 4"/>
          <p:cNvSpPr/>
          <p:nvPr/>
        </p:nvSpPr>
        <p:spPr>
          <a:xfrm>
            <a:off x="771028" y="3650729"/>
            <a:ext cx="7556420" cy="1598534"/>
          </a:xfrm>
          <a:prstGeom prst="roundRect">
            <a:avLst>
              <a:gd name="adj" fmla="val 3435"/>
            </a:avLst>
          </a:prstGeom>
          <a:solidFill>
            <a:srgbClr val="3D3D42"/>
          </a:solidFill>
          <a:ln w="7620">
            <a:solidFill>
              <a:srgbClr val="56565B"/>
            </a:solidFill>
            <a:prstDash val="solid"/>
          </a:ln>
        </p:spPr>
      </p:sp>
      <p:sp>
        <p:nvSpPr>
          <p:cNvPr id="8" name="Text 5"/>
          <p:cNvSpPr/>
          <p:nvPr/>
        </p:nvSpPr>
        <p:spPr>
          <a:xfrm>
            <a:off x="1806185" y="3698489"/>
            <a:ext cx="3010853" cy="282129"/>
          </a:xfrm>
          <a:prstGeom prst="rect">
            <a:avLst/>
          </a:prstGeom>
          <a:noFill/>
          <a:ln/>
        </p:spPr>
        <p:txBody>
          <a:bodyPr wrap="none" lIns="0" tIns="0" rIns="0" bIns="0" rtlCol="0" anchor="t"/>
          <a:lstStyle/>
          <a:p>
            <a:pPr>
              <a:lnSpc>
                <a:spcPts val="2150"/>
              </a:lnSpc>
            </a:pP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Comparative</a:t>
            </a:r>
            <a:r>
              <a:rPr lang="en-US" sz="200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 Insights</a:t>
            </a:r>
          </a:p>
        </p:txBody>
      </p:sp>
      <p:sp>
        <p:nvSpPr>
          <p:cNvPr id="9" name="Text 6"/>
          <p:cNvSpPr/>
          <p:nvPr/>
        </p:nvSpPr>
        <p:spPr>
          <a:xfrm>
            <a:off x="1113835" y="4037200"/>
            <a:ext cx="7087553" cy="1118476"/>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Roboto Light" pitchFamily="34" charset="0"/>
                <a:ea typeface="Roboto Light" pitchFamily="34" charset="-122"/>
                <a:cs typeface="Roboto Light" pitchFamily="34" charset="-120"/>
              </a:rPr>
              <a:t>XYZ's innovation strength gives it an edge in developing cutting-edge materials and technologies, but it lags in market penetration and supply chain resilience, compared to competitors.</a:t>
            </a:r>
            <a:endParaRPr lang="en-US" sz="1750" dirty="0"/>
          </a:p>
        </p:txBody>
      </p:sp>
      <p:sp>
        <p:nvSpPr>
          <p:cNvPr id="10" name="Shape 7"/>
          <p:cNvSpPr/>
          <p:nvPr/>
        </p:nvSpPr>
        <p:spPr>
          <a:xfrm>
            <a:off x="771028" y="5392224"/>
            <a:ext cx="7556421" cy="2738029"/>
          </a:xfrm>
          <a:prstGeom prst="roundRect">
            <a:avLst>
              <a:gd name="adj" fmla="val 5654"/>
            </a:avLst>
          </a:prstGeom>
          <a:solidFill>
            <a:srgbClr val="3D3D42"/>
          </a:solidFill>
          <a:ln w="7620">
            <a:solidFill>
              <a:srgbClr val="56565B"/>
            </a:solidFill>
            <a:prstDash val="solid"/>
          </a:ln>
        </p:spPr>
        <p:txBody>
          <a:bodyPr/>
          <a:lstStyle/>
          <a:p>
            <a:endParaRPr lang="en-NG" dirty="0"/>
          </a:p>
        </p:txBody>
      </p:sp>
      <p:sp>
        <p:nvSpPr>
          <p:cNvPr id="11" name="Text 8"/>
          <p:cNvSpPr/>
          <p:nvPr/>
        </p:nvSpPr>
        <p:spPr>
          <a:xfrm>
            <a:off x="1795996" y="5474561"/>
            <a:ext cx="4401026" cy="295466"/>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Opportunities for Differentiation</a:t>
            </a:r>
          </a:p>
        </p:txBody>
      </p:sp>
      <p:sp>
        <p:nvSpPr>
          <p:cNvPr id="12" name="Text 9"/>
          <p:cNvSpPr/>
          <p:nvPr/>
        </p:nvSpPr>
        <p:spPr>
          <a:xfrm>
            <a:off x="1125874" y="5875385"/>
            <a:ext cx="7087553" cy="2213594"/>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Roboto Light" pitchFamily="34" charset="0"/>
                <a:ea typeface="Roboto Light" pitchFamily="34" charset="-122"/>
                <a:cs typeface="Roboto Light" pitchFamily="34" charset="-120"/>
              </a:rPr>
              <a:t>XYZ can target emerging markets, there is high demand in regions like the Middle East and Southeast Asia due to increased defense spending, develop specialized armoring solutions by focusing on hybrid and autonomous vehicles, leveraging sustainability trends, and form strategic partnerships with governments and technology providers to strengthen R&amp;D.</a:t>
            </a:r>
            <a:endParaRPr lang="en-US" sz="1750" dirty="0"/>
          </a:p>
        </p:txBody>
      </p:sp>
      <p:sp>
        <p:nvSpPr>
          <p:cNvPr id="16" name="Shape 4">
            <a:extLst>
              <a:ext uri="{FF2B5EF4-FFF2-40B4-BE49-F238E27FC236}">
                <a16:creationId xmlns:a16="http://schemas.microsoft.com/office/drawing/2014/main" id="{39A87722-2D33-42CD-9030-DF09FCC91501}"/>
              </a:ext>
            </a:extLst>
          </p:cNvPr>
          <p:cNvSpPr/>
          <p:nvPr/>
        </p:nvSpPr>
        <p:spPr>
          <a:xfrm>
            <a:off x="771028" y="1379479"/>
            <a:ext cx="7556420" cy="2128289"/>
          </a:xfrm>
          <a:prstGeom prst="roundRect">
            <a:avLst>
              <a:gd name="adj" fmla="val 3435"/>
            </a:avLst>
          </a:prstGeom>
          <a:solidFill>
            <a:srgbClr val="3D3D42"/>
          </a:solidFill>
          <a:ln w="7620">
            <a:solidFill>
              <a:srgbClr val="56565B"/>
            </a:solidFill>
            <a:prstDash val="solid"/>
          </a:ln>
        </p:spPr>
      </p:sp>
      <p:sp>
        <p:nvSpPr>
          <p:cNvPr id="17" name="Text 5">
            <a:extLst>
              <a:ext uri="{FF2B5EF4-FFF2-40B4-BE49-F238E27FC236}">
                <a16:creationId xmlns:a16="http://schemas.microsoft.com/office/drawing/2014/main" id="{A9A97CEF-36BC-4DAB-8DF7-14B363417574}"/>
              </a:ext>
            </a:extLst>
          </p:cNvPr>
          <p:cNvSpPr/>
          <p:nvPr/>
        </p:nvSpPr>
        <p:spPr>
          <a:xfrm>
            <a:off x="1759972" y="1437562"/>
            <a:ext cx="3642071" cy="295466"/>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cs typeface="Poppins Light" panose="00000400000000000000" pitchFamily="2" charset="0"/>
              </a:rPr>
              <a:t>Defense Spending Growth </a:t>
            </a:r>
          </a:p>
        </p:txBody>
      </p:sp>
      <p:sp>
        <p:nvSpPr>
          <p:cNvPr id="18" name="Text 6">
            <a:extLst>
              <a:ext uri="{FF2B5EF4-FFF2-40B4-BE49-F238E27FC236}">
                <a16:creationId xmlns:a16="http://schemas.microsoft.com/office/drawing/2014/main" id="{D6DCD057-722A-4726-8432-C81E72FEEA6B}"/>
              </a:ext>
            </a:extLst>
          </p:cNvPr>
          <p:cNvSpPr/>
          <p:nvPr/>
        </p:nvSpPr>
        <p:spPr>
          <a:xfrm>
            <a:off x="1125874" y="1807002"/>
            <a:ext cx="7087553" cy="1404879"/>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Roboto Light" pitchFamily="34" charset="0"/>
                <a:ea typeface="Roboto Light" pitchFamily="34" charset="-122"/>
                <a:cs typeface="Roboto Light" pitchFamily="34" charset="-120"/>
              </a:rPr>
              <a:t>Global defense spending is projected to reach approximately $2 trillion by 2026, with a significant portion allocated to armored vehicles. Countries like India, China, and those in Eastern Europe are increasing their budgets, presenting opportunities for XYZ</a:t>
            </a:r>
            <a:endParaRPr lang="en-US" sz="1750" dirty="0"/>
          </a:p>
        </p:txBody>
      </p:sp>
      <p:grpSp>
        <p:nvGrpSpPr>
          <p:cNvPr id="19" name="Group 18">
            <a:extLst>
              <a:ext uri="{FF2B5EF4-FFF2-40B4-BE49-F238E27FC236}">
                <a16:creationId xmlns:a16="http://schemas.microsoft.com/office/drawing/2014/main" id="{F950E6FB-6819-4272-B82B-3F747AC8EC7B}"/>
              </a:ext>
            </a:extLst>
          </p:cNvPr>
          <p:cNvGrpSpPr/>
          <p:nvPr/>
        </p:nvGrpSpPr>
        <p:grpSpPr>
          <a:xfrm>
            <a:off x="879717" y="1431021"/>
            <a:ext cx="441934" cy="363467"/>
            <a:chOff x="9866508" y="1397936"/>
            <a:chExt cx="1765300" cy="1767417"/>
          </a:xfrm>
        </p:grpSpPr>
        <p:sp>
          <p:nvSpPr>
            <p:cNvPr id="20" name="Freeform 8">
              <a:extLst>
                <a:ext uri="{FF2B5EF4-FFF2-40B4-BE49-F238E27FC236}">
                  <a16:creationId xmlns:a16="http://schemas.microsoft.com/office/drawing/2014/main" id="{90F2D446-D401-422A-B975-B1A08BBD203E}"/>
                </a:ext>
              </a:extLst>
            </p:cNvPr>
            <p:cNvSpPr>
              <a:spLocks/>
            </p:cNvSpPr>
            <p:nvPr/>
          </p:nvSpPr>
          <p:spPr bwMode="auto">
            <a:xfrm>
              <a:off x="9866508" y="1397936"/>
              <a:ext cx="1765300" cy="1767417"/>
            </a:xfrm>
            <a:custGeom>
              <a:avLst/>
              <a:gdLst>
                <a:gd name="T0" fmla="*/ 1665 w 1667"/>
                <a:gd name="T1" fmla="*/ 877 h 1669"/>
                <a:gd name="T2" fmla="*/ 1649 w 1667"/>
                <a:gd name="T3" fmla="*/ 1003 h 1669"/>
                <a:gd name="T4" fmla="*/ 1616 w 1667"/>
                <a:gd name="T5" fmla="*/ 1122 h 1669"/>
                <a:gd name="T6" fmla="*/ 1567 w 1667"/>
                <a:gd name="T7" fmla="*/ 1233 h 1669"/>
                <a:gd name="T8" fmla="*/ 1501 w 1667"/>
                <a:gd name="T9" fmla="*/ 1335 h 1669"/>
                <a:gd name="T10" fmla="*/ 1423 w 1667"/>
                <a:gd name="T11" fmla="*/ 1425 h 1669"/>
                <a:gd name="T12" fmla="*/ 1331 w 1667"/>
                <a:gd name="T13" fmla="*/ 1504 h 1669"/>
                <a:gd name="T14" fmla="*/ 1231 w 1667"/>
                <a:gd name="T15" fmla="*/ 1569 h 1669"/>
                <a:gd name="T16" fmla="*/ 1120 w 1667"/>
                <a:gd name="T17" fmla="*/ 1618 h 1669"/>
                <a:gd name="T18" fmla="*/ 1002 w 1667"/>
                <a:gd name="T19" fmla="*/ 1653 h 1669"/>
                <a:gd name="T20" fmla="*/ 876 w 1667"/>
                <a:gd name="T21" fmla="*/ 1668 h 1669"/>
                <a:gd name="T22" fmla="*/ 791 w 1667"/>
                <a:gd name="T23" fmla="*/ 1668 h 1669"/>
                <a:gd name="T24" fmla="*/ 665 w 1667"/>
                <a:gd name="T25" fmla="*/ 1653 h 1669"/>
                <a:gd name="T26" fmla="*/ 547 w 1667"/>
                <a:gd name="T27" fmla="*/ 1618 h 1669"/>
                <a:gd name="T28" fmla="*/ 436 w 1667"/>
                <a:gd name="T29" fmla="*/ 1569 h 1669"/>
                <a:gd name="T30" fmla="*/ 335 w 1667"/>
                <a:gd name="T31" fmla="*/ 1504 h 1669"/>
                <a:gd name="T32" fmla="*/ 244 w 1667"/>
                <a:gd name="T33" fmla="*/ 1425 h 1669"/>
                <a:gd name="T34" fmla="*/ 166 w 1667"/>
                <a:gd name="T35" fmla="*/ 1335 h 1669"/>
                <a:gd name="T36" fmla="*/ 100 w 1667"/>
                <a:gd name="T37" fmla="*/ 1233 h 1669"/>
                <a:gd name="T38" fmla="*/ 51 w 1667"/>
                <a:gd name="T39" fmla="*/ 1122 h 1669"/>
                <a:gd name="T40" fmla="*/ 16 w 1667"/>
                <a:gd name="T41" fmla="*/ 1003 h 1669"/>
                <a:gd name="T42" fmla="*/ 1 w 1667"/>
                <a:gd name="T43" fmla="*/ 877 h 1669"/>
                <a:gd name="T44" fmla="*/ 1 w 1667"/>
                <a:gd name="T45" fmla="*/ 792 h 1669"/>
                <a:gd name="T46" fmla="*/ 16 w 1667"/>
                <a:gd name="T47" fmla="*/ 667 h 1669"/>
                <a:gd name="T48" fmla="*/ 51 w 1667"/>
                <a:gd name="T49" fmla="*/ 549 h 1669"/>
                <a:gd name="T50" fmla="*/ 100 w 1667"/>
                <a:gd name="T51" fmla="*/ 438 h 1669"/>
                <a:gd name="T52" fmla="*/ 166 w 1667"/>
                <a:gd name="T53" fmla="*/ 336 h 1669"/>
                <a:gd name="T54" fmla="*/ 244 w 1667"/>
                <a:gd name="T55" fmla="*/ 244 h 1669"/>
                <a:gd name="T56" fmla="*/ 335 w 1667"/>
                <a:gd name="T57" fmla="*/ 166 h 1669"/>
                <a:gd name="T58" fmla="*/ 436 w 1667"/>
                <a:gd name="T59" fmla="*/ 102 h 1669"/>
                <a:gd name="T60" fmla="*/ 547 w 1667"/>
                <a:gd name="T61" fmla="*/ 51 h 1669"/>
                <a:gd name="T62" fmla="*/ 665 w 1667"/>
                <a:gd name="T63" fmla="*/ 18 h 1669"/>
                <a:gd name="T64" fmla="*/ 791 w 1667"/>
                <a:gd name="T65" fmla="*/ 1 h 1669"/>
                <a:gd name="T66" fmla="*/ 876 w 1667"/>
                <a:gd name="T67" fmla="*/ 1 h 1669"/>
                <a:gd name="T68" fmla="*/ 1002 w 1667"/>
                <a:gd name="T69" fmla="*/ 18 h 1669"/>
                <a:gd name="T70" fmla="*/ 1120 w 1667"/>
                <a:gd name="T71" fmla="*/ 51 h 1669"/>
                <a:gd name="T72" fmla="*/ 1231 w 1667"/>
                <a:gd name="T73" fmla="*/ 102 h 1669"/>
                <a:gd name="T74" fmla="*/ 1331 w 1667"/>
                <a:gd name="T75" fmla="*/ 166 h 1669"/>
                <a:gd name="T76" fmla="*/ 1423 w 1667"/>
                <a:gd name="T77" fmla="*/ 244 h 1669"/>
                <a:gd name="T78" fmla="*/ 1501 w 1667"/>
                <a:gd name="T79" fmla="*/ 336 h 1669"/>
                <a:gd name="T80" fmla="*/ 1567 w 1667"/>
                <a:gd name="T81" fmla="*/ 438 h 1669"/>
                <a:gd name="T82" fmla="*/ 1616 w 1667"/>
                <a:gd name="T83" fmla="*/ 549 h 1669"/>
                <a:gd name="T84" fmla="*/ 1649 w 1667"/>
                <a:gd name="T85" fmla="*/ 667 h 1669"/>
                <a:gd name="T86" fmla="*/ 1665 w 1667"/>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7" h="1669">
                  <a:moveTo>
                    <a:pt x="1667" y="835"/>
                  </a:moveTo>
                  <a:lnTo>
                    <a:pt x="1667" y="835"/>
                  </a:lnTo>
                  <a:lnTo>
                    <a:pt x="1665" y="877"/>
                  </a:lnTo>
                  <a:lnTo>
                    <a:pt x="1662" y="921"/>
                  </a:lnTo>
                  <a:lnTo>
                    <a:pt x="1656" y="963"/>
                  </a:lnTo>
                  <a:lnTo>
                    <a:pt x="1649" y="1003"/>
                  </a:lnTo>
                  <a:lnTo>
                    <a:pt x="1640" y="1044"/>
                  </a:lnTo>
                  <a:lnTo>
                    <a:pt x="1630" y="1083"/>
                  </a:lnTo>
                  <a:lnTo>
                    <a:pt x="1616" y="1122"/>
                  </a:lnTo>
                  <a:lnTo>
                    <a:pt x="1601" y="1159"/>
                  </a:lnTo>
                  <a:lnTo>
                    <a:pt x="1585" y="1197"/>
                  </a:lnTo>
                  <a:lnTo>
                    <a:pt x="1567" y="1233"/>
                  </a:lnTo>
                  <a:lnTo>
                    <a:pt x="1546" y="1267"/>
                  </a:lnTo>
                  <a:lnTo>
                    <a:pt x="1525" y="1302"/>
                  </a:lnTo>
                  <a:lnTo>
                    <a:pt x="1501" y="1335"/>
                  </a:lnTo>
                  <a:lnTo>
                    <a:pt x="1477" y="1366"/>
                  </a:lnTo>
                  <a:lnTo>
                    <a:pt x="1450" y="1396"/>
                  </a:lnTo>
                  <a:lnTo>
                    <a:pt x="1423" y="1425"/>
                  </a:lnTo>
                  <a:lnTo>
                    <a:pt x="1393" y="1453"/>
                  </a:lnTo>
                  <a:lnTo>
                    <a:pt x="1363" y="1479"/>
                  </a:lnTo>
                  <a:lnTo>
                    <a:pt x="1331" y="1504"/>
                  </a:lnTo>
                  <a:lnTo>
                    <a:pt x="1298" y="1527"/>
                  </a:lnTo>
                  <a:lnTo>
                    <a:pt x="1266" y="1549"/>
                  </a:lnTo>
                  <a:lnTo>
                    <a:pt x="1231" y="1569"/>
                  </a:lnTo>
                  <a:lnTo>
                    <a:pt x="1195" y="1587"/>
                  </a:lnTo>
                  <a:lnTo>
                    <a:pt x="1158" y="1603"/>
                  </a:lnTo>
                  <a:lnTo>
                    <a:pt x="1120" y="1618"/>
                  </a:lnTo>
                  <a:lnTo>
                    <a:pt x="1081" y="1632"/>
                  </a:lnTo>
                  <a:lnTo>
                    <a:pt x="1041" y="1644"/>
                  </a:lnTo>
                  <a:lnTo>
                    <a:pt x="1002" y="1653"/>
                  </a:lnTo>
                  <a:lnTo>
                    <a:pt x="960" y="1660"/>
                  </a:lnTo>
                  <a:lnTo>
                    <a:pt x="918" y="1665"/>
                  </a:lnTo>
                  <a:lnTo>
                    <a:pt x="876" y="1668"/>
                  </a:lnTo>
                  <a:lnTo>
                    <a:pt x="833" y="1669"/>
                  </a:lnTo>
                  <a:lnTo>
                    <a:pt x="833" y="1669"/>
                  </a:lnTo>
                  <a:lnTo>
                    <a:pt x="791" y="1668"/>
                  </a:lnTo>
                  <a:lnTo>
                    <a:pt x="749" y="1665"/>
                  </a:lnTo>
                  <a:lnTo>
                    <a:pt x="707" y="1660"/>
                  </a:lnTo>
                  <a:lnTo>
                    <a:pt x="665" y="1653"/>
                  </a:lnTo>
                  <a:lnTo>
                    <a:pt x="624" y="1644"/>
                  </a:lnTo>
                  <a:lnTo>
                    <a:pt x="585" y="1632"/>
                  </a:lnTo>
                  <a:lnTo>
                    <a:pt x="547" y="1618"/>
                  </a:lnTo>
                  <a:lnTo>
                    <a:pt x="509" y="1603"/>
                  </a:lnTo>
                  <a:lnTo>
                    <a:pt x="472" y="1587"/>
                  </a:lnTo>
                  <a:lnTo>
                    <a:pt x="436" y="1569"/>
                  </a:lnTo>
                  <a:lnTo>
                    <a:pt x="401" y="1549"/>
                  </a:lnTo>
                  <a:lnTo>
                    <a:pt x="367" y="1527"/>
                  </a:lnTo>
                  <a:lnTo>
                    <a:pt x="335" y="1504"/>
                  </a:lnTo>
                  <a:lnTo>
                    <a:pt x="304" y="1479"/>
                  </a:lnTo>
                  <a:lnTo>
                    <a:pt x="272" y="1453"/>
                  </a:lnTo>
                  <a:lnTo>
                    <a:pt x="244" y="1425"/>
                  </a:lnTo>
                  <a:lnTo>
                    <a:pt x="217" y="1396"/>
                  </a:lnTo>
                  <a:lnTo>
                    <a:pt x="190" y="1366"/>
                  </a:lnTo>
                  <a:lnTo>
                    <a:pt x="166" y="1335"/>
                  </a:lnTo>
                  <a:lnTo>
                    <a:pt x="142" y="1302"/>
                  </a:lnTo>
                  <a:lnTo>
                    <a:pt x="121" y="1267"/>
                  </a:lnTo>
                  <a:lnTo>
                    <a:pt x="100" y="1233"/>
                  </a:lnTo>
                  <a:lnTo>
                    <a:pt x="82" y="1197"/>
                  </a:lnTo>
                  <a:lnTo>
                    <a:pt x="66" y="1159"/>
                  </a:lnTo>
                  <a:lnTo>
                    <a:pt x="51" y="1122"/>
                  </a:lnTo>
                  <a:lnTo>
                    <a:pt x="37" y="1083"/>
                  </a:lnTo>
                  <a:lnTo>
                    <a:pt x="27" y="1044"/>
                  </a:lnTo>
                  <a:lnTo>
                    <a:pt x="16" y="1003"/>
                  </a:lnTo>
                  <a:lnTo>
                    <a:pt x="9" y="963"/>
                  </a:lnTo>
                  <a:lnTo>
                    <a:pt x="4" y="921"/>
                  </a:lnTo>
                  <a:lnTo>
                    <a:pt x="1" y="877"/>
                  </a:lnTo>
                  <a:lnTo>
                    <a:pt x="0" y="835"/>
                  </a:lnTo>
                  <a:lnTo>
                    <a:pt x="0" y="835"/>
                  </a:lnTo>
                  <a:lnTo>
                    <a:pt x="1" y="792"/>
                  </a:lnTo>
                  <a:lnTo>
                    <a:pt x="4" y="750"/>
                  </a:lnTo>
                  <a:lnTo>
                    <a:pt x="9" y="708"/>
                  </a:lnTo>
                  <a:lnTo>
                    <a:pt x="16" y="667"/>
                  </a:lnTo>
                  <a:lnTo>
                    <a:pt x="27" y="627"/>
                  </a:lnTo>
                  <a:lnTo>
                    <a:pt x="37" y="586"/>
                  </a:lnTo>
                  <a:lnTo>
                    <a:pt x="51" y="549"/>
                  </a:lnTo>
                  <a:lnTo>
                    <a:pt x="66" y="510"/>
                  </a:lnTo>
                  <a:lnTo>
                    <a:pt x="82" y="474"/>
                  </a:lnTo>
                  <a:lnTo>
                    <a:pt x="100" y="438"/>
                  </a:lnTo>
                  <a:lnTo>
                    <a:pt x="121" y="402"/>
                  </a:lnTo>
                  <a:lnTo>
                    <a:pt x="142" y="369"/>
                  </a:lnTo>
                  <a:lnTo>
                    <a:pt x="166" y="336"/>
                  </a:lnTo>
                  <a:lnTo>
                    <a:pt x="190" y="304"/>
                  </a:lnTo>
                  <a:lnTo>
                    <a:pt x="217" y="274"/>
                  </a:lnTo>
                  <a:lnTo>
                    <a:pt x="244" y="244"/>
                  </a:lnTo>
                  <a:lnTo>
                    <a:pt x="272" y="217"/>
                  </a:lnTo>
                  <a:lnTo>
                    <a:pt x="304" y="192"/>
                  </a:lnTo>
                  <a:lnTo>
                    <a:pt x="335" y="166"/>
                  </a:lnTo>
                  <a:lnTo>
                    <a:pt x="367" y="142"/>
                  </a:lnTo>
                  <a:lnTo>
                    <a:pt x="401" y="121"/>
                  </a:lnTo>
                  <a:lnTo>
                    <a:pt x="436" y="102"/>
                  </a:lnTo>
                  <a:lnTo>
                    <a:pt x="472" y="82"/>
                  </a:lnTo>
                  <a:lnTo>
                    <a:pt x="509" y="66"/>
                  </a:lnTo>
                  <a:lnTo>
                    <a:pt x="547" y="51"/>
                  </a:lnTo>
                  <a:lnTo>
                    <a:pt x="585" y="37"/>
                  </a:lnTo>
                  <a:lnTo>
                    <a:pt x="624" y="27"/>
                  </a:lnTo>
                  <a:lnTo>
                    <a:pt x="665" y="18"/>
                  </a:lnTo>
                  <a:lnTo>
                    <a:pt x="707" y="10"/>
                  </a:lnTo>
                  <a:lnTo>
                    <a:pt x="749" y="4"/>
                  </a:lnTo>
                  <a:lnTo>
                    <a:pt x="791" y="1"/>
                  </a:lnTo>
                  <a:lnTo>
                    <a:pt x="833" y="0"/>
                  </a:lnTo>
                  <a:lnTo>
                    <a:pt x="833" y="0"/>
                  </a:lnTo>
                  <a:lnTo>
                    <a:pt x="876" y="1"/>
                  </a:lnTo>
                  <a:lnTo>
                    <a:pt x="918" y="4"/>
                  </a:lnTo>
                  <a:lnTo>
                    <a:pt x="960" y="10"/>
                  </a:lnTo>
                  <a:lnTo>
                    <a:pt x="1002" y="18"/>
                  </a:lnTo>
                  <a:lnTo>
                    <a:pt x="1041" y="27"/>
                  </a:lnTo>
                  <a:lnTo>
                    <a:pt x="1081" y="37"/>
                  </a:lnTo>
                  <a:lnTo>
                    <a:pt x="1120" y="51"/>
                  </a:lnTo>
                  <a:lnTo>
                    <a:pt x="1158" y="66"/>
                  </a:lnTo>
                  <a:lnTo>
                    <a:pt x="1195" y="82"/>
                  </a:lnTo>
                  <a:lnTo>
                    <a:pt x="1231" y="102"/>
                  </a:lnTo>
                  <a:lnTo>
                    <a:pt x="1266" y="121"/>
                  </a:lnTo>
                  <a:lnTo>
                    <a:pt x="1298" y="142"/>
                  </a:lnTo>
                  <a:lnTo>
                    <a:pt x="1331" y="166"/>
                  </a:lnTo>
                  <a:lnTo>
                    <a:pt x="1363" y="192"/>
                  </a:lnTo>
                  <a:lnTo>
                    <a:pt x="1393" y="217"/>
                  </a:lnTo>
                  <a:lnTo>
                    <a:pt x="1423" y="244"/>
                  </a:lnTo>
                  <a:lnTo>
                    <a:pt x="1450" y="274"/>
                  </a:lnTo>
                  <a:lnTo>
                    <a:pt x="1477" y="304"/>
                  </a:lnTo>
                  <a:lnTo>
                    <a:pt x="1501" y="336"/>
                  </a:lnTo>
                  <a:lnTo>
                    <a:pt x="1525" y="369"/>
                  </a:lnTo>
                  <a:lnTo>
                    <a:pt x="1546" y="402"/>
                  </a:lnTo>
                  <a:lnTo>
                    <a:pt x="1567" y="438"/>
                  </a:lnTo>
                  <a:lnTo>
                    <a:pt x="1585" y="474"/>
                  </a:lnTo>
                  <a:lnTo>
                    <a:pt x="1601" y="510"/>
                  </a:lnTo>
                  <a:lnTo>
                    <a:pt x="1616" y="549"/>
                  </a:lnTo>
                  <a:lnTo>
                    <a:pt x="1630" y="586"/>
                  </a:lnTo>
                  <a:lnTo>
                    <a:pt x="1640" y="627"/>
                  </a:lnTo>
                  <a:lnTo>
                    <a:pt x="1649" y="667"/>
                  </a:lnTo>
                  <a:lnTo>
                    <a:pt x="1656" y="708"/>
                  </a:lnTo>
                  <a:lnTo>
                    <a:pt x="1662" y="750"/>
                  </a:lnTo>
                  <a:lnTo>
                    <a:pt x="1665" y="792"/>
                  </a:lnTo>
                  <a:lnTo>
                    <a:pt x="1667" y="835"/>
                  </a:lnTo>
                  <a:lnTo>
                    <a:pt x="1667" y="835"/>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1" name="Freeform 132">
              <a:extLst>
                <a:ext uri="{FF2B5EF4-FFF2-40B4-BE49-F238E27FC236}">
                  <a16:creationId xmlns:a16="http://schemas.microsoft.com/office/drawing/2014/main" id="{27BD9793-00B1-4E60-A4A8-1205BCA5B7B1}"/>
                </a:ext>
              </a:extLst>
            </p:cNvPr>
            <p:cNvSpPr>
              <a:spLocks/>
            </p:cNvSpPr>
            <p:nvPr/>
          </p:nvSpPr>
          <p:spPr bwMode="auto">
            <a:xfrm>
              <a:off x="10044308" y="1575736"/>
              <a:ext cx="1409700" cy="1411817"/>
            </a:xfrm>
            <a:custGeom>
              <a:avLst/>
              <a:gdLst>
                <a:gd name="T0" fmla="*/ 1333 w 1333"/>
                <a:gd name="T1" fmla="*/ 702 h 1335"/>
                <a:gd name="T2" fmla="*/ 1320 w 1333"/>
                <a:gd name="T3" fmla="*/ 802 h 1335"/>
                <a:gd name="T4" fmla="*/ 1293 w 1333"/>
                <a:gd name="T5" fmla="*/ 897 h 1335"/>
                <a:gd name="T6" fmla="*/ 1254 w 1333"/>
                <a:gd name="T7" fmla="*/ 985 h 1335"/>
                <a:gd name="T8" fmla="*/ 1201 w 1333"/>
                <a:gd name="T9" fmla="*/ 1066 h 1335"/>
                <a:gd name="T10" fmla="*/ 1138 w 1333"/>
                <a:gd name="T11" fmla="*/ 1140 h 1335"/>
                <a:gd name="T12" fmla="*/ 1067 w 1333"/>
                <a:gd name="T13" fmla="*/ 1201 h 1335"/>
                <a:gd name="T14" fmla="*/ 986 w 1333"/>
                <a:gd name="T15" fmla="*/ 1254 h 1335"/>
                <a:gd name="T16" fmla="*/ 896 w 1333"/>
                <a:gd name="T17" fmla="*/ 1294 h 1335"/>
                <a:gd name="T18" fmla="*/ 801 w 1333"/>
                <a:gd name="T19" fmla="*/ 1321 h 1335"/>
                <a:gd name="T20" fmla="*/ 701 w 1333"/>
                <a:gd name="T21" fmla="*/ 1333 h 1335"/>
                <a:gd name="T22" fmla="*/ 634 w 1333"/>
                <a:gd name="T23" fmla="*/ 1333 h 1335"/>
                <a:gd name="T24" fmla="*/ 533 w 1333"/>
                <a:gd name="T25" fmla="*/ 1321 h 1335"/>
                <a:gd name="T26" fmla="*/ 437 w 1333"/>
                <a:gd name="T27" fmla="*/ 1294 h 1335"/>
                <a:gd name="T28" fmla="*/ 349 w 1333"/>
                <a:gd name="T29" fmla="*/ 1254 h 1335"/>
                <a:gd name="T30" fmla="*/ 268 w 1333"/>
                <a:gd name="T31" fmla="*/ 1201 h 1335"/>
                <a:gd name="T32" fmla="*/ 196 w 1333"/>
                <a:gd name="T33" fmla="*/ 1140 h 1335"/>
                <a:gd name="T34" fmla="*/ 133 w 1333"/>
                <a:gd name="T35" fmla="*/ 1066 h 1335"/>
                <a:gd name="T36" fmla="*/ 81 w 1333"/>
                <a:gd name="T37" fmla="*/ 985 h 1335"/>
                <a:gd name="T38" fmla="*/ 40 w 1333"/>
                <a:gd name="T39" fmla="*/ 897 h 1335"/>
                <a:gd name="T40" fmla="*/ 14 w 1333"/>
                <a:gd name="T41" fmla="*/ 802 h 1335"/>
                <a:gd name="T42" fmla="*/ 2 w 1333"/>
                <a:gd name="T43" fmla="*/ 702 h 1335"/>
                <a:gd name="T44" fmla="*/ 2 w 1333"/>
                <a:gd name="T45" fmla="*/ 633 h 1335"/>
                <a:gd name="T46" fmla="*/ 14 w 1333"/>
                <a:gd name="T47" fmla="*/ 532 h 1335"/>
                <a:gd name="T48" fmla="*/ 40 w 1333"/>
                <a:gd name="T49" fmla="*/ 438 h 1335"/>
                <a:gd name="T50" fmla="*/ 81 w 1333"/>
                <a:gd name="T51" fmla="*/ 349 h 1335"/>
                <a:gd name="T52" fmla="*/ 133 w 1333"/>
                <a:gd name="T53" fmla="*/ 268 h 1335"/>
                <a:gd name="T54" fmla="*/ 196 w 1333"/>
                <a:gd name="T55" fmla="*/ 195 h 1335"/>
                <a:gd name="T56" fmla="*/ 268 w 1333"/>
                <a:gd name="T57" fmla="*/ 132 h 1335"/>
                <a:gd name="T58" fmla="*/ 349 w 1333"/>
                <a:gd name="T59" fmla="*/ 79 h 1335"/>
                <a:gd name="T60" fmla="*/ 437 w 1333"/>
                <a:gd name="T61" fmla="*/ 40 h 1335"/>
                <a:gd name="T62" fmla="*/ 533 w 1333"/>
                <a:gd name="T63" fmla="*/ 13 h 1335"/>
                <a:gd name="T64" fmla="*/ 634 w 1333"/>
                <a:gd name="T65" fmla="*/ 0 h 1335"/>
                <a:gd name="T66" fmla="*/ 701 w 1333"/>
                <a:gd name="T67" fmla="*/ 0 h 1335"/>
                <a:gd name="T68" fmla="*/ 801 w 1333"/>
                <a:gd name="T69" fmla="*/ 13 h 1335"/>
                <a:gd name="T70" fmla="*/ 896 w 1333"/>
                <a:gd name="T71" fmla="*/ 40 h 1335"/>
                <a:gd name="T72" fmla="*/ 986 w 1333"/>
                <a:gd name="T73" fmla="*/ 79 h 1335"/>
                <a:gd name="T74" fmla="*/ 1067 w 1333"/>
                <a:gd name="T75" fmla="*/ 132 h 1335"/>
                <a:gd name="T76" fmla="*/ 1138 w 1333"/>
                <a:gd name="T77" fmla="*/ 195 h 1335"/>
                <a:gd name="T78" fmla="*/ 1201 w 1333"/>
                <a:gd name="T79" fmla="*/ 268 h 1335"/>
                <a:gd name="T80" fmla="*/ 1254 w 1333"/>
                <a:gd name="T81" fmla="*/ 349 h 1335"/>
                <a:gd name="T82" fmla="*/ 1293 w 1333"/>
                <a:gd name="T83" fmla="*/ 438 h 1335"/>
                <a:gd name="T84" fmla="*/ 1320 w 1333"/>
                <a:gd name="T85" fmla="*/ 532 h 1335"/>
                <a:gd name="T86" fmla="*/ 1333 w 1333"/>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3" h="1335">
                  <a:moveTo>
                    <a:pt x="1333" y="667"/>
                  </a:moveTo>
                  <a:lnTo>
                    <a:pt x="1333" y="667"/>
                  </a:lnTo>
                  <a:lnTo>
                    <a:pt x="1333" y="702"/>
                  </a:lnTo>
                  <a:lnTo>
                    <a:pt x="1330" y="735"/>
                  </a:lnTo>
                  <a:lnTo>
                    <a:pt x="1326" y="769"/>
                  </a:lnTo>
                  <a:lnTo>
                    <a:pt x="1320" y="802"/>
                  </a:lnTo>
                  <a:lnTo>
                    <a:pt x="1312" y="834"/>
                  </a:lnTo>
                  <a:lnTo>
                    <a:pt x="1303" y="865"/>
                  </a:lnTo>
                  <a:lnTo>
                    <a:pt x="1293" y="897"/>
                  </a:lnTo>
                  <a:lnTo>
                    <a:pt x="1282" y="927"/>
                  </a:lnTo>
                  <a:lnTo>
                    <a:pt x="1269" y="957"/>
                  </a:lnTo>
                  <a:lnTo>
                    <a:pt x="1254" y="985"/>
                  </a:lnTo>
                  <a:lnTo>
                    <a:pt x="1237" y="1014"/>
                  </a:lnTo>
                  <a:lnTo>
                    <a:pt x="1219" y="1041"/>
                  </a:lnTo>
                  <a:lnTo>
                    <a:pt x="1201" y="1066"/>
                  </a:lnTo>
                  <a:lnTo>
                    <a:pt x="1182" y="1092"/>
                  </a:lnTo>
                  <a:lnTo>
                    <a:pt x="1161" y="1116"/>
                  </a:lnTo>
                  <a:lnTo>
                    <a:pt x="1138" y="1140"/>
                  </a:lnTo>
                  <a:lnTo>
                    <a:pt x="1116" y="1161"/>
                  </a:lnTo>
                  <a:lnTo>
                    <a:pt x="1092" y="1182"/>
                  </a:lnTo>
                  <a:lnTo>
                    <a:pt x="1067" y="1201"/>
                  </a:lnTo>
                  <a:lnTo>
                    <a:pt x="1040" y="1221"/>
                  </a:lnTo>
                  <a:lnTo>
                    <a:pt x="1013" y="1237"/>
                  </a:lnTo>
                  <a:lnTo>
                    <a:pt x="986" y="1254"/>
                  </a:lnTo>
                  <a:lnTo>
                    <a:pt x="956" y="1269"/>
                  </a:lnTo>
                  <a:lnTo>
                    <a:pt x="927" y="1282"/>
                  </a:lnTo>
                  <a:lnTo>
                    <a:pt x="896" y="1294"/>
                  </a:lnTo>
                  <a:lnTo>
                    <a:pt x="866" y="1305"/>
                  </a:lnTo>
                  <a:lnTo>
                    <a:pt x="834" y="1314"/>
                  </a:lnTo>
                  <a:lnTo>
                    <a:pt x="801" y="1321"/>
                  </a:lnTo>
                  <a:lnTo>
                    <a:pt x="768" y="1327"/>
                  </a:lnTo>
                  <a:lnTo>
                    <a:pt x="736" y="1332"/>
                  </a:lnTo>
                  <a:lnTo>
                    <a:pt x="701" y="1333"/>
                  </a:lnTo>
                  <a:lnTo>
                    <a:pt x="667" y="1335"/>
                  </a:lnTo>
                  <a:lnTo>
                    <a:pt x="667" y="1335"/>
                  </a:lnTo>
                  <a:lnTo>
                    <a:pt x="634" y="1333"/>
                  </a:lnTo>
                  <a:lnTo>
                    <a:pt x="599" y="1332"/>
                  </a:lnTo>
                  <a:lnTo>
                    <a:pt x="566" y="1327"/>
                  </a:lnTo>
                  <a:lnTo>
                    <a:pt x="533" y="1321"/>
                  </a:lnTo>
                  <a:lnTo>
                    <a:pt x="500" y="1314"/>
                  </a:lnTo>
                  <a:lnTo>
                    <a:pt x="469" y="1305"/>
                  </a:lnTo>
                  <a:lnTo>
                    <a:pt x="437" y="1294"/>
                  </a:lnTo>
                  <a:lnTo>
                    <a:pt x="407" y="1282"/>
                  </a:lnTo>
                  <a:lnTo>
                    <a:pt x="378" y="1269"/>
                  </a:lnTo>
                  <a:lnTo>
                    <a:pt x="349" y="1254"/>
                  </a:lnTo>
                  <a:lnTo>
                    <a:pt x="322" y="1237"/>
                  </a:lnTo>
                  <a:lnTo>
                    <a:pt x="295" y="1221"/>
                  </a:lnTo>
                  <a:lnTo>
                    <a:pt x="268" y="1201"/>
                  </a:lnTo>
                  <a:lnTo>
                    <a:pt x="243" y="1182"/>
                  </a:lnTo>
                  <a:lnTo>
                    <a:pt x="219" y="1161"/>
                  </a:lnTo>
                  <a:lnTo>
                    <a:pt x="196" y="1140"/>
                  </a:lnTo>
                  <a:lnTo>
                    <a:pt x="174" y="1116"/>
                  </a:lnTo>
                  <a:lnTo>
                    <a:pt x="153" y="1092"/>
                  </a:lnTo>
                  <a:lnTo>
                    <a:pt x="133" y="1066"/>
                  </a:lnTo>
                  <a:lnTo>
                    <a:pt x="114" y="1041"/>
                  </a:lnTo>
                  <a:lnTo>
                    <a:pt x="97" y="1014"/>
                  </a:lnTo>
                  <a:lnTo>
                    <a:pt x="81" y="985"/>
                  </a:lnTo>
                  <a:lnTo>
                    <a:pt x="66" y="957"/>
                  </a:lnTo>
                  <a:lnTo>
                    <a:pt x="52" y="927"/>
                  </a:lnTo>
                  <a:lnTo>
                    <a:pt x="40" y="897"/>
                  </a:lnTo>
                  <a:lnTo>
                    <a:pt x="30" y="865"/>
                  </a:lnTo>
                  <a:lnTo>
                    <a:pt x="21" y="834"/>
                  </a:lnTo>
                  <a:lnTo>
                    <a:pt x="14" y="802"/>
                  </a:lnTo>
                  <a:lnTo>
                    <a:pt x="8" y="769"/>
                  </a:lnTo>
                  <a:lnTo>
                    <a:pt x="5" y="735"/>
                  </a:lnTo>
                  <a:lnTo>
                    <a:pt x="2" y="702"/>
                  </a:lnTo>
                  <a:lnTo>
                    <a:pt x="0" y="667"/>
                  </a:lnTo>
                  <a:lnTo>
                    <a:pt x="0" y="667"/>
                  </a:lnTo>
                  <a:lnTo>
                    <a:pt x="2" y="633"/>
                  </a:lnTo>
                  <a:lnTo>
                    <a:pt x="5" y="598"/>
                  </a:lnTo>
                  <a:lnTo>
                    <a:pt x="8" y="565"/>
                  </a:lnTo>
                  <a:lnTo>
                    <a:pt x="14" y="532"/>
                  </a:lnTo>
                  <a:lnTo>
                    <a:pt x="21" y="501"/>
                  </a:lnTo>
                  <a:lnTo>
                    <a:pt x="30" y="468"/>
                  </a:lnTo>
                  <a:lnTo>
                    <a:pt x="40" y="438"/>
                  </a:lnTo>
                  <a:lnTo>
                    <a:pt x="52" y="408"/>
                  </a:lnTo>
                  <a:lnTo>
                    <a:pt x="66" y="378"/>
                  </a:lnTo>
                  <a:lnTo>
                    <a:pt x="81" y="349"/>
                  </a:lnTo>
                  <a:lnTo>
                    <a:pt x="97" y="321"/>
                  </a:lnTo>
                  <a:lnTo>
                    <a:pt x="114" y="294"/>
                  </a:lnTo>
                  <a:lnTo>
                    <a:pt x="133" y="268"/>
                  </a:lnTo>
                  <a:lnTo>
                    <a:pt x="153" y="243"/>
                  </a:lnTo>
                  <a:lnTo>
                    <a:pt x="174" y="219"/>
                  </a:lnTo>
                  <a:lnTo>
                    <a:pt x="196" y="195"/>
                  </a:lnTo>
                  <a:lnTo>
                    <a:pt x="219" y="172"/>
                  </a:lnTo>
                  <a:lnTo>
                    <a:pt x="243" y="151"/>
                  </a:lnTo>
                  <a:lnTo>
                    <a:pt x="268" y="132"/>
                  </a:lnTo>
                  <a:lnTo>
                    <a:pt x="295" y="114"/>
                  </a:lnTo>
                  <a:lnTo>
                    <a:pt x="322" y="96"/>
                  </a:lnTo>
                  <a:lnTo>
                    <a:pt x="349" y="79"/>
                  </a:lnTo>
                  <a:lnTo>
                    <a:pt x="378" y="66"/>
                  </a:lnTo>
                  <a:lnTo>
                    <a:pt x="407" y="52"/>
                  </a:lnTo>
                  <a:lnTo>
                    <a:pt x="437" y="40"/>
                  </a:lnTo>
                  <a:lnTo>
                    <a:pt x="469" y="30"/>
                  </a:lnTo>
                  <a:lnTo>
                    <a:pt x="500" y="21"/>
                  </a:lnTo>
                  <a:lnTo>
                    <a:pt x="533" y="13"/>
                  </a:lnTo>
                  <a:lnTo>
                    <a:pt x="566" y="7"/>
                  </a:lnTo>
                  <a:lnTo>
                    <a:pt x="599" y="3"/>
                  </a:lnTo>
                  <a:lnTo>
                    <a:pt x="634" y="0"/>
                  </a:lnTo>
                  <a:lnTo>
                    <a:pt x="667" y="0"/>
                  </a:lnTo>
                  <a:lnTo>
                    <a:pt x="667" y="0"/>
                  </a:lnTo>
                  <a:lnTo>
                    <a:pt x="701" y="0"/>
                  </a:lnTo>
                  <a:lnTo>
                    <a:pt x="736" y="3"/>
                  </a:lnTo>
                  <a:lnTo>
                    <a:pt x="768" y="7"/>
                  </a:lnTo>
                  <a:lnTo>
                    <a:pt x="801" y="13"/>
                  </a:lnTo>
                  <a:lnTo>
                    <a:pt x="834" y="21"/>
                  </a:lnTo>
                  <a:lnTo>
                    <a:pt x="866" y="30"/>
                  </a:lnTo>
                  <a:lnTo>
                    <a:pt x="896" y="40"/>
                  </a:lnTo>
                  <a:lnTo>
                    <a:pt x="927" y="52"/>
                  </a:lnTo>
                  <a:lnTo>
                    <a:pt x="956" y="66"/>
                  </a:lnTo>
                  <a:lnTo>
                    <a:pt x="986" y="79"/>
                  </a:lnTo>
                  <a:lnTo>
                    <a:pt x="1013" y="96"/>
                  </a:lnTo>
                  <a:lnTo>
                    <a:pt x="1040" y="114"/>
                  </a:lnTo>
                  <a:lnTo>
                    <a:pt x="1067" y="132"/>
                  </a:lnTo>
                  <a:lnTo>
                    <a:pt x="1092" y="151"/>
                  </a:lnTo>
                  <a:lnTo>
                    <a:pt x="1116" y="172"/>
                  </a:lnTo>
                  <a:lnTo>
                    <a:pt x="1138" y="195"/>
                  </a:lnTo>
                  <a:lnTo>
                    <a:pt x="1161" y="219"/>
                  </a:lnTo>
                  <a:lnTo>
                    <a:pt x="1182" y="243"/>
                  </a:lnTo>
                  <a:lnTo>
                    <a:pt x="1201" y="268"/>
                  </a:lnTo>
                  <a:lnTo>
                    <a:pt x="1219" y="294"/>
                  </a:lnTo>
                  <a:lnTo>
                    <a:pt x="1237" y="321"/>
                  </a:lnTo>
                  <a:lnTo>
                    <a:pt x="1254" y="349"/>
                  </a:lnTo>
                  <a:lnTo>
                    <a:pt x="1269" y="378"/>
                  </a:lnTo>
                  <a:lnTo>
                    <a:pt x="1282" y="408"/>
                  </a:lnTo>
                  <a:lnTo>
                    <a:pt x="1293" y="438"/>
                  </a:lnTo>
                  <a:lnTo>
                    <a:pt x="1303" y="468"/>
                  </a:lnTo>
                  <a:lnTo>
                    <a:pt x="1312" y="501"/>
                  </a:lnTo>
                  <a:lnTo>
                    <a:pt x="1320" y="532"/>
                  </a:lnTo>
                  <a:lnTo>
                    <a:pt x="1326" y="565"/>
                  </a:lnTo>
                  <a:lnTo>
                    <a:pt x="1330" y="598"/>
                  </a:lnTo>
                  <a:lnTo>
                    <a:pt x="1333" y="633"/>
                  </a:lnTo>
                  <a:lnTo>
                    <a:pt x="1333" y="667"/>
                  </a:lnTo>
                  <a:lnTo>
                    <a:pt x="1333"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2" name="Google Shape;8960;p76">
              <a:extLst>
                <a:ext uri="{FF2B5EF4-FFF2-40B4-BE49-F238E27FC236}">
                  <a16:creationId xmlns:a16="http://schemas.microsoft.com/office/drawing/2014/main" id="{C46B51BD-C097-4BF7-992F-3FFF599E9B5B}"/>
                </a:ext>
              </a:extLst>
            </p:cNvPr>
            <p:cNvGrpSpPr/>
            <p:nvPr/>
          </p:nvGrpSpPr>
          <p:grpSpPr>
            <a:xfrm>
              <a:off x="10401749" y="1959309"/>
              <a:ext cx="647147" cy="644669"/>
              <a:chOff x="898875" y="4399275"/>
              <a:chExt cx="483700" cy="481850"/>
            </a:xfrm>
            <a:solidFill>
              <a:schemeClr val="accent4"/>
            </a:solidFill>
          </p:grpSpPr>
          <p:sp>
            <p:nvSpPr>
              <p:cNvPr id="23" name="Google Shape;8961;p76">
                <a:extLst>
                  <a:ext uri="{FF2B5EF4-FFF2-40B4-BE49-F238E27FC236}">
                    <a16:creationId xmlns:a16="http://schemas.microsoft.com/office/drawing/2014/main" id="{B67F52F0-3A35-4D31-B858-6D675EF0A45C}"/>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4" name="Google Shape;8962;p76">
                <a:extLst>
                  <a:ext uri="{FF2B5EF4-FFF2-40B4-BE49-F238E27FC236}">
                    <a16:creationId xmlns:a16="http://schemas.microsoft.com/office/drawing/2014/main" id="{ACBC412A-D3DF-4B6B-9610-F39588CD524F}"/>
                  </a:ext>
                </a:extLst>
              </p:cNvPr>
              <p:cNvSpPr/>
              <p:nvPr/>
            </p:nvSpPr>
            <p:spPr>
              <a:xfrm>
                <a:off x="1138025" y="4763350"/>
                <a:ext cx="25" cy="25"/>
              </a:xfrm>
              <a:custGeom>
                <a:avLst/>
                <a:gdLst/>
                <a:ahLst/>
                <a:cxnLst/>
                <a:rect l="l" t="t" r="r" b="b"/>
                <a:pathLst>
                  <a:path w="1" h="1" extrusionOk="0">
                    <a:moveTo>
                      <a:pt x="1" y="0"/>
                    </a:move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5" name="Google Shape;8963;p76">
                <a:extLst>
                  <a:ext uri="{FF2B5EF4-FFF2-40B4-BE49-F238E27FC236}">
                    <a16:creationId xmlns:a16="http://schemas.microsoft.com/office/drawing/2014/main" id="{11966B1C-2BBB-4623-AA18-A8705D38F120}"/>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6" name="Google Shape;8964;p76">
                <a:extLst>
                  <a:ext uri="{FF2B5EF4-FFF2-40B4-BE49-F238E27FC236}">
                    <a16:creationId xmlns:a16="http://schemas.microsoft.com/office/drawing/2014/main" id="{0CE81B95-7FE1-4F6B-A839-9EFD1DBB0F67}"/>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7" name="Google Shape;8965;p76">
                <a:extLst>
                  <a:ext uri="{FF2B5EF4-FFF2-40B4-BE49-F238E27FC236}">
                    <a16:creationId xmlns:a16="http://schemas.microsoft.com/office/drawing/2014/main" id="{0F11DE8A-1789-4131-BFC8-80F404D8D448}"/>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8" name="Google Shape;8966;p76">
                <a:extLst>
                  <a:ext uri="{FF2B5EF4-FFF2-40B4-BE49-F238E27FC236}">
                    <a16:creationId xmlns:a16="http://schemas.microsoft.com/office/drawing/2014/main" id="{0564F6E2-9568-4262-B008-827A6DA64263}"/>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29" name="Google Shape;8967;p76">
                <a:extLst>
                  <a:ext uri="{FF2B5EF4-FFF2-40B4-BE49-F238E27FC236}">
                    <a16:creationId xmlns:a16="http://schemas.microsoft.com/office/drawing/2014/main" id="{EA0591FE-6F4D-4ADF-BCE6-365AC15086F4}"/>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0" name="Google Shape;8968;p76">
                <a:extLst>
                  <a:ext uri="{FF2B5EF4-FFF2-40B4-BE49-F238E27FC236}">
                    <a16:creationId xmlns:a16="http://schemas.microsoft.com/office/drawing/2014/main" id="{6A7F2A23-2CFC-4EF9-8889-FF226E011F66}"/>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grpSp>
        <p:nvGrpSpPr>
          <p:cNvPr id="31" name="Group 30">
            <a:extLst>
              <a:ext uri="{FF2B5EF4-FFF2-40B4-BE49-F238E27FC236}">
                <a16:creationId xmlns:a16="http://schemas.microsoft.com/office/drawing/2014/main" id="{FDC36330-3C0B-44C8-BA06-9A1DBF5FD751}"/>
              </a:ext>
            </a:extLst>
          </p:cNvPr>
          <p:cNvGrpSpPr/>
          <p:nvPr/>
        </p:nvGrpSpPr>
        <p:grpSpPr>
          <a:xfrm>
            <a:off x="879717" y="3707164"/>
            <a:ext cx="416078" cy="354330"/>
            <a:chOff x="3028951" y="2203901"/>
            <a:chExt cx="1763184" cy="1767417"/>
          </a:xfrm>
        </p:grpSpPr>
        <p:sp>
          <p:nvSpPr>
            <p:cNvPr id="32" name="Freeform 6">
              <a:extLst>
                <a:ext uri="{FF2B5EF4-FFF2-40B4-BE49-F238E27FC236}">
                  <a16:creationId xmlns:a16="http://schemas.microsoft.com/office/drawing/2014/main" id="{5331567B-6CC6-4F7B-A758-5FECECC03CDD}"/>
                </a:ext>
              </a:extLst>
            </p:cNvPr>
            <p:cNvSpPr>
              <a:spLocks/>
            </p:cNvSpPr>
            <p:nvPr/>
          </p:nvSpPr>
          <p:spPr bwMode="auto">
            <a:xfrm>
              <a:off x="3028951" y="2203901"/>
              <a:ext cx="1763184" cy="1767417"/>
            </a:xfrm>
            <a:custGeom>
              <a:avLst/>
              <a:gdLst>
                <a:gd name="T0" fmla="*/ 1665 w 1665"/>
                <a:gd name="T1" fmla="*/ 877 h 1669"/>
                <a:gd name="T2" fmla="*/ 1649 w 1665"/>
                <a:gd name="T3" fmla="*/ 1003 h 1669"/>
                <a:gd name="T4" fmla="*/ 1616 w 1665"/>
                <a:gd name="T5" fmla="*/ 1122 h 1669"/>
                <a:gd name="T6" fmla="*/ 1565 w 1665"/>
                <a:gd name="T7" fmla="*/ 1233 h 1669"/>
                <a:gd name="T8" fmla="*/ 1500 w 1665"/>
                <a:gd name="T9" fmla="*/ 1335 h 1669"/>
                <a:gd name="T10" fmla="*/ 1423 w 1665"/>
                <a:gd name="T11" fmla="*/ 1425 h 1669"/>
                <a:gd name="T12" fmla="*/ 1331 w 1665"/>
                <a:gd name="T13" fmla="*/ 1504 h 1669"/>
                <a:gd name="T14" fmla="*/ 1229 w 1665"/>
                <a:gd name="T15" fmla="*/ 1569 h 1669"/>
                <a:gd name="T16" fmla="*/ 1118 w 1665"/>
                <a:gd name="T17" fmla="*/ 1618 h 1669"/>
                <a:gd name="T18" fmla="*/ 1000 w 1665"/>
                <a:gd name="T19" fmla="*/ 1653 h 1669"/>
                <a:gd name="T20" fmla="*/ 876 w 1665"/>
                <a:gd name="T21" fmla="*/ 1668 h 1669"/>
                <a:gd name="T22" fmla="*/ 789 w 1665"/>
                <a:gd name="T23" fmla="*/ 1668 h 1669"/>
                <a:gd name="T24" fmla="*/ 665 w 1665"/>
                <a:gd name="T25" fmla="*/ 1653 h 1669"/>
                <a:gd name="T26" fmla="*/ 546 w 1665"/>
                <a:gd name="T27" fmla="*/ 1618 h 1669"/>
                <a:gd name="T28" fmla="*/ 435 w 1665"/>
                <a:gd name="T29" fmla="*/ 1569 h 1669"/>
                <a:gd name="T30" fmla="*/ 334 w 1665"/>
                <a:gd name="T31" fmla="*/ 1504 h 1669"/>
                <a:gd name="T32" fmla="*/ 244 w 1665"/>
                <a:gd name="T33" fmla="*/ 1425 h 1669"/>
                <a:gd name="T34" fmla="*/ 164 w 1665"/>
                <a:gd name="T35" fmla="*/ 1335 h 1669"/>
                <a:gd name="T36" fmla="*/ 100 w 1665"/>
                <a:gd name="T37" fmla="*/ 1233 h 1669"/>
                <a:gd name="T38" fmla="*/ 50 w 1665"/>
                <a:gd name="T39" fmla="*/ 1122 h 1669"/>
                <a:gd name="T40" fmla="*/ 16 w 1665"/>
                <a:gd name="T41" fmla="*/ 1003 h 1669"/>
                <a:gd name="T42" fmla="*/ 0 w 1665"/>
                <a:gd name="T43" fmla="*/ 877 h 1669"/>
                <a:gd name="T44" fmla="*/ 0 w 1665"/>
                <a:gd name="T45" fmla="*/ 792 h 1669"/>
                <a:gd name="T46" fmla="*/ 16 w 1665"/>
                <a:gd name="T47" fmla="*/ 667 h 1669"/>
                <a:gd name="T48" fmla="*/ 50 w 1665"/>
                <a:gd name="T49" fmla="*/ 549 h 1669"/>
                <a:gd name="T50" fmla="*/ 100 w 1665"/>
                <a:gd name="T51" fmla="*/ 438 h 1669"/>
                <a:gd name="T52" fmla="*/ 164 w 1665"/>
                <a:gd name="T53" fmla="*/ 336 h 1669"/>
                <a:gd name="T54" fmla="*/ 244 w 1665"/>
                <a:gd name="T55" fmla="*/ 244 h 1669"/>
                <a:gd name="T56" fmla="*/ 334 w 1665"/>
                <a:gd name="T57" fmla="*/ 166 h 1669"/>
                <a:gd name="T58" fmla="*/ 435 w 1665"/>
                <a:gd name="T59" fmla="*/ 102 h 1669"/>
                <a:gd name="T60" fmla="*/ 546 w 1665"/>
                <a:gd name="T61" fmla="*/ 51 h 1669"/>
                <a:gd name="T62" fmla="*/ 665 w 1665"/>
                <a:gd name="T63" fmla="*/ 18 h 1669"/>
                <a:gd name="T64" fmla="*/ 789 w 1665"/>
                <a:gd name="T65" fmla="*/ 1 h 1669"/>
                <a:gd name="T66" fmla="*/ 876 w 1665"/>
                <a:gd name="T67" fmla="*/ 1 h 1669"/>
                <a:gd name="T68" fmla="*/ 1000 w 1665"/>
                <a:gd name="T69" fmla="*/ 18 h 1669"/>
                <a:gd name="T70" fmla="*/ 1118 w 1665"/>
                <a:gd name="T71" fmla="*/ 51 h 1669"/>
                <a:gd name="T72" fmla="*/ 1229 w 1665"/>
                <a:gd name="T73" fmla="*/ 102 h 1669"/>
                <a:gd name="T74" fmla="*/ 1331 w 1665"/>
                <a:gd name="T75" fmla="*/ 166 h 1669"/>
                <a:gd name="T76" fmla="*/ 1423 w 1665"/>
                <a:gd name="T77" fmla="*/ 244 h 1669"/>
                <a:gd name="T78" fmla="*/ 1500 w 1665"/>
                <a:gd name="T79" fmla="*/ 336 h 1669"/>
                <a:gd name="T80" fmla="*/ 1565 w 1665"/>
                <a:gd name="T81" fmla="*/ 438 h 1669"/>
                <a:gd name="T82" fmla="*/ 1616 w 1665"/>
                <a:gd name="T83" fmla="*/ 549 h 1669"/>
                <a:gd name="T84" fmla="*/ 1649 w 1665"/>
                <a:gd name="T85" fmla="*/ 667 h 1669"/>
                <a:gd name="T86" fmla="*/ 1665 w 1665"/>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5" h="1669">
                  <a:moveTo>
                    <a:pt x="1665" y="835"/>
                  </a:moveTo>
                  <a:lnTo>
                    <a:pt x="1665" y="835"/>
                  </a:lnTo>
                  <a:lnTo>
                    <a:pt x="1665" y="877"/>
                  </a:lnTo>
                  <a:lnTo>
                    <a:pt x="1662" y="921"/>
                  </a:lnTo>
                  <a:lnTo>
                    <a:pt x="1656" y="963"/>
                  </a:lnTo>
                  <a:lnTo>
                    <a:pt x="1649" y="1003"/>
                  </a:lnTo>
                  <a:lnTo>
                    <a:pt x="1640" y="1044"/>
                  </a:lnTo>
                  <a:lnTo>
                    <a:pt x="1628" y="1083"/>
                  </a:lnTo>
                  <a:lnTo>
                    <a:pt x="1616" y="1122"/>
                  </a:lnTo>
                  <a:lnTo>
                    <a:pt x="1601" y="1159"/>
                  </a:lnTo>
                  <a:lnTo>
                    <a:pt x="1584" y="1197"/>
                  </a:lnTo>
                  <a:lnTo>
                    <a:pt x="1565" y="1233"/>
                  </a:lnTo>
                  <a:lnTo>
                    <a:pt x="1545" y="1267"/>
                  </a:lnTo>
                  <a:lnTo>
                    <a:pt x="1523" y="1302"/>
                  </a:lnTo>
                  <a:lnTo>
                    <a:pt x="1500" y="1335"/>
                  </a:lnTo>
                  <a:lnTo>
                    <a:pt x="1475" y="1366"/>
                  </a:lnTo>
                  <a:lnTo>
                    <a:pt x="1450" y="1396"/>
                  </a:lnTo>
                  <a:lnTo>
                    <a:pt x="1423" y="1425"/>
                  </a:lnTo>
                  <a:lnTo>
                    <a:pt x="1393" y="1453"/>
                  </a:lnTo>
                  <a:lnTo>
                    <a:pt x="1363" y="1479"/>
                  </a:lnTo>
                  <a:lnTo>
                    <a:pt x="1331" y="1504"/>
                  </a:lnTo>
                  <a:lnTo>
                    <a:pt x="1298" y="1527"/>
                  </a:lnTo>
                  <a:lnTo>
                    <a:pt x="1265" y="1549"/>
                  </a:lnTo>
                  <a:lnTo>
                    <a:pt x="1229" y="1569"/>
                  </a:lnTo>
                  <a:lnTo>
                    <a:pt x="1193" y="1587"/>
                  </a:lnTo>
                  <a:lnTo>
                    <a:pt x="1157" y="1603"/>
                  </a:lnTo>
                  <a:lnTo>
                    <a:pt x="1118" y="1618"/>
                  </a:lnTo>
                  <a:lnTo>
                    <a:pt x="1081" y="1632"/>
                  </a:lnTo>
                  <a:lnTo>
                    <a:pt x="1041" y="1644"/>
                  </a:lnTo>
                  <a:lnTo>
                    <a:pt x="1000" y="1653"/>
                  </a:lnTo>
                  <a:lnTo>
                    <a:pt x="960" y="1660"/>
                  </a:lnTo>
                  <a:lnTo>
                    <a:pt x="918" y="1665"/>
                  </a:lnTo>
                  <a:lnTo>
                    <a:pt x="876" y="1668"/>
                  </a:lnTo>
                  <a:lnTo>
                    <a:pt x="832" y="1669"/>
                  </a:lnTo>
                  <a:lnTo>
                    <a:pt x="832" y="1669"/>
                  </a:lnTo>
                  <a:lnTo>
                    <a:pt x="789" y="1668"/>
                  </a:lnTo>
                  <a:lnTo>
                    <a:pt x="747" y="1665"/>
                  </a:lnTo>
                  <a:lnTo>
                    <a:pt x="705" y="1660"/>
                  </a:lnTo>
                  <a:lnTo>
                    <a:pt x="665" y="1653"/>
                  </a:lnTo>
                  <a:lnTo>
                    <a:pt x="624" y="1644"/>
                  </a:lnTo>
                  <a:lnTo>
                    <a:pt x="585" y="1632"/>
                  </a:lnTo>
                  <a:lnTo>
                    <a:pt x="546" y="1618"/>
                  </a:lnTo>
                  <a:lnTo>
                    <a:pt x="509" y="1603"/>
                  </a:lnTo>
                  <a:lnTo>
                    <a:pt x="471" y="1587"/>
                  </a:lnTo>
                  <a:lnTo>
                    <a:pt x="435" y="1569"/>
                  </a:lnTo>
                  <a:lnTo>
                    <a:pt x="401" y="1549"/>
                  </a:lnTo>
                  <a:lnTo>
                    <a:pt x="367" y="1527"/>
                  </a:lnTo>
                  <a:lnTo>
                    <a:pt x="334" y="1504"/>
                  </a:lnTo>
                  <a:lnTo>
                    <a:pt x="302" y="1479"/>
                  </a:lnTo>
                  <a:lnTo>
                    <a:pt x="272" y="1453"/>
                  </a:lnTo>
                  <a:lnTo>
                    <a:pt x="244" y="1425"/>
                  </a:lnTo>
                  <a:lnTo>
                    <a:pt x="215" y="1396"/>
                  </a:lnTo>
                  <a:lnTo>
                    <a:pt x="190" y="1366"/>
                  </a:lnTo>
                  <a:lnTo>
                    <a:pt x="164" y="1335"/>
                  </a:lnTo>
                  <a:lnTo>
                    <a:pt x="142" y="1302"/>
                  </a:lnTo>
                  <a:lnTo>
                    <a:pt x="119" y="1267"/>
                  </a:lnTo>
                  <a:lnTo>
                    <a:pt x="100" y="1233"/>
                  </a:lnTo>
                  <a:lnTo>
                    <a:pt x="82" y="1197"/>
                  </a:lnTo>
                  <a:lnTo>
                    <a:pt x="64" y="1159"/>
                  </a:lnTo>
                  <a:lnTo>
                    <a:pt x="50" y="1122"/>
                  </a:lnTo>
                  <a:lnTo>
                    <a:pt x="37" y="1083"/>
                  </a:lnTo>
                  <a:lnTo>
                    <a:pt x="25" y="1044"/>
                  </a:lnTo>
                  <a:lnTo>
                    <a:pt x="16" y="1003"/>
                  </a:lnTo>
                  <a:lnTo>
                    <a:pt x="9" y="963"/>
                  </a:lnTo>
                  <a:lnTo>
                    <a:pt x="4" y="921"/>
                  </a:lnTo>
                  <a:lnTo>
                    <a:pt x="0" y="877"/>
                  </a:lnTo>
                  <a:lnTo>
                    <a:pt x="0" y="835"/>
                  </a:lnTo>
                  <a:lnTo>
                    <a:pt x="0" y="835"/>
                  </a:lnTo>
                  <a:lnTo>
                    <a:pt x="0" y="792"/>
                  </a:lnTo>
                  <a:lnTo>
                    <a:pt x="4" y="750"/>
                  </a:lnTo>
                  <a:lnTo>
                    <a:pt x="9" y="708"/>
                  </a:lnTo>
                  <a:lnTo>
                    <a:pt x="16" y="667"/>
                  </a:lnTo>
                  <a:lnTo>
                    <a:pt x="25" y="627"/>
                  </a:lnTo>
                  <a:lnTo>
                    <a:pt x="37" y="586"/>
                  </a:lnTo>
                  <a:lnTo>
                    <a:pt x="50" y="549"/>
                  </a:lnTo>
                  <a:lnTo>
                    <a:pt x="64" y="510"/>
                  </a:lnTo>
                  <a:lnTo>
                    <a:pt x="82" y="474"/>
                  </a:lnTo>
                  <a:lnTo>
                    <a:pt x="100" y="438"/>
                  </a:lnTo>
                  <a:lnTo>
                    <a:pt x="119" y="402"/>
                  </a:lnTo>
                  <a:lnTo>
                    <a:pt x="142" y="369"/>
                  </a:lnTo>
                  <a:lnTo>
                    <a:pt x="164" y="336"/>
                  </a:lnTo>
                  <a:lnTo>
                    <a:pt x="190" y="304"/>
                  </a:lnTo>
                  <a:lnTo>
                    <a:pt x="215" y="274"/>
                  </a:lnTo>
                  <a:lnTo>
                    <a:pt x="244" y="244"/>
                  </a:lnTo>
                  <a:lnTo>
                    <a:pt x="272" y="217"/>
                  </a:lnTo>
                  <a:lnTo>
                    <a:pt x="302" y="192"/>
                  </a:lnTo>
                  <a:lnTo>
                    <a:pt x="334" y="166"/>
                  </a:lnTo>
                  <a:lnTo>
                    <a:pt x="367" y="142"/>
                  </a:lnTo>
                  <a:lnTo>
                    <a:pt x="401" y="121"/>
                  </a:lnTo>
                  <a:lnTo>
                    <a:pt x="435" y="102"/>
                  </a:lnTo>
                  <a:lnTo>
                    <a:pt x="471" y="82"/>
                  </a:lnTo>
                  <a:lnTo>
                    <a:pt x="509" y="66"/>
                  </a:lnTo>
                  <a:lnTo>
                    <a:pt x="546" y="51"/>
                  </a:lnTo>
                  <a:lnTo>
                    <a:pt x="585" y="37"/>
                  </a:lnTo>
                  <a:lnTo>
                    <a:pt x="624" y="27"/>
                  </a:lnTo>
                  <a:lnTo>
                    <a:pt x="665" y="18"/>
                  </a:lnTo>
                  <a:lnTo>
                    <a:pt x="705" y="10"/>
                  </a:lnTo>
                  <a:lnTo>
                    <a:pt x="747" y="4"/>
                  </a:lnTo>
                  <a:lnTo>
                    <a:pt x="789" y="1"/>
                  </a:lnTo>
                  <a:lnTo>
                    <a:pt x="832" y="0"/>
                  </a:lnTo>
                  <a:lnTo>
                    <a:pt x="832" y="0"/>
                  </a:lnTo>
                  <a:lnTo>
                    <a:pt x="876" y="1"/>
                  </a:lnTo>
                  <a:lnTo>
                    <a:pt x="918" y="4"/>
                  </a:lnTo>
                  <a:lnTo>
                    <a:pt x="960" y="10"/>
                  </a:lnTo>
                  <a:lnTo>
                    <a:pt x="1000" y="18"/>
                  </a:lnTo>
                  <a:lnTo>
                    <a:pt x="1041" y="27"/>
                  </a:lnTo>
                  <a:lnTo>
                    <a:pt x="1081" y="37"/>
                  </a:lnTo>
                  <a:lnTo>
                    <a:pt x="1118" y="51"/>
                  </a:lnTo>
                  <a:lnTo>
                    <a:pt x="1157" y="66"/>
                  </a:lnTo>
                  <a:lnTo>
                    <a:pt x="1193" y="82"/>
                  </a:lnTo>
                  <a:lnTo>
                    <a:pt x="1229" y="102"/>
                  </a:lnTo>
                  <a:lnTo>
                    <a:pt x="1265" y="121"/>
                  </a:lnTo>
                  <a:lnTo>
                    <a:pt x="1298" y="142"/>
                  </a:lnTo>
                  <a:lnTo>
                    <a:pt x="1331" y="166"/>
                  </a:lnTo>
                  <a:lnTo>
                    <a:pt x="1363" y="192"/>
                  </a:lnTo>
                  <a:lnTo>
                    <a:pt x="1393" y="217"/>
                  </a:lnTo>
                  <a:lnTo>
                    <a:pt x="1423" y="244"/>
                  </a:lnTo>
                  <a:lnTo>
                    <a:pt x="1450" y="274"/>
                  </a:lnTo>
                  <a:lnTo>
                    <a:pt x="1475" y="304"/>
                  </a:lnTo>
                  <a:lnTo>
                    <a:pt x="1500" y="336"/>
                  </a:lnTo>
                  <a:lnTo>
                    <a:pt x="1523" y="369"/>
                  </a:lnTo>
                  <a:lnTo>
                    <a:pt x="1545" y="402"/>
                  </a:lnTo>
                  <a:lnTo>
                    <a:pt x="1565" y="438"/>
                  </a:lnTo>
                  <a:lnTo>
                    <a:pt x="1584" y="474"/>
                  </a:lnTo>
                  <a:lnTo>
                    <a:pt x="1601" y="510"/>
                  </a:lnTo>
                  <a:lnTo>
                    <a:pt x="1616" y="549"/>
                  </a:lnTo>
                  <a:lnTo>
                    <a:pt x="1628" y="586"/>
                  </a:lnTo>
                  <a:lnTo>
                    <a:pt x="1640" y="627"/>
                  </a:lnTo>
                  <a:lnTo>
                    <a:pt x="1649" y="667"/>
                  </a:lnTo>
                  <a:lnTo>
                    <a:pt x="1656" y="708"/>
                  </a:lnTo>
                  <a:lnTo>
                    <a:pt x="1662" y="750"/>
                  </a:lnTo>
                  <a:lnTo>
                    <a:pt x="1665" y="792"/>
                  </a:lnTo>
                  <a:lnTo>
                    <a:pt x="1665" y="835"/>
                  </a:lnTo>
                  <a:lnTo>
                    <a:pt x="1665" y="835"/>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3" name="Freeform 130">
              <a:extLst>
                <a:ext uri="{FF2B5EF4-FFF2-40B4-BE49-F238E27FC236}">
                  <a16:creationId xmlns:a16="http://schemas.microsoft.com/office/drawing/2014/main" id="{ABF4D718-DCBE-4CD6-B226-869E3D7056E0}"/>
                </a:ext>
              </a:extLst>
            </p:cNvPr>
            <p:cNvSpPr>
              <a:spLocks/>
            </p:cNvSpPr>
            <p:nvPr/>
          </p:nvSpPr>
          <p:spPr bwMode="auto">
            <a:xfrm>
              <a:off x="3204634" y="2381701"/>
              <a:ext cx="1409700" cy="1411817"/>
            </a:xfrm>
            <a:custGeom>
              <a:avLst/>
              <a:gdLst>
                <a:gd name="T0" fmla="*/ 1333 w 1333"/>
                <a:gd name="T1" fmla="*/ 702 h 1335"/>
                <a:gd name="T2" fmla="*/ 1319 w 1333"/>
                <a:gd name="T3" fmla="*/ 802 h 1335"/>
                <a:gd name="T4" fmla="*/ 1293 w 1333"/>
                <a:gd name="T5" fmla="*/ 897 h 1335"/>
                <a:gd name="T6" fmla="*/ 1252 w 1333"/>
                <a:gd name="T7" fmla="*/ 985 h 1335"/>
                <a:gd name="T8" fmla="*/ 1201 w 1333"/>
                <a:gd name="T9" fmla="*/ 1066 h 1335"/>
                <a:gd name="T10" fmla="*/ 1138 w 1333"/>
                <a:gd name="T11" fmla="*/ 1140 h 1335"/>
                <a:gd name="T12" fmla="*/ 1065 w 1333"/>
                <a:gd name="T13" fmla="*/ 1201 h 1335"/>
                <a:gd name="T14" fmla="*/ 984 w 1333"/>
                <a:gd name="T15" fmla="*/ 1254 h 1335"/>
                <a:gd name="T16" fmla="*/ 896 w 1333"/>
                <a:gd name="T17" fmla="*/ 1294 h 1335"/>
                <a:gd name="T18" fmla="*/ 801 w 1333"/>
                <a:gd name="T19" fmla="*/ 1321 h 1335"/>
                <a:gd name="T20" fmla="*/ 701 w 1333"/>
                <a:gd name="T21" fmla="*/ 1333 h 1335"/>
                <a:gd name="T22" fmla="*/ 632 w 1333"/>
                <a:gd name="T23" fmla="*/ 1333 h 1335"/>
                <a:gd name="T24" fmla="*/ 532 w 1333"/>
                <a:gd name="T25" fmla="*/ 1321 h 1335"/>
                <a:gd name="T26" fmla="*/ 437 w 1333"/>
                <a:gd name="T27" fmla="*/ 1294 h 1335"/>
                <a:gd name="T28" fmla="*/ 349 w 1333"/>
                <a:gd name="T29" fmla="*/ 1254 h 1335"/>
                <a:gd name="T30" fmla="*/ 268 w 1333"/>
                <a:gd name="T31" fmla="*/ 1201 h 1335"/>
                <a:gd name="T32" fmla="*/ 195 w 1333"/>
                <a:gd name="T33" fmla="*/ 1140 h 1335"/>
                <a:gd name="T34" fmla="*/ 132 w 1333"/>
                <a:gd name="T35" fmla="*/ 1066 h 1335"/>
                <a:gd name="T36" fmla="*/ 81 w 1333"/>
                <a:gd name="T37" fmla="*/ 985 h 1335"/>
                <a:gd name="T38" fmla="*/ 40 w 1333"/>
                <a:gd name="T39" fmla="*/ 897 h 1335"/>
                <a:gd name="T40" fmla="*/ 13 w 1333"/>
                <a:gd name="T41" fmla="*/ 802 h 1335"/>
                <a:gd name="T42" fmla="*/ 1 w 1333"/>
                <a:gd name="T43" fmla="*/ 702 h 1335"/>
                <a:gd name="T44" fmla="*/ 1 w 1333"/>
                <a:gd name="T45" fmla="*/ 633 h 1335"/>
                <a:gd name="T46" fmla="*/ 13 w 1333"/>
                <a:gd name="T47" fmla="*/ 532 h 1335"/>
                <a:gd name="T48" fmla="*/ 40 w 1333"/>
                <a:gd name="T49" fmla="*/ 438 h 1335"/>
                <a:gd name="T50" fmla="*/ 81 w 1333"/>
                <a:gd name="T51" fmla="*/ 349 h 1335"/>
                <a:gd name="T52" fmla="*/ 132 w 1333"/>
                <a:gd name="T53" fmla="*/ 268 h 1335"/>
                <a:gd name="T54" fmla="*/ 195 w 1333"/>
                <a:gd name="T55" fmla="*/ 195 h 1335"/>
                <a:gd name="T56" fmla="*/ 268 w 1333"/>
                <a:gd name="T57" fmla="*/ 132 h 1335"/>
                <a:gd name="T58" fmla="*/ 349 w 1333"/>
                <a:gd name="T59" fmla="*/ 79 h 1335"/>
                <a:gd name="T60" fmla="*/ 437 w 1333"/>
                <a:gd name="T61" fmla="*/ 40 h 1335"/>
                <a:gd name="T62" fmla="*/ 532 w 1333"/>
                <a:gd name="T63" fmla="*/ 13 h 1335"/>
                <a:gd name="T64" fmla="*/ 632 w 1333"/>
                <a:gd name="T65" fmla="*/ 0 h 1335"/>
                <a:gd name="T66" fmla="*/ 701 w 1333"/>
                <a:gd name="T67" fmla="*/ 0 h 1335"/>
                <a:gd name="T68" fmla="*/ 801 w 1333"/>
                <a:gd name="T69" fmla="*/ 13 h 1335"/>
                <a:gd name="T70" fmla="*/ 896 w 1333"/>
                <a:gd name="T71" fmla="*/ 40 h 1335"/>
                <a:gd name="T72" fmla="*/ 984 w 1333"/>
                <a:gd name="T73" fmla="*/ 79 h 1335"/>
                <a:gd name="T74" fmla="*/ 1065 w 1333"/>
                <a:gd name="T75" fmla="*/ 132 h 1335"/>
                <a:gd name="T76" fmla="*/ 1138 w 1333"/>
                <a:gd name="T77" fmla="*/ 195 h 1335"/>
                <a:gd name="T78" fmla="*/ 1201 w 1333"/>
                <a:gd name="T79" fmla="*/ 268 h 1335"/>
                <a:gd name="T80" fmla="*/ 1252 w 1333"/>
                <a:gd name="T81" fmla="*/ 349 h 1335"/>
                <a:gd name="T82" fmla="*/ 1293 w 1333"/>
                <a:gd name="T83" fmla="*/ 438 h 1335"/>
                <a:gd name="T84" fmla="*/ 1319 w 1333"/>
                <a:gd name="T85" fmla="*/ 532 h 1335"/>
                <a:gd name="T86" fmla="*/ 1333 w 1333"/>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3" h="1335">
                  <a:moveTo>
                    <a:pt x="1333" y="667"/>
                  </a:moveTo>
                  <a:lnTo>
                    <a:pt x="1333" y="667"/>
                  </a:lnTo>
                  <a:lnTo>
                    <a:pt x="1333" y="702"/>
                  </a:lnTo>
                  <a:lnTo>
                    <a:pt x="1330" y="735"/>
                  </a:lnTo>
                  <a:lnTo>
                    <a:pt x="1325" y="769"/>
                  </a:lnTo>
                  <a:lnTo>
                    <a:pt x="1319" y="802"/>
                  </a:lnTo>
                  <a:lnTo>
                    <a:pt x="1312" y="834"/>
                  </a:lnTo>
                  <a:lnTo>
                    <a:pt x="1303" y="865"/>
                  </a:lnTo>
                  <a:lnTo>
                    <a:pt x="1293" y="897"/>
                  </a:lnTo>
                  <a:lnTo>
                    <a:pt x="1281" y="927"/>
                  </a:lnTo>
                  <a:lnTo>
                    <a:pt x="1267" y="957"/>
                  </a:lnTo>
                  <a:lnTo>
                    <a:pt x="1252" y="985"/>
                  </a:lnTo>
                  <a:lnTo>
                    <a:pt x="1237" y="1014"/>
                  </a:lnTo>
                  <a:lnTo>
                    <a:pt x="1219" y="1041"/>
                  </a:lnTo>
                  <a:lnTo>
                    <a:pt x="1201" y="1066"/>
                  </a:lnTo>
                  <a:lnTo>
                    <a:pt x="1182" y="1092"/>
                  </a:lnTo>
                  <a:lnTo>
                    <a:pt x="1161" y="1116"/>
                  </a:lnTo>
                  <a:lnTo>
                    <a:pt x="1138" y="1140"/>
                  </a:lnTo>
                  <a:lnTo>
                    <a:pt x="1114" y="1161"/>
                  </a:lnTo>
                  <a:lnTo>
                    <a:pt x="1090" y="1182"/>
                  </a:lnTo>
                  <a:lnTo>
                    <a:pt x="1065" y="1201"/>
                  </a:lnTo>
                  <a:lnTo>
                    <a:pt x="1039" y="1221"/>
                  </a:lnTo>
                  <a:lnTo>
                    <a:pt x="1012" y="1237"/>
                  </a:lnTo>
                  <a:lnTo>
                    <a:pt x="984" y="1254"/>
                  </a:lnTo>
                  <a:lnTo>
                    <a:pt x="955" y="1269"/>
                  </a:lnTo>
                  <a:lnTo>
                    <a:pt x="926" y="1282"/>
                  </a:lnTo>
                  <a:lnTo>
                    <a:pt x="896" y="1294"/>
                  </a:lnTo>
                  <a:lnTo>
                    <a:pt x="864" y="1305"/>
                  </a:lnTo>
                  <a:lnTo>
                    <a:pt x="833" y="1314"/>
                  </a:lnTo>
                  <a:lnTo>
                    <a:pt x="801" y="1321"/>
                  </a:lnTo>
                  <a:lnTo>
                    <a:pt x="768" y="1327"/>
                  </a:lnTo>
                  <a:lnTo>
                    <a:pt x="735" y="1332"/>
                  </a:lnTo>
                  <a:lnTo>
                    <a:pt x="701" y="1333"/>
                  </a:lnTo>
                  <a:lnTo>
                    <a:pt x="666" y="1335"/>
                  </a:lnTo>
                  <a:lnTo>
                    <a:pt x="666" y="1335"/>
                  </a:lnTo>
                  <a:lnTo>
                    <a:pt x="632" y="1333"/>
                  </a:lnTo>
                  <a:lnTo>
                    <a:pt x="599" y="1332"/>
                  </a:lnTo>
                  <a:lnTo>
                    <a:pt x="565" y="1327"/>
                  </a:lnTo>
                  <a:lnTo>
                    <a:pt x="532" y="1321"/>
                  </a:lnTo>
                  <a:lnTo>
                    <a:pt x="500" y="1314"/>
                  </a:lnTo>
                  <a:lnTo>
                    <a:pt x="469" y="1305"/>
                  </a:lnTo>
                  <a:lnTo>
                    <a:pt x="437" y="1294"/>
                  </a:lnTo>
                  <a:lnTo>
                    <a:pt x="407" y="1282"/>
                  </a:lnTo>
                  <a:lnTo>
                    <a:pt x="377" y="1269"/>
                  </a:lnTo>
                  <a:lnTo>
                    <a:pt x="349" y="1254"/>
                  </a:lnTo>
                  <a:lnTo>
                    <a:pt x="320" y="1237"/>
                  </a:lnTo>
                  <a:lnTo>
                    <a:pt x="293" y="1221"/>
                  </a:lnTo>
                  <a:lnTo>
                    <a:pt x="268" y="1201"/>
                  </a:lnTo>
                  <a:lnTo>
                    <a:pt x="242" y="1182"/>
                  </a:lnTo>
                  <a:lnTo>
                    <a:pt x="218" y="1161"/>
                  </a:lnTo>
                  <a:lnTo>
                    <a:pt x="195" y="1140"/>
                  </a:lnTo>
                  <a:lnTo>
                    <a:pt x="174" y="1116"/>
                  </a:lnTo>
                  <a:lnTo>
                    <a:pt x="153" y="1092"/>
                  </a:lnTo>
                  <a:lnTo>
                    <a:pt x="132" y="1066"/>
                  </a:lnTo>
                  <a:lnTo>
                    <a:pt x="114" y="1041"/>
                  </a:lnTo>
                  <a:lnTo>
                    <a:pt x="96" y="1014"/>
                  </a:lnTo>
                  <a:lnTo>
                    <a:pt x="81" y="985"/>
                  </a:lnTo>
                  <a:lnTo>
                    <a:pt x="66" y="957"/>
                  </a:lnTo>
                  <a:lnTo>
                    <a:pt x="52" y="927"/>
                  </a:lnTo>
                  <a:lnTo>
                    <a:pt x="40" y="897"/>
                  </a:lnTo>
                  <a:lnTo>
                    <a:pt x="30" y="865"/>
                  </a:lnTo>
                  <a:lnTo>
                    <a:pt x="21" y="834"/>
                  </a:lnTo>
                  <a:lnTo>
                    <a:pt x="13" y="802"/>
                  </a:lnTo>
                  <a:lnTo>
                    <a:pt x="7" y="769"/>
                  </a:lnTo>
                  <a:lnTo>
                    <a:pt x="3" y="735"/>
                  </a:lnTo>
                  <a:lnTo>
                    <a:pt x="1" y="702"/>
                  </a:lnTo>
                  <a:lnTo>
                    <a:pt x="0" y="667"/>
                  </a:lnTo>
                  <a:lnTo>
                    <a:pt x="0" y="667"/>
                  </a:lnTo>
                  <a:lnTo>
                    <a:pt x="1" y="633"/>
                  </a:lnTo>
                  <a:lnTo>
                    <a:pt x="3" y="598"/>
                  </a:lnTo>
                  <a:lnTo>
                    <a:pt x="7" y="565"/>
                  </a:lnTo>
                  <a:lnTo>
                    <a:pt x="13" y="532"/>
                  </a:lnTo>
                  <a:lnTo>
                    <a:pt x="21" y="501"/>
                  </a:lnTo>
                  <a:lnTo>
                    <a:pt x="30" y="468"/>
                  </a:lnTo>
                  <a:lnTo>
                    <a:pt x="40" y="438"/>
                  </a:lnTo>
                  <a:lnTo>
                    <a:pt x="52" y="408"/>
                  </a:lnTo>
                  <a:lnTo>
                    <a:pt x="66" y="378"/>
                  </a:lnTo>
                  <a:lnTo>
                    <a:pt x="81" y="349"/>
                  </a:lnTo>
                  <a:lnTo>
                    <a:pt x="96" y="321"/>
                  </a:lnTo>
                  <a:lnTo>
                    <a:pt x="114" y="294"/>
                  </a:lnTo>
                  <a:lnTo>
                    <a:pt x="132" y="268"/>
                  </a:lnTo>
                  <a:lnTo>
                    <a:pt x="153" y="243"/>
                  </a:lnTo>
                  <a:lnTo>
                    <a:pt x="174" y="219"/>
                  </a:lnTo>
                  <a:lnTo>
                    <a:pt x="195" y="195"/>
                  </a:lnTo>
                  <a:lnTo>
                    <a:pt x="218" y="172"/>
                  </a:lnTo>
                  <a:lnTo>
                    <a:pt x="242" y="151"/>
                  </a:lnTo>
                  <a:lnTo>
                    <a:pt x="268" y="132"/>
                  </a:lnTo>
                  <a:lnTo>
                    <a:pt x="293" y="114"/>
                  </a:lnTo>
                  <a:lnTo>
                    <a:pt x="320" y="96"/>
                  </a:lnTo>
                  <a:lnTo>
                    <a:pt x="349" y="79"/>
                  </a:lnTo>
                  <a:lnTo>
                    <a:pt x="377" y="66"/>
                  </a:lnTo>
                  <a:lnTo>
                    <a:pt x="407" y="52"/>
                  </a:lnTo>
                  <a:lnTo>
                    <a:pt x="437" y="40"/>
                  </a:lnTo>
                  <a:lnTo>
                    <a:pt x="469" y="30"/>
                  </a:lnTo>
                  <a:lnTo>
                    <a:pt x="500" y="21"/>
                  </a:lnTo>
                  <a:lnTo>
                    <a:pt x="532" y="13"/>
                  </a:lnTo>
                  <a:lnTo>
                    <a:pt x="565" y="7"/>
                  </a:lnTo>
                  <a:lnTo>
                    <a:pt x="599" y="3"/>
                  </a:lnTo>
                  <a:lnTo>
                    <a:pt x="632" y="0"/>
                  </a:lnTo>
                  <a:lnTo>
                    <a:pt x="666" y="0"/>
                  </a:lnTo>
                  <a:lnTo>
                    <a:pt x="666" y="0"/>
                  </a:lnTo>
                  <a:lnTo>
                    <a:pt x="701" y="0"/>
                  </a:lnTo>
                  <a:lnTo>
                    <a:pt x="735" y="3"/>
                  </a:lnTo>
                  <a:lnTo>
                    <a:pt x="768" y="7"/>
                  </a:lnTo>
                  <a:lnTo>
                    <a:pt x="801" y="13"/>
                  </a:lnTo>
                  <a:lnTo>
                    <a:pt x="833" y="21"/>
                  </a:lnTo>
                  <a:lnTo>
                    <a:pt x="864" y="30"/>
                  </a:lnTo>
                  <a:lnTo>
                    <a:pt x="896" y="40"/>
                  </a:lnTo>
                  <a:lnTo>
                    <a:pt x="926" y="52"/>
                  </a:lnTo>
                  <a:lnTo>
                    <a:pt x="955" y="66"/>
                  </a:lnTo>
                  <a:lnTo>
                    <a:pt x="984" y="79"/>
                  </a:lnTo>
                  <a:lnTo>
                    <a:pt x="1012" y="96"/>
                  </a:lnTo>
                  <a:lnTo>
                    <a:pt x="1039" y="114"/>
                  </a:lnTo>
                  <a:lnTo>
                    <a:pt x="1065" y="132"/>
                  </a:lnTo>
                  <a:lnTo>
                    <a:pt x="1090" y="151"/>
                  </a:lnTo>
                  <a:lnTo>
                    <a:pt x="1114" y="172"/>
                  </a:lnTo>
                  <a:lnTo>
                    <a:pt x="1138" y="195"/>
                  </a:lnTo>
                  <a:lnTo>
                    <a:pt x="1161" y="219"/>
                  </a:lnTo>
                  <a:lnTo>
                    <a:pt x="1182" y="243"/>
                  </a:lnTo>
                  <a:lnTo>
                    <a:pt x="1201" y="268"/>
                  </a:lnTo>
                  <a:lnTo>
                    <a:pt x="1219" y="294"/>
                  </a:lnTo>
                  <a:lnTo>
                    <a:pt x="1237" y="321"/>
                  </a:lnTo>
                  <a:lnTo>
                    <a:pt x="1252" y="349"/>
                  </a:lnTo>
                  <a:lnTo>
                    <a:pt x="1267" y="378"/>
                  </a:lnTo>
                  <a:lnTo>
                    <a:pt x="1281" y="408"/>
                  </a:lnTo>
                  <a:lnTo>
                    <a:pt x="1293" y="438"/>
                  </a:lnTo>
                  <a:lnTo>
                    <a:pt x="1303" y="468"/>
                  </a:lnTo>
                  <a:lnTo>
                    <a:pt x="1312" y="501"/>
                  </a:lnTo>
                  <a:lnTo>
                    <a:pt x="1319" y="532"/>
                  </a:lnTo>
                  <a:lnTo>
                    <a:pt x="1325" y="565"/>
                  </a:lnTo>
                  <a:lnTo>
                    <a:pt x="1330" y="598"/>
                  </a:lnTo>
                  <a:lnTo>
                    <a:pt x="1333" y="633"/>
                  </a:lnTo>
                  <a:lnTo>
                    <a:pt x="1333" y="667"/>
                  </a:lnTo>
                  <a:lnTo>
                    <a:pt x="1333"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34" name="Google Shape;8815;p76">
              <a:extLst>
                <a:ext uri="{FF2B5EF4-FFF2-40B4-BE49-F238E27FC236}">
                  <a16:creationId xmlns:a16="http://schemas.microsoft.com/office/drawing/2014/main" id="{E4D20677-F8D7-4230-A9AB-D97154379C9F}"/>
                </a:ext>
              </a:extLst>
            </p:cNvPr>
            <p:cNvGrpSpPr/>
            <p:nvPr/>
          </p:nvGrpSpPr>
          <p:grpSpPr>
            <a:xfrm>
              <a:off x="3566604" y="2765275"/>
              <a:ext cx="644536" cy="644667"/>
              <a:chOff x="5049725" y="2027900"/>
              <a:chExt cx="481750" cy="481850"/>
            </a:xfrm>
            <a:solidFill>
              <a:schemeClr val="accent2"/>
            </a:solidFill>
          </p:grpSpPr>
          <p:sp>
            <p:nvSpPr>
              <p:cNvPr id="35" name="Google Shape;8816;p76">
                <a:extLst>
                  <a:ext uri="{FF2B5EF4-FFF2-40B4-BE49-F238E27FC236}">
                    <a16:creationId xmlns:a16="http://schemas.microsoft.com/office/drawing/2014/main" id="{644C18DA-4797-49DD-BE60-B6F2F8590810}"/>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6" name="Google Shape;8817;p76">
                <a:extLst>
                  <a:ext uri="{FF2B5EF4-FFF2-40B4-BE49-F238E27FC236}">
                    <a16:creationId xmlns:a16="http://schemas.microsoft.com/office/drawing/2014/main" id="{0EB03D33-B3F6-4C88-9A21-2BE03C5A2C96}"/>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7" name="Google Shape;8818;p76">
                <a:extLst>
                  <a:ext uri="{FF2B5EF4-FFF2-40B4-BE49-F238E27FC236}">
                    <a16:creationId xmlns:a16="http://schemas.microsoft.com/office/drawing/2014/main" id="{F2159A0E-CF67-411A-B024-B5CC2A8ED7E6}"/>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8" name="Google Shape;8819;p76">
                <a:extLst>
                  <a:ext uri="{FF2B5EF4-FFF2-40B4-BE49-F238E27FC236}">
                    <a16:creationId xmlns:a16="http://schemas.microsoft.com/office/drawing/2014/main" id="{1B25C836-0593-4E29-B456-FC9CDB475C6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39" name="Google Shape;8820;p76">
                <a:extLst>
                  <a:ext uri="{FF2B5EF4-FFF2-40B4-BE49-F238E27FC236}">
                    <a16:creationId xmlns:a16="http://schemas.microsoft.com/office/drawing/2014/main" id="{25E30E0C-AE9B-4C3B-AB7A-2075D34990B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40" name="Google Shape;8821;p76">
                <a:extLst>
                  <a:ext uri="{FF2B5EF4-FFF2-40B4-BE49-F238E27FC236}">
                    <a16:creationId xmlns:a16="http://schemas.microsoft.com/office/drawing/2014/main" id="{20AA1C97-AFBD-465D-83DD-0FD30BA7B50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41" name="Google Shape;8822;p76">
                <a:extLst>
                  <a:ext uri="{FF2B5EF4-FFF2-40B4-BE49-F238E27FC236}">
                    <a16:creationId xmlns:a16="http://schemas.microsoft.com/office/drawing/2014/main" id="{3AFF2891-42FF-4901-BDF9-C4ECD8253EC3}"/>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42" name="Google Shape;8823;p76">
                <a:extLst>
                  <a:ext uri="{FF2B5EF4-FFF2-40B4-BE49-F238E27FC236}">
                    <a16:creationId xmlns:a16="http://schemas.microsoft.com/office/drawing/2014/main" id="{CA11A91E-54A1-497F-8AD1-A989520E1C5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grpSp>
        <p:nvGrpSpPr>
          <p:cNvPr id="43" name="Group 42">
            <a:extLst>
              <a:ext uri="{FF2B5EF4-FFF2-40B4-BE49-F238E27FC236}">
                <a16:creationId xmlns:a16="http://schemas.microsoft.com/office/drawing/2014/main" id="{A99D003B-1FC0-494E-9AA0-56ADF693F380}"/>
              </a:ext>
            </a:extLst>
          </p:cNvPr>
          <p:cNvGrpSpPr/>
          <p:nvPr/>
        </p:nvGrpSpPr>
        <p:grpSpPr>
          <a:xfrm>
            <a:off x="899541" y="5426123"/>
            <a:ext cx="452665" cy="392342"/>
            <a:chOff x="9596967" y="2203901"/>
            <a:chExt cx="1763184" cy="1767417"/>
          </a:xfrm>
        </p:grpSpPr>
        <p:sp>
          <p:nvSpPr>
            <p:cNvPr id="44" name="Freeform 133">
              <a:extLst>
                <a:ext uri="{FF2B5EF4-FFF2-40B4-BE49-F238E27FC236}">
                  <a16:creationId xmlns:a16="http://schemas.microsoft.com/office/drawing/2014/main" id="{137FA84C-E47B-4B59-BD94-C9A3D15C1BA0}"/>
                </a:ext>
              </a:extLst>
            </p:cNvPr>
            <p:cNvSpPr>
              <a:spLocks/>
            </p:cNvSpPr>
            <p:nvPr/>
          </p:nvSpPr>
          <p:spPr bwMode="auto">
            <a:xfrm>
              <a:off x="9596967" y="2203901"/>
              <a:ext cx="1763184" cy="1767417"/>
            </a:xfrm>
            <a:custGeom>
              <a:avLst/>
              <a:gdLst>
                <a:gd name="T0" fmla="*/ 1666 w 1668"/>
                <a:gd name="T1" fmla="*/ 877 h 1669"/>
                <a:gd name="T2" fmla="*/ 1651 w 1668"/>
                <a:gd name="T3" fmla="*/ 1003 h 1669"/>
                <a:gd name="T4" fmla="*/ 1617 w 1668"/>
                <a:gd name="T5" fmla="*/ 1122 h 1669"/>
                <a:gd name="T6" fmla="*/ 1567 w 1668"/>
                <a:gd name="T7" fmla="*/ 1233 h 1669"/>
                <a:gd name="T8" fmla="*/ 1501 w 1668"/>
                <a:gd name="T9" fmla="*/ 1335 h 1669"/>
                <a:gd name="T10" fmla="*/ 1423 w 1668"/>
                <a:gd name="T11" fmla="*/ 1425 h 1669"/>
                <a:gd name="T12" fmla="*/ 1332 w 1668"/>
                <a:gd name="T13" fmla="*/ 1504 h 1669"/>
                <a:gd name="T14" fmla="*/ 1232 w 1668"/>
                <a:gd name="T15" fmla="*/ 1569 h 1669"/>
                <a:gd name="T16" fmla="*/ 1121 w 1668"/>
                <a:gd name="T17" fmla="*/ 1618 h 1669"/>
                <a:gd name="T18" fmla="*/ 1003 w 1668"/>
                <a:gd name="T19" fmla="*/ 1653 h 1669"/>
                <a:gd name="T20" fmla="*/ 877 w 1668"/>
                <a:gd name="T21" fmla="*/ 1668 h 1669"/>
                <a:gd name="T22" fmla="*/ 791 w 1668"/>
                <a:gd name="T23" fmla="*/ 1668 h 1669"/>
                <a:gd name="T24" fmla="*/ 665 w 1668"/>
                <a:gd name="T25" fmla="*/ 1653 h 1669"/>
                <a:gd name="T26" fmla="*/ 547 w 1668"/>
                <a:gd name="T27" fmla="*/ 1618 h 1669"/>
                <a:gd name="T28" fmla="*/ 436 w 1668"/>
                <a:gd name="T29" fmla="*/ 1569 h 1669"/>
                <a:gd name="T30" fmla="*/ 336 w 1668"/>
                <a:gd name="T31" fmla="*/ 1504 h 1669"/>
                <a:gd name="T32" fmla="*/ 245 w 1668"/>
                <a:gd name="T33" fmla="*/ 1425 h 1669"/>
                <a:gd name="T34" fmla="*/ 167 w 1668"/>
                <a:gd name="T35" fmla="*/ 1335 h 1669"/>
                <a:gd name="T36" fmla="*/ 101 w 1668"/>
                <a:gd name="T37" fmla="*/ 1233 h 1669"/>
                <a:gd name="T38" fmla="*/ 51 w 1668"/>
                <a:gd name="T39" fmla="*/ 1122 h 1669"/>
                <a:gd name="T40" fmla="*/ 18 w 1668"/>
                <a:gd name="T41" fmla="*/ 1003 h 1669"/>
                <a:gd name="T42" fmla="*/ 2 w 1668"/>
                <a:gd name="T43" fmla="*/ 877 h 1669"/>
                <a:gd name="T44" fmla="*/ 2 w 1668"/>
                <a:gd name="T45" fmla="*/ 792 h 1669"/>
                <a:gd name="T46" fmla="*/ 18 w 1668"/>
                <a:gd name="T47" fmla="*/ 667 h 1669"/>
                <a:gd name="T48" fmla="*/ 51 w 1668"/>
                <a:gd name="T49" fmla="*/ 549 h 1669"/>
                <a:gd name="T50" fmla="*/ 101 w 1668"/>
                <a:gd name="T51" fmla="*/ 438 h 1669"/>
                <a:gd name="T52" fmla="*/ 167 w 1668"/>
                <a:gd name="T53" fmla="*/ 336 h 1669"/>
                <a:gd name="T54" fmla="*/ 245 w 1668"/>
                <a:gd name="T55" fmla="*/ 244 h 1669"/>
                <a:gd name="T56" fmla="*/ 336 w 1668"/>
                <a:gd name="T57" fmla="*/ 166 h 1669"/>
                <a:gd name="T58" fmla="*/ 436 w 1668"/>
                <a:gd name="T59" fmla="*/ 102 h 1669"/>
                <a:gd name="T60" fmla="*/ 547 w 1668"/>
                <a:gd name="T61" fmla="*/ 51 h 1669"/>
                <a:gd name="T62" fmla="*/ 665 w 1668"/>
                <a:gd name="T63" fmla="*/ 18 h 1669"/>
                <a:gd name="T64" fmla="*/ 791 w 1668"/>
                <a:gd name="T65" fmla="*/ 1 h 1669"/>
                <a:gd name="T66" fmla="*/ 877 w 1668"/>
                <a:gd name="T67" fmla="*/ 1 h 1669"/>
                <a:gd name="T68" fmla="*/ 1003 w 1668"/>
                <a:gd name="T69" fmla="*/ 18 h 1669"/>
                <a:gd name="T70" fmla="*/ 1121 w 1668"/>
                <a:gd name="T71" fmla="*/ 51 h 1669"/>
                <a:gd name="T72" fmla="*/ 1232 w 1668"/>
                <a:gd name="T73" fmla="*/ 102 h 1669"/>
                <a:gd name="T74" fmla="*/ 1332 w 1668"/>
                <a:gd name="T75" fmla="*/ 166 h 1669"/>
                <a:gd name="T76" fmla="*/ 1423 w 1668"/>
                <a:gd name="T77" fmla="*/ 244 h 1669"/>
                <a:gd name="T78" fmla="*/ 1501 w 1668"/>
                <a:gd name="T79" fmla="*/ 336 h 1669"/>
                <a:gd name="T80" fmla="*/ 1567 w 1668"/>
                <a:gd name="T81" fmla="*/ 438 h 1669"/>
                <a:gd name="T82" fmla="*/ 1617 w 1668"/>
                <a:gd name="T83" fmla="*/ 549 h 1669"/>
                <a:gd name="T84" fmla="*/ 1651 w 1668"/>
                <a:gd name="T85" fmla="*/ 667 h 1669"/>
                <a:gd name="T86" fmla="*/ 1666 w 1668"/>
                <a:gd name="T87" fmla="*/ 792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8" h="1669">
                  <a:moveTo>
                    <a:pt x="1668" y="835"/>
                  </a:moveTo>
                  <a:lnTo>
                    <a:pt x="1668" y="835"/>
                  </a:lnTo>
                  <a:lnTo>
                    <a:pt x="1666" y="877"/>
                  </a:lnTo>
                  <a:lnTo>
                    <a:pt x="1663" y="921"/>
                  </a:lnTo>
                  <a:lnTo>
                    <a:pt x="1657" y="963"/>
                  </a:lnTo>
                  <a:lnTo>
                    <a:pt x="1651" y="1003"/>
                  </a:lnTo>
                  <a:lnTo>
                    <a:pt x="1641" y="1044"/>
                  </a:lnTo>
                  <a:lnTo>
                    <a:pt x="1630" y="1083"/>
                  </a:lnTo>
                  <a:lnTo>
                    <a:pt x="1617" y="1122"/>
                  </a:lnTo>
                  <a:lnTo>
                    <a:pt x="1602" y="1159"/>
                  </a:lnTo>
                  <a:lnTo>
                    <a:pt x="1585" y="1197"/>
                  </a:lnTo>
                  <a:lnTo>
                    <a:pt x="1567" y="1233"/>
                  </a:lnTo>
                  <a:lnTo>
                    <a:pt x="1546" y="1267"/>
                  </a:lnTo>
                  <a:lnTo>
                    <a:pt x="1525" y="1302"/>
                  </a:lnTo>
                  <a:lnTo>
                    <a:pt x="1501" y="1335"/>
                  </a:lnTo>
                  <a:lnTo>
                    <a:pt x="1477" y="1366"/>
                  </a:lnTo>
                  <a:lnTo>
                    <a:pt x="1450" y="1396"/>
                  </a:lnTo>
                  <a:lnTo>
                    <a:pt x="1423" y="1425"/>
                  </a:lnTo>
                  <a:lnTo>
                    <a:pt x="1395" y="1453"/>
                  </a:lnTo>
                  <a:lnTo>
                    <a:pt x="1364" y="1479"/>
                  </a:lnTo>
                  <a:lnTo>
                    <a:pt x="1332" y="1504"/>
                  </a:lnTo>
                  <a:lnTo>
                    <a:pt x="1301" y="1527"/>
                  </a:lnTo>
                  <a:lnTo>
                    <a:pt x="1266" y="1549"/>
                  </a:lnTo>
                  <a:lnTo>
                    <a:pt x="1232" y="1569"/>
                  </a:lnTo>
                  <a:lnTo>
                    <a:pt x="1196" y="1587"/>
                  </a:lnTo>
                  <a:lnTo>
                    <a:pt x="1158" y="1603"/>
                  </a:lnTo>
                  <a:lnTo>
                    <a:pt x="1121" y="1618"/>
                  </a:lnTo>
                  <a:lnTo>
                    <a:pt x="1082" y="1632"/>
                  </a:lnTo>
                  <a:lnTo>
                    <a:pt x="1043" y="1644"/>
                  </a:lnTo>
                  <a:lnTo>
                    <a:pt x="1003" y="1653"/>
                  </a:lnTo>
                  <a:lnTo>
                    <a:pt x="961" y="1660"/>
                  </a:lnTo>
                  <a:lnTo>
                    <a:pt x="919" y="1665"/>
                  </a:lnTo>
                  <a:lnTo>
                    <a:pt x="877" y="1668"/>
                  </a:lnTo>
                  <a:lnTo>
                    <a:pt x="835" y="1669"/>
                  </a:lnTo>
                  <a:lnTo>
                    <a:pt x="835" y="1669"/>
                  </a:lnTo>
                  <a:lnTo>
                    <a:pt x="791" y="1668"/>
                  </a:lnTo>
                  <a:lnTo>
                    <a:pt x="749" y="1665"/>
                  </a:lnTo>
                  <a:lnTo>
                    <a:pt x="707" y="1660"/>
                  </a:lnTo>
                  <a:lnTo>
                    <a:pt x="665" y="1653"/>
                  </a:lnTo>
                  <a:lnTo>
                    <a:pt x="627" y="1644"/>
                  </a:lnTo>
                  <a:lnTo>
                    <a:pt x="586" y="1632"/>
                  </a:lnTo>
                  <a:lnTo>
                    <a:pt x="547" y="1618"/>
                  </a:lnTo>
                  <a:lnTo>
                    <a:pt x="510" y="1603"/>
                  </a:lnTo>
                  <a:lnTo>
                    <a:pt x="472" y="1587"/>
                  </a:lnTo>
                  <a:lnTo>
                    <a:pt x="436" y="1569"/>
                  </a:lnTo>
                  <a:lnTo>
                    <a:pt x="402" y="1549"/>
                  </a:lnTo>
                  <a:lnTo>
                    <a:pt x="367" y="1527"/>
                  </a:lnTo>
                  <a:lnTo>
                    <a:pt x="336" y="1504"/>
                  </a:lnTo>
                  <a:lnTo>
                    <a:pt x="304" y="1479"/>
                  </a:lnTo>
                  <a:lnTo>
                    <a:pt x="273" y="1453"/>
                  </a:lnTo>
                  <a:lnTo>
                    <a:pt x="245" y="1425"/>
                  </a:lnTo>
                  <a:lnTo>
                    <a:pt x="218" y="1396"/>
                  </a:lnTo>
                  <a:lnTo>
                    <a:pt x="191" y="1366"/>
                  </a:lnTo>
                  <a:lnTo>
                    <a:pt x="167" y="1335"/>
                  </a:lnTo>
                  <a:lnTo>
                    <a:pt x="143" y="1302"/>
                  </a:lnTo>
                  <a:lnTo>
                    <a:pt x="122" y="1267"/>
                  </a:lnTo>
                  <a:lnTo>
                    <a:pt x="101" y="1233"/>
                  </a:lnTo>
                  <a:lnTo>
                    <a:pt x="83" y="1197"/>
                  </a:lnTo>
                  <a:lnTo>
                    <a:pt x="66" y="1159"/>
                  </a:lnTo>
                  <a:lnTo>
                    <a:pt x="51" y="1122"/>
                  </a:lnTo>
                  <a:lnTo>
                    <a:pt x="38" y="1083"/>
                  </a:lnTo>
                  <a:lnTo>
                    <a:pt x="27" y="1044"/>
                  </a:lnTo>
                  <a:lnTo>
                    <a:pt x="18" y="1003"/>
                  </a:lnTo>
                  <a:lnTo>
                    <a:pt x="11" y="963"/>
                  </a:lnTo>
                  <a:lnTo>
                    <a:pt x="5" y="921"/>
                  </a:lnTo>
                  <a:lnTo>
                    <a:pt x="2" y="877"/>
                  </a:lnTo>
                  <a:lnTo>
                    <a:pt x="0" y="835"/>
                  </a:lnTo>
                  <a:lnTo>
                    <a:pt x="0" y="835"/>
                  </a:lnTo>
                  <a:lnTo>
                    <a:pt x="2" y="792"/>
                  </a:lnTo>
                  <a:lnTo>
                    <a:pt x="5" y="750"/>
                  </a:lnTo>
                  <a:lnTo>
                    <a:pt x="11" y="708"/>
                  </a:lnTo>
                  <a:lnTo>
                    <a:pt x="18" y="667"/>
                  </a:lnTo>
                  <a:lnTo>
                    <a:pt x="27" y="627"/>
                  </a:lnTo>
                  <a:lnTo>
                    <a:pt x="38" y="586"/>
                  </a:lnTo>
                  <a:lnTo>
                    <a:pt x="51" y="549"/>
                  </a:lnTo>
                  <a:lnTo>
                    <a:pt x="66" y="510"/>
                  </a:lnTo>
                  <a:lnTo>
                    <a:pt x="83" y="474"/>
                  </a:lnTo>
                  <a:lnTo>
                    <a:pt x="101" y="438"/>
                  </a:lnTo>
                  <a:lnTo>
                    <a:pt x="122" y="402"/>
                  </a:lnTo>
                  <a:lnTo>
                    <a:pt x="143" y="369"/>
                  </a:lnTo>
                  <a:lnTo>
                    <a:pt x="167" y="336"/>
                  </a:lnTo>
                  <a:lnTo>
                    <a:pt x="191" y="304"/>
                  </a:lnTo>
                  <a:lnTo>
                    <a:pt x="218" y="274"/>
                  </a:lnTo>
                  <a:lnTo>
                    <a:pt x="245" y="244"/>
                  </a:lnTo>
                  <a:lnTo>
                    <a:pt x="273" y="217"/>
                  </a:lnTo>
                  <a:lnTo>
                    <a:pt x="304" y="192"/>
                  </a:lnTo>
                  <a:lnTo>
                    <a:pt x="336" y="166"/>
                  </a:lnTo>
                  <a:lnTo>
                    <a:pt x="367" y="142"/>
                  </a:lnTo>
                  <a:lnTo>
                    <a:pt x="402" y="121"/>
                  </a:lnTo>
                  <a:lnTo>
                    <a:pt x="436" y="102"/>
                  </a:lnTo>
                  <a:lnTo>
                    <a:pt x="472" y="82"/>
                  </a:lnTo>
                  <a:lnTo>
                    <a:pt x="510" y="66"/>
                  </a:lnTo>
                  <a:lnTo>
                    <a:pt x="547" y="51"/>
                  </a:lnTo>
                  <a:lnTo>
                    <a:pt x="586" y="37"/>
                  </a:lnTo>
                  <a:lnTo>
                    <a:pt x="627" y="27"/>
                  </a:lnTo>
                  <a:lnTo>
                    <a:pt x="665" y="18"/>
                  </a:lnTo>
                  <a:lnTo>
                    <a:pt x="707" y="10"/>
                  </a:lnTo>
                  <a:lnTo>
                    <a:pt x="749" y="4"/>
                  </a:lnTo>
                  <a:lnTo>
                    <a:pt x="791" y="1"/>
                  </a:lnTo>
                  <a:lnTo>
                    <a:pt x="835" y="0"/>
                  </a:lnTo>
                  <a:lnTo>
                    <a:pt x="835" y="0"/>
                  </a:lnTo>
                  <a:lnTo>
                    <a:pt x="877" y="1"/>
                  </a:lnTo>
                  <a:lnTo>
                    <a:pt x="919" y="4"/>
                  </a:lnTo>
                  <a:lnTo>
                    <a:pt x="961" y="10"/>
                  </a:lnTo>
                  <a:lnTo>
                    <a:pt x="1003" y="18"/>
                  </a:lnTo>
                  <a:lnTo>
                    <a:pt x="1043" y="27"/>
                  </a:lnTo>
                  <a:lnTo>
                    <a:pt x="1082" y="37"/>
                  </a:lnTo>
                  <a:lnTo>
                    <a:pt x="1121" y="51"/>
                  </a:lnTo>
                  <a:lnTo>
                    <a:pt x="1158" y="66"/>
                  </a:lnTo>
                  <a:lnTo>
                    <a:pt x="1196" y="82"/>
                  </a:lnTo>
                  <a:lnTo>
                    <a:pt x="1232" y="102"/>
                  </a:lnTo>
                  <a:lnTo>
                    <a:pt x="1266" y="121"/>
                  </a:lnTo>
                  <a:lnTo>
                    <a:pt x="1301" y="142"/>
                  </a:lnTo>
                  <a:lnTo>
                    <a:pt x="1332" y="166"/>
                  </a:lnTo>
                  <a:lnTo>
                    <a:pt x="1364" y="192"/>
                  </a:lnTo>
                  <a:lnTo>
                    <a:pt x="1395" y="217"/>
                  </a:lnTo>
                  <a:lnTo>
                    <a:pt x="1423" y="244"/>
                  </a:lnTo>
                  <a:lnTo>
                    <a:pt x="1450" y="274"/>
                  </a:lnTo>
                  <a:lnTo>
                    <a:pt x="1477" y="304"/>
                  </a:lnTo>
                  <a:lnTo>
                    <a:pt x="1501" y="336"/>
                  </a:lnTo>
                  <a:lnTo>
                    <a:pt x="1525" y="369"/>
                  </a:lnTo>
                  <a:lnTo>
                    <a:pt x="1546" y="402"/>
                  </a:lnTo>
                  <a:lnTo>
                    <a:pt x="1567" y="438"/>
                  </a:lnTo>
                  <a:lnTo>
                    <a:pt x="1585" y="474"/>
                  </a:lnTo>
                  <a:lnTo>
                    <a:pt x="1602" y="510"/>
                  </a:lnTo>
                  <a:lnTo>
                    <a:pt x="1617" y="549"/>
                  </a:lnTo>
                  <a:lnTo>
                    <a:pt x="1630" y="586"/>
                  </a:lnTo>
                  <a:lnTo>
                    <a:pt x="1641" y="627"/>
                  </a:lnTo>
                  <a:lnTo>
                    <a:pt x="1651" y="667"/>
                  </a:lnTo>
                  <a:lnTo>
                    <a:pt x="1657" y="708"/>
                  </a:lnTo>
                  <a:lnTo>
                    <a:pt x="1663" y="750"/>
                  </a:lnTo>
                  <a:lnTo>
                    <a:pt x="1666" y="792"/>
                  </a:lnTo>
                  <a:lnTo>
                    <a:pt x="1668" y="835"/>
                  </a:lnTo>
                  <a:lnTo>
                    <a:pt x="1668" y="8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5" name="Freeform 134">
              <a:extLst>
                <a:ext uri="{FF2B5EF4-FFF2-40B4-BE49-F238E27FC236}">
                  <a16:creationId xmlns:a16="http://schemas.microsoft.com/office/drawing/2014/main" id="{1EE8765E-D189-4270-90F7-249AF2345DDA}"/>
                </a:ext>
              </a:extLst>
            </p:cNvPr>
            <p:cNvSpPr>
              <a:spLocks/>
            </p:cNvSpPr>
            <p:nvPr/>
          </p:nvSpPr>
          <p:spPr bwMode="auto">
            <a:xfrm>
              <a:off x="9772652" y="2381701"/>
              <a:ext cx="1411817" cy="1411817"/>
            </a:xfrm>
            <a:custGeom>
              <a:avLst/>
              <a:gdLst>
                <a:gd name="T0" fmla="*/ 1333 w 1334"/>
                <a:gd name="T1" fmla="*/ 702 h 1335"/>
                <a:gd name="T2" fmla="*/ 1321 w 1334"/>
                <a:gd name="T3" fmla="*/ 802 h 1335"/>
                <a:gd name="T4" fmla="*/ 1294 w 1334"/>
                <a:gd name="T5" fmla="*/ 897 h 1335"/>
                <a:gd name="T6" fmla="*/ 1253 w 1334"/>
                <a:gd name="T7" fmla="*/ 985 h 1335"/>
                <a:gd name="T8" fmla="*/ 1201 w 1334"/>
                <a:gd name="T9" fmla="*/ 1066 h 1335"/>
                <a:gd name="T10" fmla="*/ 1138 w 1334"/>
                <a:gd name="T11" fmla="*/ 1140 h 1335"/>
                <a:gd name="T12" fmla="*/ 1066 w 1334"/>
                <a:gd name="T13" fmla="*/ 1201 h 1335"/>
                <a:gd name="T14" fmla="*/ 985 w 1334"/>
                <a:gd name="T15" fmla="*/ 1254 h 1335"/>
                <a:gd name="T16" fmla="*/ 897 w 1334"/>
                <a:gd name="T17" fmla="*/ 1294 h 1335"/>
                <a:gd name="T18" fmla="*/ 801 w 1334"/>
                <a:gd name="T19" fmla="*/ 1321 h 1335"/>
                <a:gd name="T20" fmla="*/ 701 w 1334"/>
                <a:gd name="T21" fmla="*/ 1333 h 1335"/>
                <a:gd name="T22" fmla="*/ 633 w 1334"/>
                <a:gd name="T23" fmla="*/ 1333 h 1335"/>
                <a:gd name="T24" fmla="*/ 533 w 1334"/>
                <a:gd name="T25" fmla="*/ 1321 h 1335"/>
                <a:gd name="T26" fmla="*/ 439 w 1334"/>
                <a:gd name="T27" fmla="*/ 1294 h 1335"/>
                <a:gd name="T28" fmla="*/ 349 w 1334"/>
                <a:gd name="T29" fmla="*/ 1254 h 1335"/>
                <a:gd name="T30" fmla="*/ 268 w 1334"/>
                <a:gd name="T31" fmla="*/ 1201 h 1335"/>
                <a:gd name="T32" fmla="*/ 196 w 1334"/>
                <a:gd name="T33" fmla="*/ 1140 h 1335"/>
                <a:gd name="T34" fmla="*/ 133 w 1334"/>
                <a:gd name="T35" fmla="*/ 1066 h 1335"/>
                <a:gd name="T36" fmla="*/ 81 w 1334"/>
                <a:gd name="T37" fmla="*/ 985 h 1335"/>
                <a:gd name="T38" fmla="*/ 40 w 1334"/>
                <a:gd name="T39" fmla="*/ 897 h 1335"/>
                <a:gd name="T40" fmla="*/ 15 w 1334"/>
                <a:gd name="T41" fmla="*/ 802 h 1335"/>
                <a:gd name="T42" fmla="*/ 1 w 1334"/>
                <a:gd name="T43" fmla="*/ 702 h 1335"/>
                <a:gd name="T44" fmla="*/ 1 w 1334"/>
                <a:gd name="T45" fmla="*/ 633 h 1335"/>
                <a:gd name="T46" fmla="*/ 15 w 1334"/>
                <a:gd name="T47" fmla="*/ 532 h 1335"/>
                <a:gd name="T48" fmla="*/ 40 w 1334"/>
                <a:gd name="T49" fmla="*/ 438 h 1335"/>
                <a:gd name="T50" fmla="*/ 81 w 1334"/>
                <a:gd name="T51" fmla="*/ 349 h 1335"/>
                <a:gd name="T52" fmla="*/ 133 w 1334"/>
                <a:gd name="T53" fmla="*/ 268 h 1335"/>
                <a:gd name="T54" fmla="*/ 196 w 1334"/>
                <a:gd name="T55" fmla="*/ 195 h 1335"/>
                <a:gd name="T56" fmla="*/ 268 w 1334"/>
                <a:gd name="T57" fmla="*/ 132 h 1335"/>
                <a:gd name="T58" fmla="*/ 349 w 1334"/>
                <a:gd name="T59" fmla="*/ 79 h 1335"/>
                <a:gd name="T60" fmla="*/ 439 w 1334"/>
                <a:gd name="T61" fmla="*/ 40 h 1335"/>
                <a:gd name="T62" fmla="*/ 533 w 1334"/>
                <a:gd name="T63" fmla="*/ 13 h 1335"/>
                <a:gd name="T64" fmla="*/ 633 w 1334"/>
                <a:gd name="T65" fmla="*/ 0 h 1335"/>
                <a:gd name="T66" fmla="*/ 701 w 1334"/>
                <a:gd name="T67" fmla="*/ 0 h 1335"/>
                <a:gd name="T68" fmla="*/ 801 w 1334"/>
                <a:gd name="T69" fmla="*/ 13 h 1335"/>
                <a:gd name="T70" fmla="*/ 897 w 1334"/>
                <a:gd name="T71" fmla="*/ 40 h 1335"/>
                <a:gd name="T72" fmla="*/ 985 w 1334"/>
                <a:gd name="T73" fmla="*/ 79 h 1335"/>
                <a:gd name="T74" fmla="*/ 1066 w 1334"/>
                <a:gd name="T75" fmla="*/ 132 h 1335"/>
                <a:gd name="T76" fmla="*/ 1138 w 1334"/>
                <a:gd name="T77" fmla="*/ 195 h 1335"/>
                <a:gd name="T78" fmla="*/ 1201 w 1334"/>
                <a:gd name="T79" fmla="*/ 268 h 1335"/>
                <a:gd name="T80" fmla="*/ 1253 w 1334"/>
                <a:gd name="T81" fmla="*/ 349 h 1335"/>
                <a:gd name="T82" fmla="*/ 1294 w 1334"/>
                <a:gd name="T83" fmla="*/ 438 h 1335"/>
                <a:gd name="T84" fmla="*/ 1321 w 1334"/>
                <a:gd name="T85" fmla="*/ 532 h 1335"/>
                <a:gd name="T86" fmla="*/ 1333 w 1334"/>
                <a:gd name="T87" fmla="*/ 633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4" h="1335">
                  <a:moveTo>
                    <a:pt x="1334" y="667"/>
                  </a:moveTo>
                  <a:lnTo>
                    <a:pt x="1334" y="667"/>
                  </a:lnTo>
                  <a:lnTo>
                    <a:pt x="1333" y="702"/>
                  </a:lnTo>
                  <a:lnTo>
                    <a:pt x="1330" y="735"/>
                  </a:lnTo>
                  <a:lnTo>
                    <a:pt x="1327" y="769"/>
                  </a:lnTo>
                  <a:lnTo>
                    <a:pt x="1321" y="802"/>
                  </a:lnTo>
                  <a:lnTo>
                    <a:pt x="1313" y="834"/>
                  </a:lnTo>
                  <a:lnTo>
                    <a:pt x="1304" y="865"/>
                  </a:lnTo>
                  <a:lnTo>
                    <a:pt x="1294" y="897"/>
                  </a:lnTo>
                  <a:lnTo>
                    <a:pt x="1282" y="927"/>
                  </a:lnTo>
                  <a:lnTo>
                    <a:pt x="1268" y="957"/>
                  </a:lnTo>
                  <a:lnTo>
                    <a:pt x="1253" y="985"/>
                  </a:lnTo>
                  <a:lnTo>
                    <a:pt x="1237" y="1014"/>
                  </a:lnTo>
                  <a:lnTo>
                    <a:pt x="1220" y="1041"/>
                  </a:lnTo>
                  <a:lnTo>
                    <a:pt x="1201" y="1066"/>
                  </a:lnTo>
                  <a:lnTo>
                    <a:pt x="1182" y="1092"/>
                  </a:lnTo>
                  <a:lnTo>
                    <a:pt x="1161" y="1116"/>
                  </a:lnTo>
                  <a:lnTo>
                    <a:pt x="1138" y="1140"/>
                  </a:lnTo>
                  <a:lnTo>
                    <a:pt x="1116" y="1161"/>
                  </a:lnTo>
                  <a:lnTo>
                    <a:pt x="1092" y="1182"/>
                  </a:lnTo>
                  <a:lnTo>
                    <a:pt x="1066" y="1201"/>
                  </a:lnTo>
                  <a:lnTo>
                    <a:pt x="1039" y="1221"/>
                  </a:lnTo>
                  <a:lnTo>
                    <a:pt x="1012" y="1237"/>
                  </a:lnTo>
                  <a:lnTo>
                    <a:pt x="985" y="1254"/>
                  </a:lnTo>
                  <a:lnTo>
                    <a:pt x="957" y="1269"/>
                  </a:lnTo>
                  <a:lnTo>
                    <a:pt x="927" y="1282"/>
                  </a:lnTo>
                  <a:lnTo>
                    <a:pt x="897" y="1294"/>
                  </a:lnTo>
                  <a:lnTo>
                    <a:pt x="865" y="1305"/>
                  </a:lnTo>
                  <a:lnTo>
                    <a:pt x="834" y="1314"/>
                  </a:lnTo>
                  <a:lnTo>
                    <a:pt x="801" y="1321"/>
                  </a:lnTo>
                  <a:lnTo>
                    <a:pt x="768" y="1327"/>
                  </a:lnTo>
                  <a:lnTo>
                    <a:pt x="735" y="1332"/>
                  </a:lnTo>
                  <a:lnTo>
                    <a:pt x="701" y="1333"/>
                  </a:lnTo>
                  <a:lnTo>
                    <a:pt x="668" y="1335"/>
                  </a:lnTo>
                  <a:lnTo>
                    <a:pt x="668" y="1335"/>
                  </a:lnTo>
                  <a:lnTo>
                    <a:pt x="633" y="1333"/>
                  </a:lnTo>
                  <a:lnTo>
                    <a:pt x="599" y="1332"/>
                  </a:lnTo>
                  <a:lnTo>
                    <a:pt x="566" y="1327"/>
                  </a:lnTo>
                  <a:lnTo>
                    <a:pt x="533" y="1321"/>
                  </a:lnTo>
                  <a:lnTo>
                    <a:pt x="500" y="1314"/>
                  </a:lnTo>
                  <a:lnTo>
                    <a:pt x="469" y="1305"/>
                  </a:lnTo>
                  <a:lnTo>
                    <a:pt x="439" y="1294"/>
                  </a:lnTo>
                  <a:lnTo>
                    <a:pt x="407" y="1282"/>
                  </a:lnTo>
                  <a:lnTo>
                    <a:pt x="379" y="1269"/>
                  </a:lnTo>
                  <a:lnTo>
                    <a:pt x="349" y="1254"/>
                  </a:lnTo>
                  <a:lnTo>
                    <a:pt x="322" y="1237"/>
                  </a:lnTo>
                  <a:lnTo>
                    <a:pt x="295" y="1221"/>
                  </a:lnTo>
                  <a:lnTo>
                    <a:pt x="268" y="1201"/>
                  </a:lnTo>
                  <a:lnTo>
                    <a:pt x="242" y="1182"/>
                  </a:lnTo>
                  <a:lnTo>
                    <a:pt x="218" y="1161"/>
                  </a:lnTo>
                  <a:lnTo>
                    <a:pt x="196" y="1140"/>
                  </a:lnTo>
                  <a:lnTo>
                    <a:pt x="173" y="1116"/>
                  </a:lnTo>
                  <a:lnTo>
                    <a:pt x="152" y="1092"/>
                  </a:lnTo>
                  <a:lnTo>
                    <a:pt x="133" y="1066"/>
                  </a:lnTo>
                  <a:lnTo>
                    <a:pt x="114" y="1041"/>
                  </a:lnTo>
                  <a:lnTo>
                    <a:pt x="97" y="1014"/>
                  </a:lnTo>
                  <a:lnTo>
                    <a:pt x="81" y="985"/>
                  </a:lnTo>
                  <a:lnTo>
                    <a:pt x="66" y="957"/>
                  </a:lnTo>
                  <a:lnTo>
                    <a:pt x="52" y="927"/>
                  </a:lnTo>
                  <a:lnTo>
                    <a:pt x="40" y="897"/>
                  </a:lnTo>
                  <a:lnTo>
                    <a:pt x="30" y="865"/>
                  </a:lnTo>
                  <a:lnTo>
                    <a:pt x="21" y="834"/>
                  </a:lnTo>
                  <a:lnTo>
                    <a:pt x="15" y="802"/>
                  </a:lnTo>
                  <a:lnTo>
                    <a:pt x="9" y="769"/>
                  </a:lnTo>
                  <a:lnTo>
                    <a:pt x="4" y="735"/>
                  </a:lnTo>
                  <a:lnTo>
                    <a:pt x="1" y="702"/>
                  </a:lnTo>
                  <a:lnTo>
                    <a:pt x="0" y="667"/>
                  </a:lnTo>
                  <a:lnTo>
                    <a:pt x="0" y="667"/>
                  </a:lnTo>
                  <a:lnTo>
                    <a:pt x="1" y="633"/>
                  </a:lnTo>
                  <a:lnTo>
                    <a:pt x="4" y="598"/>
                  </a:lnTo>
                  <a:lnTo>
                    <a:pt x="9" y="565"/>
                  </a:lnTo>
                  <a:lnTo>
                    <a:pt x="15" y="532"/>
                  </a:lnTo>
                  <a:lnTo>
                    <a:pt x="21" y="501"/>
                  </a:lnTo>
                  <a:lnTo>
                    <a:pt x="30" y="468"/>
                  </a:lnTo>
                  <a:lnTo>
                    <a:pt x="40" y="438"/>
                  </a:lnTo>
                  <a:lnTo>
                    <a:pt x="52" y="408"/>
                  </a:lnTo>
                  <a:lnTo>
                    <a:pt x="66" y="378"/>
                  </a:lnTo>
                  <a:lnTo>
                    <a:pt x="81" y="349"/>
                  </a:lnTo>
                  <a:lnTo>
                    <a:pt x="97" y="321"/>
                  </a:lnTo>
                  <a:lnTo>
                    <a:pt x="114" y="294"/>
                  </a:lnTo>
                  <a:lnTo>
                    <a:pt x="133" y="268"/>
                  </a:lnTo>
                  <a:lnTo>
                    <a:pt x="152" y="243"/>
                  </a:lnTo>
                  <a:lnTo>
                    <a:pt x="173" y="219"/>
                  </a:lnTo>
                  <a:lnTo>
                    <a:pt x="196" y="195"/>
                  </a:lnTo>
                  <a:lnTo>
                    <a:pt x="218" y="172"/>
                  </a:lnTo>
                  <a:lnTo>
                    <a:pt x="242" y="151"/>
                  </a:lnTo>
                  <a:lnTo>
                    <a:pt x="268" y="132"/>
                  </a:lnTo>
                  <a:lnTo>
                    <a:pt x="295" y="114"/>
                  </a:lnTo>
                  <a:lnTo>
                    <a:pt x="322" y="96"/>
                  </a:lnTo>
                  <a:lnTo>
                    <a:pt x="349" y="79"/>
                  </a:lnTo>
                  <a:lnTo>
                    <a:pt x="379" y="66"/>
                  </a:lnTo>
                  <a:lnTo>
                    <a:pt x="407" y="52"/>
                  </a:lnTo>
                  <a:lnTo>
                    <a:pt x="439" y="40"/>
                  </a:lnTo>
                  <a:lnTo>
                    <a:pt x="469" y="30"/>
                  </a:lnTo>
                  <a:lnTo>
                    <a:pt x="500" y="21"/>
                  </a:lnTo>
                  <a:lnTo>
                    <a:pt x="533" y="13"/>
                  </a:lnTo>
                  <a:lnTo>
                    <a:pt x="566" y="7"/>
                  </a:lnTo>
                  <a:lnTo>
                    <a:pt x="599" y="3"/>
                  </a:lnTo>
                  <a:lnTo>
                    <a:pt x="633" y="0"/>
                  </a:lnTo>
                  <a:lnTo>
                    <a:pt x="668" y="0"/>
                  </a:lnTo>
                  <a:lnTo>
                    <a:pt x="668" y="0"/>
                  </a:lnTo>
                  <a:lnTo>
                    <a:pt x="701" y="0"/>
                  </a:lnTo>
                  <a:lnTo>
                    <a:pt x="735" y="3"/>
                  </a:lnTo>
                  <a:lnTo>
                    <a:pt x="768" y="7"/>
                  </a:lnTo>
                  <a:lnTo>
                    <a:pt x="801" y="13"/>
                  </a:lnTo>
                  <a:lnTo>
                    <a:pt x="834" y="21"/>
                  </a:lnTo>
                  <a:lnTo>
                    <a:pt x="865" y="30"/>
                  </a:lnTo>
                  <a:lnTo>
                    <a:pt x="897" y="40"/>
                  </a:lnTo>
                  <a:lnTo>
                    <a:pt x="927" y="52"/>
                  </a:lnTo>
                  <a:lnTo>
                    <a:pt x="957" y="66"/>
                  </a:lnTo>
                  <a:lnTo>
                    <a:pt x="985" y="79"/>
                  </a:lnTo>
                  <a:lnTo>
                    <a:pt x="1012" y="96"/>
                  </a:lnTo>
                  <a:lnTo>
                    <a:pt x="1039" y="114"/>
                  </a:lnTo>
                  <a:lnTo>
                    <a:pt x="1066" y="132"/>
                  </a:lnTo>
                  <a:lnTo>
                    <a:pt x="1092" y="151"/>
                  </a:lnTo>
                  <a:lnTo>
                    <a:pt x="1116" y="172"/>
                  </a:lnTo>
                  <a:lnTo>
                    <a:pt x="1138" y="195"/>
                  </a:lnTo>
                  <a:lnTo>
                    <a:pt x="1161" y="219"/>
                  </a:lnTo>
                  <a:lnTo>
                    <a:pt x="1182" y="243"/>
                  </a:lnTo>
                  <a:lnTo>
                    <a:pt x="1201" y="268"/>
                  </a:lnTo>
                  <a:lnTo>
                    <a:pt x="1220" y="294"/>
                  </a:lnTo>
                  <a:lnTo>
                    <a:pt x="1237" y="321"/>
                  </a:lnTo>
                  <a:lnTo>
                    <a:pt x="1253" y="349"/>
                  </a:lnTo>
                  <a:lnTo>
                    <a:pt x="1268" y="378"/>
                  </a:lnTo>
                  <a:lnTo>
                    <a:pt x="1282" y="408"/>
                  </a:lnTo>
                  <a:lnTo>
                    <a:pt x="1294" y="438"/>
                  </a:lnTo>
                  <a:lnTo>
                    <a:pt x="1304" y="468"/>
                  </a:lnTo>
                  <a:lnTo>
                    <a:pt x="1313" y="501"/>
                  </a:lnTo>
                  <a:lnTo>
                    <a:pt x="1321" y="532"/>
                  </a:lnTo>
                  <a:lnTo>
                    <a:pt x="1327" y="565"/>
                  </a:lnTo>
                  <a:lnTo>
                    <a:pt x="1330" y="598"/>
                  </a:lnTo>
                  <a:lnTo>
                    <a:pt x="1333" y="633"/>
                  </a:lnTo>
                  <a:lnTo>
                    <a:pt x="1334" y="667"/>
                  </a:lnTo>
                  <a:lnTo>
                    <a:pt x="1334" y="667"/>
                  </a:lnTo>
                  <a:close/>
                </a:path>
              </a:pathLst>
            </a:custGeom>
            <a:solidFill>
              <a:srgbClr val="FFFFFF"/>
            </a:solidFill>
            <a:ln>
              <a:noFill/>
            </a:ln>
            <a:effectLst>
              <a:outerShdw blurRad="127000" dist="12700" dir="5400000" algn="ctr" rotWithShape="0">
                <a:srgbClr val="000000">
                  <a:alpha val="8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46" name="Google Shape;8975;p76">
              <a:extLst>
                <a:ext uri="{FF2B5EF4-FFF2-40B4-BE49-F238E27FC236}">
                  <a16:creationId xmlns:a16="http://schemas.microsoft.com/office/drawing/2014/main" id="{B54E4F45-F26D-4F18-992A-44B1128FFE4F}"/>
                </a:ext>
              </a:extLst>
            </p:cNvPr>
            <p:cNvGrpSpPr/>
            <p:nvPr/>
          </p:nvGrpSpPr>
          <p:grpSpPr>
            <a:xfrm>
              <a:off x="10124506" y="2766563"/>
              <a:ext cx="650957" cy="642091"/>
              <a:chOff x="2084100" y="4400250"/>
              <a:chExt cx="486550" cy="479925"/>
            </a:xfrm>
            <a:solidFill>
              <a:schemeClr val="accent5"/>
            </a:solidFill>
          </p:grpSpPr>
          <p:sp>
            <p:nvSpPr>
              <p:cNvPr id="47" name="Google Shape;8976;p76">
                <a:extLst>
                  <a:ext uri="{FF2B5EF4-FFF2-40B4-BE49-F238E27FC236}">
                    <a16:creationId xmlns:a16="http://schemas.microsoft.com/office/drawing/2014/main" id="{0EC60662-6AA4-4B08-9F12-F0DDC5097643}"/>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48" name="Google Shape;8977;p76">
                <a:extLst>
                  <a:ext uri="{FF2B5EF4-FFF2-40B4-BE49-F238E27FC236}">
                    <a16:creationId xmlns:a16="http://schemas.microsoft.com/office/drawing/2014/main" id="{A71EAE90-8F9B-4E30-9C63-502315A9AE0E}"/>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49" name="Google Shape;8978;p76">
                <a:extLst>
                  <a:ext uri="{FF2B5EF4-FFF2-40B4-BE49-F238E27FC236}">
                    <a16:creationId xmlns:a16="http://schemas.microsoft.com/office/drawing/2014/main" id="{FF0180A8-D436-43F9-9878-2D76059468E2}"/>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0" name="Google Shape;8979;p76">
                <a:extLst>
                  <a:ext uri="{FF2B5EF4-FFF2-40B4-BE49-F238E27FC236}">
                    <a16:creationId xmlns:a16="http://schemas.microsoft.com/office/drawing/2014/main" id="{45523245-2B6B-4A9B-B6BC-4471B7778E82}"/>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1" name="Google Shape;8980;p76">
                <a:extLst>
                  <a:ext uri="{FF2B5EF4-FFF2-40B4-BE49-F238E27FC236}">
                    <a16:creationId xmlns:a16="http://schemas.microsoft.com/office/drawing/2014/main" id="{ABC91881-9669-4891-830E-9D05F82B5ACA}"/>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sp>
            <p:nvSpPr>
              <p:cNvPr id="52" name="Google Shape;8981;p76">
                <a:extLst>
                  <a:ext uri="{FF2B5EF4-FFF2-40B4-BE49-F238E27FC236}">
                    <a16:creationId xmlns:a16="http://schemas.microsoft.com/office/drawing/2014/main" id="{F3318D14-7256-406A-9EC9-940A748386C9}"/>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grpFill/>
              <a:ln>
                <a:noFill/>
              </a:ln>
            </p:spPr>
            <p:txBody>
              <a:bodyPr spcFirstLastPara="1" wrap="square" lIns="121900" tIns="121900" rIns="121900" bIns="121900" anchor="ctr" anchorCtr="0">
                <a:noAutofit/>
              </a:bodyPr>
              <a:lstStyle/>
              <a:p>
                <a:endParaRPr sz="2400">
                  <a:solidFill>
                    <a:srgbClr val="435D74"/>
                  </a:solidFil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5" name="Shape 4">
            <a:extLst>
              <a:ext uri="{FF2B5EF4-FFF2-40B4-BE49-F238E27FC236}">
                <a16:creationId xmlns:a16="http://schemas.microsoft.com/office/drawing/2014/main" id="{C23ED4C1-6C04-419C-9ABC-158997833BE0}"/>
              </a:ext>
            </a:extLst>
          </p:cNvPr>
          <p:cNvSpPr/>
          <p:nvPr/>
        </p:nvSpPr>
        <p:spPr>
          <a:xfrm>
            <a:off x="647208" y="5737742"/>
            <a:ext cx="3633193" cy="1892373"/>
          </a:xfrm>
          <a:prstGeom prst="roundRect">
            <a:avLst>
              <a:gd name="adj" fmla="val 3435"/>
            </a:avLst>
          </a:prstGeom>
          <a:solidFill>
            <a:srgbClr val="3D3D42"/>
          </a:solidFill>
          <a:ln w="7620">
            <a:solidFill>
              <a:srgbClr val="56565B"/>
            </a:solidFill>
            <a:prstDash val="solid"/>
          </a:ln>
        </p:spPr>
      </p:sp>
      <p:sp>
        <p:nvSpPr>
          <p:cNvPr id="14" name="Shape 4">
            <a:extLst>
              <a:ext uri="{FF2B5EF4-FFF2-40B4-BE49-F238E27FC236}">
                <a16:creationId xmlns:a16="http://schemas.microsoft.com/office/drawing/2014/main" id="{9198A965-7D95-488C-9A12-45526A2EC01B}"/>
              </a:ext>
            </a:extLst>
          </p:cNvPr>
          <p:cNvSpPr/>
          <p:nvPr/>
        </p:nvSpPr>
        <p:spPr>
          <a:xfrm>
            <a:off x="4667860" y="2846411"/>
            <a:ext cx="3736048" cy="1807721"/>
          </a:xfrm>
          <a:prstGeom prst="roundRect">
            <a:avLst>
              <a:gd name="adj" fmla="val 3435"/>
            </a:avLst>
          </a:prstGeom>
          <a:solidFill>
            <a:srgbClr val="3D3D42"/>
          </a:solidFill>
          <a:ln w="7620">
            <a:solidFill>
              <a:srgbClr val="56565B"/>
            </a:solidFill>
            <a:prstDash val="solid"/>
          </a:ln>
        </p:spPr>
      </p:sp>
      <p:sp>
        <p:nvSpPr>
          <p:cNvPr id="13" name="Shape 4">
            <a:extLst>
              <a:ext uri="{FF2B5EF4-FFF2-40B4-BE49-F238E27FC236}">
                <a16:creationId xmlns:a16="http://schemas.microsoft.com/office/drawing/2014/main" id="{7377941A-9883-408B-BD15-2D2E571F4A81}"/>
              </a:ext>
            </a:extLst>
          </p:cNvPr>
          <p:cNvSpPr/>
          <p:nvPr/>
        </p:nvSpPr>
        <p:spPr>
          <a:xfrm>
            <a:off x="647209" y="2846488"/>
            <a:ext cx="3633193" cy="1807721"/>
          </a:xfrm>
          <a:prstGeom prst="roundRect">
            <a:avLst>
              <a:gd name="adj" fmla="val 3435"/>
            </a:avLst>
          </a:prstGeom>
          <a:solidFill>
            <a:srgbClr val="3D3D42"/>
          </a:solidFill>
          <a:ln w="7620">
            <a:solidFill>
              <a:srgbClr val="56565B"/>
            </a:solidFill>
            <a:prstDash val="solid"/>
          </a:ln>
        </p:spPr>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0093" y="596860"/>
            <a:ext cx="7663815" cy="1321832"/>
          </a:xfrm>
          <a:prstGeom prst="rect">
            <a:avLst/>
          </a:prstGeom>
          <a:noFill/>
          <a:ln/>
        </p:spPr>
        <p:txBody>
          <a:bodyPr wrap="square" lIns="0" tIns="0" rIns="0" bIns="0" rtlCol="0" anchor="t"/>
          <a:lstStyle/>
          <a:p>
            <a:pPr marL="0" indent="0">
              <a:lnSpc>
                <a:spcPts val="5200"/>
              </a:lnSpc>
              <a:buNone/>
            </a:pPr>
            <a:r>
              <a:rPr lang="en-US" sz="4150" dirty="0">
                <a:solidFill>
                  <a:srgbClr val="F2F2F3"/>
                </a:solidFill>
                <a:latin typeface="Poppins Light" pitchFamily="34" charset="0"/>
                <a:ea typeface="Poppins Light" pitchFamily="34" charset="-122"/>
                <a:cs typeface="Poppins Light" pitchFamily="34" charset="-120"/>
              </a:rPr>
              <a:t>Industry Trends and Opportunities</a:t>
            </a:r>
            <a:endParaRPr lang="en-US" sz="4150" dirty="0"/>
          </a:p>
        </p:txBody>
      </p:sp>
      <p:pic>
        <p:nvPicPr>
          <p:cNvPr id="4" name="Image 1" descr="preencoded.png"/>
          <p:cNvPicPr>
            <a:picLocks noChangeAspect="1"/>
          </p:cNvPicPr>
          <p:nvPr/>
        </p:nvPicPr>
        <p:blipFill>
          <a:blip r:embed="rId4"/>
          <a:stretch>
            <a:fillRect/>
          </a:stretch>
        </p:blipFill>
        <p:spPr>
          <a:xfrm>
            <a:off x="740093" y="2235875"/>
            <a:ext cx="528638" cy="528638"/>
          </a:xfrm>
          <a:prstGeom prst="rect">
            <a:avLst/>
          </a:prstGeom>
        </p:spPr>
      </p:pic>
      <p:sp>
        <p:nvSpPr>
          <p:cNvPr id="5" name="Text 1"/>
          <p:cNvSpPr/>
          <p:nvPr/>
        </p:nvSpPr>
        <p:spPr>
          <a:xfrm>
            <a:off x="740093" y="2975967"/>
            <a:ext cx="2843093" cy="330398"/>
          </a:xfrm>
          <a:prstGeom prst="rect">
            <a:avLst/>
          </a:prstGeom>
          <a:noFill/>
        </p:spPr>
        <p:txBody>
          <a:bodyPr wrap="square" lIns="0" tIns="0" rIns="0" bIns="0" rtlCol="0">
            <a:spAutoFit/>
          </a:bodyPr>
          <a:lstStyle/>
          <a:p>
            <a:r>
              <a:rPr lang="en-US" sz="200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Autonomous Vehicles</a:t>
            </a:r>
          </a:p>
        </p:txBody>
      </p:sp>
      <p:sp>
        <p:nvSpPr>
          <p:cNvPr id="6" name="Text 2"/>
          <p:cNvSpPr/>
          <p:nvPr/>
        </p:nvSpPr>
        <p:spPr>
          <a:xfrm>
            <a:off x="740093" y="3433167"/>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The development of autonomous and hybrid armoured vehicles presents a significant opportunity for growth.</a:t>
            </a:r>
            <a:endParaRPr lang="en-US" sz="1650" dirty="0"/>
          </a:p>
        </p:txBody>
      </p:sp>
      <p:pic>
        <p:nvPicPr>
          <p:cNvPr id="7" name="Image 2" descr="preencoded.png"/>
          <p:cNvPicPr>
            <a:picLocks noChangeAspect="1"/>
          </p:cNvPicPr>
          <p:nvPr/>
        </p:nvPicPr>
        <p:blipFill>
          <a:blip r:embed="rId5"/>
          <a:stretch>
            <a:fillRect/>
          </a:stretch>
        </p:blipFill>
        <p:spPr>
          <a:xfrm>
            <a:off x="4730591" y="2235875"/>
            <a:ext cx="528638" cy="528638"/>
          </a:xfrm>
          <a:prstGeom prst="rect">
            <a:avLst/>
          </a:prstGeom>
        </p:spPr>
      </p:pic>
      <p:sp>
        <p:nvSpPr>
          <p:cNvPr id="8" name="Text 3"/>
          <p:cNvSpPr/>
          <p:nvPr/>
        </p:nvSpPr>
        <p:spPr>
          <a:xfrm>
            <a:off x="4730591" y="2975967"/>
            <a:ext cx="2871907" cy="330398"/>
          </a:xfrm>
          <a:prstGeom prst="rect">
            <a:avLst/>
          </a:prstGeom>
          <a:noFill/>
          <a:ln/>
        </p:spPr>
        <p:txBody>
          <a:bodyPr wrap="none" lIns="0" tIns="0" rIns="0" bIns="0" rtlCol="0" anchor="t"/>
          <a:lstStyle/>
          <a:p>
            <a:pPr>
              <a:lnSpc>
                <a:spcPts val="2150"/>
              </a:lnSpc>
            </a:pP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Strategic Partnerships</a:t>
            </a:r>
          </a:p>
        </p:txBody>
      </p:sp>
      <p:sp>
        <p:nvSpPr>
          <p:cNvPr id="9" name="Text 4"/>
          <p:cNvSpPr/>
          <p:nvPr/>
        </p:nvSpPr>
        <p:spPr>
          <a:xfrm>
            <a:off x="4730591" y="3433167"/>
            <a:ext cx="3673316" cy="10147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Partnerships with governments for R&amp;D funding can accelerate innovation and market penetration.</a:t>
            </a:r>
            <a:endParaRPr lang="en-US" sz="1650" dirty="0"/>
          </a:p>
        </p:txBody>
      </p:sp>
      <p:pic>
        <p:nvPicPr>
          <p:cNvPr id="10" name="Image 3" descr="preencoded.png"/>
          <p:cNvPicPr>
            <a:picLocks noChangeAspect="1"/>
          </p:cNvPicPr>
          <p:nvPr/>
        </p:nvPicPr>
        <p:blipFill>
          <a:blip r:embed="rId6"/>
          <a:stretch>
            <a:fillRect/>
          </a:stretch>
        </p:blipFill>
        <p:spPr>
          <a:xfrm>
            <a:off x="740093" y="5082302"/>
            <a:ext cx="528638" cy="528638"/>
          </a:xfrm>
          <a:prstGeom prst="rect">
            <a:avLst/>
          </a:prstGeom>
        </p:spPr>
      </p:pic>
      <p:sp>
        <p:nvSpPr>
          <p:cNvPr id="11" name="Text 5"/>
          <p:cNvSpPr/>
          <p:nvPr/>
        </p:nvSpPr>
        <p:spPr>
          <a:xfrm>
            <a:off x="740093" y="5822394"/>
            <a:ext cx="2783086" cy="330398"/>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cs typeface="Poppins Light" panose="00000400000000000000" pitchFamily="2" charset="0"/>
              </a:rPr>
              <a:t>Sustainable Solutions</a:t>
            </a:r>
          </a:p>
        </p:txBody>
      </p:sp>
      <p:sp>
        <p:nvSpPr>
          <p:cNvPr id="12" name="Text 6"/>
          <p:cNvSpPr/>
          <p:nvPr/>
        </p:nvSpPr>
        <p:spPr>
          <a:xfrm>
            <a:off x="740093" y="6279594"/>
            <a:ext cx="3673316" cy="1353026"/>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Light" pitchFamily="34" charset="0"/>
                <a:ea typeface="Roboto Light" pitchFamily="34" charset="-122"/>
                <a:cs typeface="Roboto Light" pitchFamily="34" charset="-120"/>
              </a:rPr>
              <a:t>Developing sustainable armoured vehicles aligns with global trends and attracts environmentally conscious customers.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2" name="Shape 4">
            <a:extLst>
              <a:ext uri="{FF2B5EF4-FFF2-40B4-BE49-F238E27FC236}">
                <a16:creationId xmlns:a16="http://schemas.microsoft.com/office/drawing/2014/main" id="{757DC1C0-05EF-4209-B257-FBE8894D46C2}"/>
              </a:ext>
            </a:extLst>
          </p:cNvPr>
          <p:cNvSpPr/>
          <p:nvPr/>
        </p:nvSpPr>
        <p:spPr>
          <a:xfrm>
            <a:off x="7618926" y="6219674"/>
            <a:ext cx="6273048" cy="1807721"/>
          </a:xfrm>
          <a:prstGeom prst="roundRect">
            <a:avLst>
              <a:gd name="adj" fmla="val 3435"/>
            </a:avLst>
          </a:prstGeom>
          <a:solidFill>
            <a:srgbClr val="3D3D42"/>
          </a:solidFill>
          <a:ln w="7620">
            <a:solidFill>
              <a:srgbClr val="56565B"/>
            </a:solidFill>
            <a:prstDash val="solid"/>
          </a:ln>
        </p:spPr>
      </p:sp>
      <p:sp>
        <p:nvSpPr>
          <p:cNvPr id="21" name="Shape 4">
            <a:extLst>
              <a:ext uri="{FF2B5EF4-FFF2-40B4-BE49-F238E27FC236}">
                <a16:creationId xmlns:a16="http://schemas.microsoft.com/office/drawing/2014/main" id="{93F3E396-6C05-4554-8C60-A18DAD66DF89}"/>
              </a:ext>
            </a:extLst>
          </p:cNvPr>
          <p:cNvSpPr/>
          <p:nvPr/>
        </p:nvSpPr>
        <p:spPr>
          <a:xfrm>
            <a:off x="7618926" y="3925662"/>
            <a:ext cx="6273048" cy="1807721"/>
          </a:xfrm>
          <a:prstGeom prst="roundRect">
            <a:avLst>
              <a:gd name="adj" fmla="val 3435"/>
            </a:avLst>
          </a:prstGeom>
          <a:solidFill>
            <a:srgbClr val="3D3D42"/>
          </a:solidFill>
          <a:ln w="7620">
            <a:solidFill>
              <a:srgbClr val="56565B"/>
            </a:solidFill>
            <a:prstDash val="solid"/>
          </a:ln>
        </p:spPr>
      </p:sp>
      <p:sp>
        <p:nvSpPr>
          <p:cNvPr id="20" name="Shape 4">
            <a:extLst>
              <a:ext uri="{FF2B5EF4-FFF2-40B4-BE49-F238E27FC236}">
                <a16:creationId xmlns:a16="http://schemas.microsoft.com/office/drawing/2014/main" id="{0F444659-0B92-4D87-9DA5-E94D7009764C}"/>
              </a:ext>
            </a:extLst>
          </p:cNvPr>
          <p:cNvSpPr/>
          <p:nvPr/>
        </p:nvSpPr>
        <p:spPr>
          <a:xfrm>
            <a:off x="7618926" y="1539832"/>
            <a:ext cx="6273048" cy="1807721"/>
          </a:xfrm>
          <a:prstGeom prst="roundRect">
            <a:avLst>
              <a:gd name="adj" fmla="val 3435"/>
            </a:avLst>
          </a:prstGeom>
          <a:solidFill>
            <a:srgbClr val="3D3D42"/>
          </a:solidFill>
          <a:ln w="7620">
            <a:solidFill>
              <a:srgbClr val="56565B"/>
            </a:solidFill>
            <a:prstDash val="solid"/>
          </a:ln>
        </p:spPr>
      </p:sp>
      <p:pic>
        <p:nvPicPr>
          <p:cNvPr id="2" name="Image 0" descr="preencoded.png"/>
          <p:cNvPicPr>
            <a:picLocks noChangeAspect="1"/>
          </p:cNvPicPr>
          <p:nvPr/>
        </p:nvPicPr>
        <p:blipFill rotWithShape="1">
          <a:blip r:embed="rId3"/>
          <a:srcRect b="9127"/>
          <a:stretch/>
        </p:blipFill>
        <p:spPr>
          <a:xfrm>
            <a:off x="-38069" y="0"/>
            <a:ext cx="5040925" cy="8229600"/>
          </a:xfrm>
          <a:prstGeom prst="rect">
            <a:avLst/>
          </a:prstGeom>
        </p:spPr>
      </p:pic>
      <p:sp>
        <p:nvSpPr>
          <p:cNvPr id="3" name="Text 0"/>
          <p:cNvSpPr/>
          <p:nvPr/>
        </p:nvSpPr>
        <p:spPr>
          <a:xfrm>
            <a:off x="6224826" y="309830"/>
            <a:ext cx="5275064" cy="659368"/>
          </a:xfrm>
          <a:prstGeom prst="rect">
            <a:avLst/>
          </a:prstGeom>
          <a:noFill/>
          <a:ln/>
        </p:spPr>
        <p:txBody>
          <a:bodyPr wrap="none" lIns="0" tIns="0" rIns="0" bIns="0" rtlCol="0" anchor="t"/>
          <a:lstStyle/>
          <a:p>
            <a:pPr marL="0" indent="0">
              <a:lnSpc>
                <a:spcPts val="5150"/>
              </a:lnSpc>
              <a:buNone/>
            </a:pPr>
            <a:r>
              <a:rPr lang="en-US" sz="4150" dirty="0">
                <a:solidFill>
                  <a:srgbClr val="F2F2F3"/>
                </a:solidFill>
                <a:latin typeface="Poppins Light" pitchFamily="34" charset="0"/>
                <a:ea typeface="Poppins Light" pitchFamily="34" charset="-122"/>
                <a:cs typeface="Poppins Light" pitchFamily="34" charset="-120"/>
              </a:rPr>
              <a:t>Challenges Analysis</a:t>
            </a:r>
            <a:endParaRPr lang="en-US" sz="4150" dirty="0"/>
          </a:p>
        </p:txBody>
      </p:sp>
      <p:sp>
        <p:nvSpPr>
          <p:cNvPr id="4" name="Shape 1"/>
          <p:cNvSpPr/>
          <p:nvPr/>
        </p:nvSpPr>
        <p:spPr>
          <a:xfrm>
            <a:off x="6517895" y="1215872"/>
            <a:ext cx="45719" cy="6811523"/>
          </a:xfrm>
          <a:prstGeom prst="roundRect">
            <a:avLst>
              <a:gd name="adj" fmla="val 387669"/>
            </a:avLst>
          </a:prstGeom>
          <a:solidFill>
            <a:srgbClr val="56565B"/>
          </a:solidFill>
          <a:ln/>
        </p:spPr>
      </p:sp>
      <p:sp>
        <p:nvSpPr>
          <p:cNvPr id="5" name="Shape 2"/>
          <p:cNvSpPr/>
          <p:nvPr/>
        </p:nvSpPr>
        <p:spPr>
          <a:xfrm>
            <a:off x="6772155" y="1370230"/>
            <a:ext cx="738426" cy="22860"/>
          </a:xfrm>
          <a:prstGeom prst="roundRect">
            <a:avLst>
              <a:gd name="adj" fmla="val 387669"/>
            </a:avLst>
          </a:prstGeom>
          <a:solidFill>
            <a:srgbClr val="56565B"/>
          </a:solidFill>
          <a:ln/>
        </p:spPr>
      </p:sp>
      <p:sp>
        <p:nvSpPr>
          <p:cNvPr id="6" name="Shape 3"/>
          <p:cNvSpPr/>
          <p:nvPr/>
        </p:nvSpPr>
        <p:spPr>
          <a:xfrm>
            <a:off x="6303943" y="1215872"/>
            <a:ext cx="474702" cy="474702"/>
          </a:xfrm>
          <a:prstGeom prst="roundRect">
            <a:avLst>
              <a:gd name="adj" fmla="val 18669"/>
            </a:avLst>
          </a:prstGeom>
          <a:solidFill>
            <a:srgbClr val="3D3D42"/>
          </a:solidFill>
          <a:ln w="7620">
            <a:solidFill>
              <a:srgbClr val="56565B"/>
            </a:solidFill>
            <a:prstDash val="solid"/>
          </a:ln>
        </p:spPr>
      </p:sp>
      <p:sp>
        <p:nvSpPr>
          <p:cNvPr id="7" name="Text 4"/>
          <p:cNvSpPr/>
          <p:nvPr/>
        </p:nvSpPr>
        <p:spPr>
          <a:xfrm>
            <a:off x="6495038" y="1294929"/>
            <a:ext cx="92392"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Poppins Light" pitchFamily="34" charset="0"/>
                <a:ea typeface="Poppins Light" pitchFamily="34" charset="-122"/>
                <a:cs typeface="Poppins Light" pitchFamily="34" charset="-120"/>
              </a:rPr>
              <a:t>1</a:t>
            </a:r>
            <a:endParaRPr lang="en-US" sz="2450" dirty="0"/>
          </a:p>
        </p:txBody>
      </p:sp>
      <p:sp>
        <p:nvSpPr>
          <p:cNvPr id="8" name="Text 5"/>
          <p:cNvSpPr/>
          <p:nvPr/>
        </p:nvSpPr>
        <p:spPr>
          <a:xfrm>
            <a:off x="7701796" y="1189559"/>
            <a:ext cx="2735342" cy="329565"/>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Process Optimization</a:t>
            </a:r>
          </a:p>
        </p:txBody>
      </p:sp>
      <p:sp>
        <p:nvSpPr>
          <p:cNvPr id="9" name="Text 6"/>
          <p:cNvSpPr/>
          <p:nvPr/>
        </p:nvSpPr>
        <p:spPr>
          <a:xfrm>
            <a:off x="7701796" y="1519124"/>
            <a:ext cx="6190178" cy="1735214"/>
          </a:xfrm>
          <a:prstGeom prst="rect">
            <a:avLst/>
          </a:prstGeom>
          <a:noFill/>
          <a:ln/>
        </p:spPr>
        <p:txBody>
          <a:bodyPr wrap="square" lIns="0" tIns="0" rIns="0" bIns="0" rtlCol="0" anchor="t"/>
          <a:lstStyle/>
          <a:p>
            <a:pPr marL="0" indent="0">
              <a:lnSpc>
                <a:spcPts val="2650"/>
              </a:lnSpc>
              <a:buNone/>
            </a:pPr>
            <a:r>
              <a:rPr lang="en-US" sz="1650" b="1" dirty="0">
                <a:solidFill>
                  <a:srgbClr val="E5E0DF"/>
                </a:solidFill>
                <a:latin typeface="Roboto Light" pitchFamily="34" charset="0"/>
                <a:ea typeface="Roboto Light" pitchFamily="34" charset="-122"/>
                <a:cs typeface="Roboto Light" pitchFamily="34" charset="-120"/>
              </a:rPr>
              <a:t>Current State</a:t>
            </a:r>
            <a:r>
              <a:rPr lang="en-US" sz="1650" dirty="0">
                <a:solidFill>
                  <a:srgbClr val="E5E0DF"/>
                </a:solidFill>
                <a:latin typeface="Roboto Light" pitchFamily="34" charset="0"/>
                <a:ea typeface="Roboto Light" pitchFamily="34" charset="-122"/>
                <a:cs typeface="Roboto Light" pitchFamily="34" charset="-120"/>
              </a:rPr>
              <a:t>: Lack of streamlined workflows leads to delays and inefficiencies in production. </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Impact</a:t>
            </a:r>
            <a:r>
              <a:rPr lang="en-US" sz="1650" dirty="0">
                <a:solidFill>
                  <a:srgbClr val="E5E0DF"/>
                </a:solidFill>
                <a:latin typeface="Roboto Light" pitchFamily="34" charset="0"/>
                <a:ea typeface="Roboto Light" pitchFamily="34" charset="-122"/>
                <a:cs typeface="Roboto Light" pitchFamily="34" charset="-120"/>
              </a:rPr>
              <a:t>: Increased operational costs and reduced output.  </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Proposed Solution</a:t>
            </a:r>
            <a:r>
              <a:rPr lang="en-US" sz="1650" dirty="0">
                <a:solidFill>
                  <a:srgbClr val="E5E0DF"/>
                </a:solidFill>
                <a:latin typeface="Roboto Light" pitchFamily="34" charset="0"/>
                <a:ea typeface="Roboto Light" pitchFamily="34" charset="-122"/>
                <a:cs typeface="Roboto Light" pitchFamily="34" charset="-120"/>
              </a:rPr>
              <a:t>: Implement Lean and Six Sigma practices to standardize processes and eliminate waste. </a:t>
            </a:r>
            <a:endParaRPr lang="en-US" sz="1650" dirty="0"/>
          </a:p>
        </p:txBody>
      </p:sp>
      <p:sp>
        <p:nvSpPr>
          <p:cNvPr id="10" name="Shape 7"/>
          <p:cNvSpPr/>
          <p:nvPr/>
        </p:nvSpPr>
        <p:spPr>
          <a:xfrm>
            <a:off x="6755785" y="3791494"/>
            <a:ext cx="738426" cy="22860"/>
          </a:xfrm>
          <a:prstGeom prst="roundRect">
            <a:avLst>
              <a:gd name="adj" fmla="val 387669"/>
            </a:avLst>
          </a:prstGeom>
          <a:solidFill>
            <a:srgbClr val="56565B"/>
          </a:solidFill>
          <a:ln/>
        </p:spPr>
      </p:sp>
      <p:sp>
        <p:nvSpPr>
          <p:cNvPr id="11" name="Shape 8"/>
          <p:cNvSpPr/>
          <p:nvPr/>
        </p:nvSpPr>
        <p:spPr>
          <a:xfrm>
            <a:off x="6303943" y="3565633"/>
            <a:ext cx="474702" cy="474702"/>
          </a:xfrm>
          <a:prstGeom prst="roundRect">
            <a:avLst>
              <a:gd name="adj" fmla="val 18669"/>
            </a:avLst>
          </a:prstGeom>
          <a:solidFill>
            <a:srgbClr val="3D3D42"/>
          </a:solidFill>
          <a:ln w="7620">
            <a:solidFill>
              <a:srgbClr val="56565B"/>
            </a:solidFill>
            <a:prstDash val="solid"/>
          </a:ln>
        </p:spPr>
      </p:sp>
      <p:sp>
        <p:nvSpPr>
          <p:cNvPr id="12" name="Text 9"/>
          <p:cNvSpPr/>
          <p:nvPr/>
        </p:nvSpPr>
        <p:spPr>
          <a:xfrm>
            <a:off x="6450747" y="3644690"/>
            <a:ext cx="180975"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Poppins Light" pitchFamily="34" charset="0"/>
                <a:ea typeface="Poppins Light" pitchFamily="34" charset="-122"/>
                <a:cs typeface="Poppins Light" pitchFamily="34" charset="-120"/>
              </a:rPr>
              <a:t>2</a:t>
            </a:r>
            <a:endParaRPr lang="en-US" sz="2450" dirty="0"/>
          </a:p>
        </p:txBody>
      </p:sp>
      <p:sp>
        <p:nvSpPr>
          <p:cNvPr id="13" name="Text 10"/>
          <p:cNvSpPr/>
          <p:nvPr/>
        </p:nvSpPr>
        <p:spPr>
          <a:xfrm>
            <a:off x="7701796" y="3539320"/>
            <a:ext cx="2637473" cy="329565"/>
          </a:xfrm>
          <a:prstGeom prst="rect">
            <a:avLst/>
          </a:prstGeom>
          <a:noFill/>
          <a:ln/>
        </p:spPr>
        <p:txBody>
          <a:bodyPr wrap="none" lIns="0" tIns="0" rIns="0" bIns="0" rtlCol="0" anchor="t"/>
          <a:lstStyle/>
          <a:p>
            <a:pPr>
              <a:lnSpc>
                <a:spcPts val="2150"/>
              </a:lnSpc>
            </a:pP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Supply Chain Issues</a:t>
            </a:r>
          </a:p>
        </p:txBody>
      </p:sp>
      <p:sp>
        <p:nvSpPr>
          <p:cNvPr id="14" name="Text 11"/>
          <p:cNvSpPr/>
          <p:nvPr/>
        </p:nvSpPr>
        <p:spPr>
          <a:xfrm>
            <a:off x="7701796" y="3906350"/>
            <a:ext cx="6190178" cy="1735215"/>
          </a:xfrm>
          <a:prstGeom prst="rect">
            <a:avLst/>
          </a:prstGeom>
          <a:noFill/>
          <a:ln/>
        </p:spPr>
        <p:txBody>
          <a:bodyPr wrap="square" lIns="0" tIns="0" rIns="0" bIns="0" rtlCol="0" anchor="t"/>
          <a:lstStyle/>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Current State</a:t>
            </a:r>
            <a:r>
              <a:rPr lang="en-US" sz="1650" dirty="0">
                <a:solidFill>
                  <a:srgbClr val="E5E0DF"/>
                </a:solidFill>
                <a:latin typeface="Roboto Light" pitchFamily="34" charset="0"/>
                <a:ea typeface="Roboto Light" pitchFamily="34" charset="-122"/>
                <a:cs typeface="Roboto Light" pitchFamily="34" charset="-120"/>
              </a:rPr>
              <a:t>: Dependence on a limited number of suppliers creates bottlenecks.</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Impact</a:t>
            </a:r>
            <a:r>
              <a:rPr lang="en-US" sz="1650" dirty="0">
                <a:solidFill>
                  <a:srgbClr val="E5E0DF"/>
                </a:solidFill>
                <a:latin typeface="Roboto Light" pitchFamily="34" charset="0"/>
                <a:ea typeface="Roboto Light" pitchFamily="34" charset="-122"/>
                <a:cs typeface="Roboto Light" pitchFamily="34" charset="-120"/>
              </a:rPr>
              <a:t>: Vulnerability to global disruptions and material shortages.  </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Proposed Solution</a:t>
            </a:r>
            <a:r>
              <a:rPr lang="en-US" sz="1650" dirty="0">
                <a:solidFill>
                  <a:srgbClr val="E5E0DF"/>
                </a:solidFill>
                <a:latin typeface="Roboto Light" pitchFamily="34" charset="0"/>
                <a:ea typeface="Roboto Light" pitchFamily="34" charset="-122"/>
                <a:cs typeface="Roboto Light" pitchFamily="34" charset="-120"/>
              </a:rPr>
              <a:t>: Diversify supplier base and adopt predictive analytics for demand forecasting.</a:t>
            </a:r>
            <a:endParaRPr lang="en-US" sz="1650" dirty="0"/>
          </a:p>
        </p:txBody>
      </p:sp>
      <p:sp>
        <p:nvSpPr>
          <p:cNvPr id="15" name="Shape 12"/>
          <p:cNvSpPr/>
          <p:nvPr/>
        </p:nvSpPr>
        <p:spPr>
          <a:xfrm>
            <a:off x="6755785" y="6080170"/>
            <a:ext cx="738426" cy="22860"/>
          </a:xfrm>
          <a:prstGeom prst="roundRect">
            <a:avLst>
              <a:gd name="adj" fmla="val 387669"/>
            </a:avLst>
          </a:prstGeom>
          <a:solidFill>
            <a:srgbClr val="56565B"/>
          </a:solidFill>
          <a:ln/>
        </p:spPr>
      </p:sp>
      <p:sp>
        <p:nvSpPr>
          <p:cNvPr id="16" name="Shape 13"/>
          <p:cNvSpPr/>
          <p:nvPr/>
        </p:nvSpPr>
        <p:spPr>
          <a:xfrm>
            <a:off x="6303943" y="5854308"/>
            <a:ext cx="474702" cy="474702"/>
          </a:xfrm>
          <a:prstGeom prst="roundRect">
            <a:avLst>
              <a:gd name="adj" fmla="val 18669"/>
            </a:avLst>
          </a:prstGeom>
          <a:solidFill>
            <a:srgbClr val="3D3D42"/>
          </a:solidFill>
          <a:ln w="7620">
            <a:solidFill>
              <a:srgbClr val="56565B"/>
            </a:solidFill>
            <a:prstDash val="solid"/>
          </a:ln>
        </p:spPr>
      </p:sp>
      <p:sp>
        <p:nvSpPr>
          <p:cNvPr id="17" name="Text 14"/>
          <p:cNvSpPr/>
          <p:nvPr/>
        </p:nvSpPr>
        <p:spPr>
          <a:xfrm>
            <a:off x="6448723" y="5933366"/>
            <a:ext cx="185142" cy="316468"/>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Poppins Light" pitchFamily="34" charset="0"/>
                <a:ea typeface="Poppins Light" pitchFamily="34" charset="-122"/>
                <a:cs typeface="Poppins Light" pitchFamily="34" charset="-120"/>
              </a:rPr>
              <a:t>3</a:t>
            </a:r>
            <a:endParaRPr lang="en-US" sz="2450" dirty="0"/>
          </a:p>
        </p:txBody>
      </p:sp>
      <p:sp>
        <p:nvSpPr>
          <p:cNvPr id="18" name="Text 15"/>
          <p:cNvSpPr/>
          <p:nvPr/>
        </p:nvSpPr>
        <p:spPr>
          <a:xfrm>
            <a:off x="7701796" y="5827995"/>
            <a:ext cx="4231719" cy="329565"/>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Employee Resistance to Change</a:t>
            </a:r>
          </a:p>
        </p:txBody>
      </p:sp>
      <p:sp>
        <p:nvSpPr>
          <p:cNvPr id="19" name="Text 16"/>
          <p:cNvSpPr/>
          <p:nvPr/>
        </p:nvSpPr>
        <p:spPr>
          <a:xfrm>
            <a:off x="7701796" y="6249834"/>
            <a:ext cx="6190178" cy="1669936"/>
          </a:xfrm>
          <a:prstGeom prst="rect">
            <a:avLst/>
          </a:prstGeom>
          <a:noFill/>
          <a:ln/>
        </p:spPr>
        <p:txBody>
          <a:bodyPr wrap="square" lIns="0" tIns="0" rIns="0" bIns="0" rtlCol="0" anchor="t"/>
          <a:lstStyle/>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Current State</a:t>
            </a:r>
            <a:r>
              <a:rPr lang="en-US" sz="1650" dirty="0">
                <a:solidFill>
                  <a:srgbClr val="E5E0DF"/>
                </a:solidFill>
                <a:latin typeface="Roboto Light" pitchFamily="34" charset="0"/>
                <a:ea typeface="Roboto Light" pitchFamily="34" charset="-122"/>
                <a:cs typeface="Roboto Light" pitchFamily="34" charset="-120"/>
              </a:rPr>
              <a:t>: Resistance stems from fear of role displacement and lack of training in new technologies.  </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Impact</a:t>
            </a:r>
            <a:r>
              <a:rPr lang="en-US" sz="1650" dirty="0">
                <a:solidFill>
                  <a:srgbClr val="E5E0DF"/>
                </a:solidFill>
                <a:latin typeface="Roboto Light" pitchFamily="34" charset="0"/>
                <a:ea typeface="Roboto Light" pitchFamily="34" charset="-122"/>
                <a:cs typeface="Roboto Light" pitchFamily="34" charset="-120"/>
              </a:rPr>
              <a:t>: Slows adoption of innovative practices and reduces morale.  </a:t>
            </a:r>
          </a:p>
          <a:p>
            <a:pPr marL="0" indent="0" algn="l">
              <a:lnSpc>
                <a:spcPts val="2650"/>
              </a:lnSpc>
              <a:buNone/>
            </a:pPr>
            <a:r>
              <a:rPr lang="en-US" sz="1650" b="1" dirty="0">
                <a:solidFill>
                  <a:srgbClr val="E5E0DF"/>
                </a:solidFill>
                <a:latin typeface="Roboto Light" pitchFamily="34" charset="0"/>
                <a:ea typeface="Roboto Light" pitchFamily="34" charset="-122"/>
                <a:cs typeface="Roboto Light" pitchFamily="34" charset="-120"/>
              </a:rPr>
              <a:t>Proposed Solution</a:t>
            </a:r>
            <a:r>
              <a:rPr lang="en-US" sz="1650" dirty="0">
                <a:solidFill>
                  <a:srgbClr val="E5E0DF"/>
                </a:solidFill>
                <a:latin typeface="Roboto Light" pitchFamily="34" charset="0"/>
                <a:ea typeface="Roboto Light" pitchFamily="34" charset="-122"/>
                <a:cs typeface="Roboto Light" pitchFamily="34" charset="-120"/>
              </a:rPr>
              <a:t>: Implement the ADKAR model for change management and conduct regular upskilling programs.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326123"/>
          </a:xfrm>
          <a:prstGeom prst="rect">
            <a:avLst/>
          </a:prstGeom>
        </p:spPr>
      </p:pic>
      <p:sp>
        <p:nvSpPr>
          <p:cNvPr id="3" name="Text 0"/>
          <p:cNvSpPr/>
          <p:nvPr/>
        </p:nvSpPr>
        <p:spPr>
          <a:xfrm>
            <a:off x="617458" y="2692360"/>
            <a:ext cx="6269831" cy="551378"/>
          </a:xfrm>
          <a:prstGeom prst="rect">
            <a:avLst/>
          </a:prstGeom>
          <a:noFill/>
          <a:ln/>
        </p:spPr>
        <p:txBody>
          <a:bodyPr wrap="none" lIns="0" tIns="0" rIns="0" bIns="0" rtlCol="0" anchor="t"/>
          <a:lstStyle/>
          <a:p>
            <a:pPr marL="0" indent="0">
              <a:lnSpc>
                <a:spcPts val="4300"/>
              </a:lnSpc>
              <a:buNone/>
            </a:pPr>
            <a:r>
              <a:rPr lang="en-US" sz="3450" dirty="0">
                <a:solidFill>
                  <a:srgbClr val="F2F2F3"/>
                </a:solidFill>
                <a:latin typeface="Poppins Light" pitchFamily="34" charset="0"/>
                <a:ea typeface="Poppins Light" pitchFamily="34" charset="-122"/>
                <a:cs typeface="Poppins Light" pitchFamily="34" charset="-120"/>
              </a:rPr>
              <a:t>Strategic Recommendations</a:t>
            </a:r>
            <a:endParaRPr lang="en-US" sz="3450" dirty="0"/>
          </a:p>
        </p:txBody>
      </p:sp>
      <p:pic>
        <p:nvPicPr>
          <p:cNvPr id="4" name="Image 1" descr="preencoded.png"/>
          <p:cNvPicPr>
            <a:picLocks noChangeAspect="1"/>
          </p:cNvPicPr>
          <p:nvPr/>
        </p:nvPicPr>
        <p:blipFill>
          <a:blip r:embed="rId4"/>
          <a:stretch>
            <a:fillRect/>
          </a:stretch>
        </p:blipFill>
        <p:spPr>
          <a:xfrm>
            <a:off x="617458" y="3508296"/>
            <a:ext cx="882134" cy="1411486"/>
          </a:xfrm>
          <a:prstGeom prst="rect">
            <a:avLst/>
          </a:prstGeom>
          <a:noFill/>
        </p:spPr>
      </p:pic>
      <p:sp>
        <p:nvSpPr>
          <p:cNvPr id="5" name="Text 1"/>
          <p:cNvSpPr/>
          <p:nvPr/>
        </p:nvSpPr>
        <p:spPr>
          <a:xfrm>
            <a:off x="1764149" y="3684627"/>
            <a:ext cx="2287072" cy="275630"/>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Poppins Light" pitchFamily="34" charset="0"/>
                <a:ea typeface="Poppins Light" pitchFamily="34" charset="-122"/>
                <a:cs typeface="Poppins Light" pitchFamily="34" charset="-120"/>
              </a:rPr>
              <a:t>Process Optimization</a:t>
            </a:r>
            <a:endParaRPr lang="en-US" sz="1700" b="1" dirty="0"/>
          </a:p>
        </p:txBody>
      </p:sp>
      <p:sp>
        <p:nvSpPr>
          <p:cNvPr id="6" name="Text 2"/>
          <p:cNvSpPr/>
          <p:nvPr/>
        </p:nvSpPr>
        <p:spPr>
          <a:xfrm>
            <a:off x="1764149" y="4021989"/>
            <a:ext cx="11579317" cy="85367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Automate repetitive tasks with AI-driven solutions, develop a central dashboard for monitoring KPIs across departments, and regularly review and iterate workflows through feedback loops.</a:t>
            </a:r>
          </a:p>
        </p:txBody>
      </p:sp>
      <p:pic>
        <p:nvPicPr>
          <p:cNvPr id="7" name="Image 2" descr="preencoded.png"/>
          <p:cNvPicPr>
            <a:picLocks noChangeAspect="1"/>
          </p:cNvPicPr>
          <p:nvPr/>
        </p:nvPicPr>
        <p:blipFill>
          <a:blip r:embed="rId5"/>
          <a:stretch>
            <a:fillRect/>
          </a:stretch>
        </p:blipFill>
        <p:spPr>
          <a:xfrm>
            <a:off x="617458" y="4919782"/>
            <a:ext cx="882134" cy="1411486"/>
          </a:xfrm>
          <a:prstGeom prst="rect">
            <a:avLst/>
          </a:prstGeom>
          <a:noFill/>
        </p:spPr>
      </p:pic>
      <p:sp>
        <p:nvSpPr>
          <p:cNvPr id="8" name="Text 3"/>
          <p:cNvSpPr/>
          <p:nvPr/>
        </p:nvSpPr>
        <p:spPr>
          <a:xfrm>
            <a:off x="1764149" y="5096113"/>
            <a:ext cx="3537228" cy="275630"/>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Poppins Light" pitchFamily="34" charset="0"/>
                <a:ea typeface="Poppins Light" pitchFamily="34" charset="-122"/>
                <a:cs typeface="Poppins Light" pitchFamily="34" charset="-120"/>
              </a:rPr>
              <a:t>Enhance Supply Chain Efficiency</a:t>
            </a:r>
            <a:endParaRPr lang="en-US" sz="1700" b="1" dirty="0"/>
          </a:p>
        </p:txBody>
      </p:sp>
      <p:sp>
        <p:nvSpPr>
          <p:cNvPr id="9" name="Text 4"/>
          <p:cNvSpPr/>
          <p:nvPr/>
        </p:nvSpPr>
        <p:spPr>
          <a:xfrm>
            <a:off x="1764149" y="5412841"/>
            <a:ext cx="12248793" cy="76961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Establish relationships with local and international suppliers to reduce dependency on a few sources, integrate a cloud-based supply chain management system for real-time tracking, and invest in bulk purchasing to negotiate better pricing and reduce costs.</a:t>
            </a:r>
          </a:p>
        </p:txBody>
      </p:sp>
      <p:pic>
        <p:nvPicPr>
          <p:cNvPr id="10" name="Image 3" descr="preencoded.png"/>
          <p:cNvPicPr>
            <a:picLocks noChangeAspect="1"/>
          </p:cNvPicPr>
          <p:nvPr/>
        </p:nvPicPr>
        <p:blipFill>
          <a:blip r:embed="rId6"/>
          <a:stretch>
            <a:fillRect/>
          </a:stretch>
        </p:blipFill>
        <p:spPr>
          <a:xfrm>
            <a:off x="617458" y="6331268"/>
            <a:ext cx="882134" cy="1411486"/>
          </a:xfrm>
          <a:prstGeom prst="rect">
            <a:avLst/>
          </a:prstGeom>
          <a:noFill/>
        </p:spPr>
      </p:pic>
      <p:sp>
        <p:nvSpPr>
          <p:cNvPr id="11" name="Text 5"/>
          <p:cNvSpPr/>
          <p:nvPr/>
        </p:nvSpPr>
        <p:spPr>
          <a:xfrm>
            <a:off x="1764149" y="6507599"/>
            <a:ext cx="3351728" cy="275630"/>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Poppins Light" pitchFamily="34" charset="0"/>
                <a:ea typeface="Poppins Light" pitchFamily="34" charset="-122"/>
                <a:cs typeface="Poppins Light" pitchFamily="34" charset="-120"/>
              </a:rPr>
              <a:t>Cultural Change Management</a:t>
            </a:r>
            <a:endParaRPr lang="en-US" sz="1700" b="1" dirty="0"/>
          </a:p>
        </p:txBody>
      </p:sp>
      <p:sp>
        <p:nvSpPr>
          <p:cNvPr id="12" name="Text 6"/>
          <p:cNvSpPr/>
          <p:nvPr/>
        </p:nvSpPr>
        <p:spPr>
          <a:xfrm>
            <a:off x="1764148" y="6805013"/>
            <a:ext cx="12248793" cy="1182173"/>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Foster a culture of collaboration and innovation by introducing employee reward systems for adopting new practices, conduct leadership training to ensure managers model the desired behaviors, and roll out an internal communication campaign emphasizing the benefits of transformation.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Row of boat oars entering water"/>
          <p:cNvPicPr>
            <a:picLocks noChangeAspect="1"/>
          </p:cNvPicPr>
          <p:nvPr/>
        </p:nvPicPr>
        <p:blipFill>
          <a:blip r:embed="rId3"/>
          <a:srcRect/>
          <a:stretch/>
        </p:blipFill>
        <p:spPr>
          <a:xfrm>
            <a:off x="0" y="20993"/>
            <a:ext cx="14630400" cy="2326123"/>
          </a:xfrm>
          <a:prstGeom prst="rect">
            <a:avLst/>
          </a:prstGeom>
        </p:spPr>
      </p:pic>
      <p:sp>
        <p:nvSpPr>
          <p:cNvPr id="3" name="Text 0"/>
          <p:cNvSpPr/>
          <p:nvPr/>
        </p:nvSpPr>
        <p:spPr>
          <a:xfrm>
            <a:off x="1206394" y="2784350"/>
            <a:ext cx="4760454" cy="551378"/>
          </a:xfrm>
          <a:prstGeom prst="rect">
            <a:avLst/>
          </a:prstGeom>
          <a:noFill/>
          <a:ln/>
        </p:spPr>
        <p:txBody>
          <a:bodyPr wrap="none" lIns="0" tIns="0" rIns="0" bIns="0" rtlCol="0" anchor="t"/>
          <a:lstStyle/>
          <a:p>
            <a:pPr marL="0" indent="0">
              <a:lnSpc>
                <a:spcPts val="4300"/>
              </a:lnSpc>
              <a:buNone/>
            </a:pPr>
            <a:r>
              <a:rPr lang="en-US" sz="3450" dirty="0">
                <a:solidFill>
                  <a:srgbClr val="F2F2F3"/>
                </a:solidFill>
                <a:latin typeface="Poppins Light" pitchFamily="34" charset="0"/>
                <a:ea typeface="Poppins Light" pitchFamily="34" charset="-122"/>
                <a:cs typeface="Poppins Light" pitchFamily="34" charset="-120"/>
              </a:rPr>
              <a:t>Process Optimization</a:t>
            </a:r>
          </a:p>
        </p:txBody>
      </p:sp>
      <p:sp>
        <p:nvSpPr>
          <p:cNvPr id="5" name="Text 1"/>
          <p:cNvSpPr/>
          <p:nvPr/>
        </p:nvSpPr>
        <p:spPr>
          <a:xfrm>
            <a:off x="1764148" y="3684627"/>
            <a:ext cx="3195309" cy="295466"/>
          </a:xfrm>
          <a:prstGeom prst="rect">
            <a:avLst/>
          </a:prstGeom>
          <a:noFill/>
        </p:spPr>
        <p:txBody>
          <a:bodyPr wrap="square" lIns="0" tIns="0" rIns="0" bIns="0" rtlCol="0">
            <a:spAutoFit/>
          </a:bodyPr>
          <a:lstStyle/>
          <a:p>
            <a:r>
              <a:rPr lang="en-US" sz="1920" b="1" dirty="0">
                <a:solidFill>
                  <a:schemeClr val="accent1"/>
                </a:solidFill>
                <a:latin typeface="Poppins Light" panose="00000400000000000000" pitchFamily="2" charset="0"/>
                <a:ea typeface="Roboto Light" panose="02000000000000000000" pitchFamily="2" charset="0"/>
                <a:cs typeface="Poppins Light" panose="00000400000000000000" pitchFamily="2" charset="0"/>
              </a:rPr>
              <a:t>Lean Manufacturing</a:t>
            </a:r>
          </a:p>
        </p:txBody>
      </p:sp>
      <p:sp>
        <p:nvSpPr>
          <p:cNvPr id="6" name="Text 2"/>
          <p:cNvSpPr/>
          <p:nvPr/>
        </p:nvSpPr>
        <p:spPr>
          <a:xfrm>
            <a:off x="1764149" y="4021989"/>
            <a:ext cx="11579317" cy="853679"/>
          </a:xfrm>
          <a:prstGeom prst="rect">
            <a:avLst/>
          </a:prstGeom>
          <a:noFill/>
          <a:ln/>
        </p:spPr>
        <p:txBody>
          <a:bodyPr wrap="square" lIns="0" tIns="0" rIns="0" bIns="0" rtlCol="0" anchor="t"/>
          <a:lstStyle/>
          <a:p>
            <a:pPr>
              <a:lnSpc>
                <a:spcPct val="150000"/>
              </a:lnSpc>
            </a:pPr>
            <a:r>
              <a:rPr lang="en-NG" sz="1600" dirty="0">
                <a:solidFill>
                  <a:srgbClr val="E5E0DF"/>
                </a:solidFill>
                <a:latin typeface="Roboto Light" pitchFamily="34" charset="0"/>
                <a:ea typeface="Roboto Light" pitchFamily="34" charset="-122"/>
              </a:rPr>
              <a:t>Optimize </a:t>
            </a:r>
            <a:r>
              <a:rPr lang="en-US" sz="1600" dirty="0">
                <a:solidFill>
                  <a:srgbClr val="E5E0DF"/>
                </a:solidFill>
                <a:latin typeface="Roboto Light" pitchFamily="34" charset="0"/>
                <a:ea typeface="Roboto Light" pitchFamily="34" charset="-122"/>
              </a:rPr>
              <a:t>I</a:t>
            </a:r>
            <a:r>
              <a:rPr lang="en-NG" sz="1600" dirty="0">
                <a:solidFill>
                  <a:srgbClr val="E5E0DF"/>
                </a:solidFill>
                <a:latin typeface="Roboto Light" pitchFamily="34" charset="0"/>
                <a:ea typeface="Roboto Light" pitchFamily="34" charset="-122"/>
              </a:rPr>
              <a:t>nventory management</a:t>
            </a:r>
            <a:r>
              <a:rPr lang="en-US" sz="1600" dirty="0">
                <a:solidFill>
                  <a:srgbClr val="E5E0DF"/>
                </a:solidFill>
                <a:latin typeface="Roboto Light" pitchFamily="34" charset="0"/>
                <a:ea typeface="Roboto Light" pitchFamily="34" charset="-122"/>
              </a:rPr>
              <a:t> by i</a:t>
            </a:r>
            <a:r>
              <a:rPr lang="en-US" sz="1600" dirty="0">
                <a:solidFill>
                  <a:srgbClr val="E5E0DF"/>
                </a:solidFill>
                <a:latin typeface="Roboto Light" pitchFamily="34" charset="0"/>
                <a:ea typeface="Roboto Light" pitchFamily="34" charset="-122"/>
                <a:cs typeface="Roboto Light" pitchFamily="34" charset="-120"/>
              </a:rPr>
              <a:t>mplementing lean principles to reduce waste and improve efficiency in production processes. This can help in cost reduction and faster delivery times</a:t>
            </a:r>
          </a:p>
        </p:txBody>
      </p:sp>
      <p:sp>
        <p:nvSpPr>
          <p:cNvPr id="13" name="Text 1">
            <a:extLst>
              <a:ext uri="{FF2B5EF4-FFF2-40B4-BE49-F238E27FC236}">
                <a16:creationId xmlns:a16="http://schemas.microsoft.com/office/drawing/2014/main" id="{651E89DE-23B5-4C60-A8CD-0C0B03120C8D}"/>
              </a:ext>
            </a:extLst>
          </p:cNvPr>
          <p:cNvSpPr/>
          <p:nvPr/>
        </p:nvSpPr>
        <p:spPr>
          <a:xfrm>
            <a:off x="1764148" y="5103935"/>
            <a:ext cx="3908231" cy="303370"/>
          </a:xfrm>
          <a:prstGeom prst="rect">
            <a:avLst/>
          </a:prstGeom>
          <a:noFill/>
          <a:ln/>
        </p:spPr>
        <p:txBody>
          <a:bodyPr wrap="none" lIns="0" tIns="0" rIns="0" bIns="0" rtlCol="0" anchor="t"/>
          <a:lstStyle/>
          <a:p>
            <a:pPr marL="0" indent="0" algn="l">
              <a:lnSpc>
                <a:spcPts val="2150"/>
              </a:lnSpc>
              <a:buNone/>
            </a:pP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Digital</a:t>
            </a:r>
            <a:r>
              <a:rPr lang="en-US" sz="1700" b="1" dirty="0">
                <a:solidFill>
                  <a:srgbClr val="E5E0DF"/>
                </a:solidFill>
                <a:latin typeface="Poppins Light" panose="00000400000000000000" pitchFamily="2" charset="0"/>
                <a:ea typeface="Poppins Light" pitchFamily="34" charset="-122"/>
                <a:cs typeface="Poppins Light" panose="00000400000000000000" pitchFamily="2" charset="0"/>
              </a:rPr>
              <a:t> </a:t>
            </a:r>
            <a:r>
              <a:rPr lang="en-US" sz="1920" b="1" dirty="0">
                <a:solidFill>
                  <a:schemeClr val="accent2"/>
                </a:solidFill>
                <a:latin typeface="Poppins Light" panose="00000400000000000000" pitchFamily="2" charset="0"/>
                <a:ea typeface="Roboto Light" panose="02000000000000000000" pitchFamily="2" charset="0"/>
                <a:cs typeface="Poppins Light" panose="00000400000000000000" pitchFamily="2" charset="0"/>
              </a:rPr>
              <a:t>Transformation</a:t>
            </a:r>
          </a:p>
        </p:txBody>
      </p:sp>
      <p:sp>
        <p:nvSpPr>
          <p:cNvPr id="14" name="Text 2">
            <a:extLst>
              <a:ext uri="{FF2B5EF4-FFF2-40B4-BE49-F238E27FC236}">
                <a16:creationId xmlns:a16="http://schemas.microsoft.com/office/drawing/2014/main" id="{0EBEACFB-67FA-43B7-9FF7-D4EE7EF682D4}"/>
              </a:ext>
            </a:extLst>
          </p:cNvPr>
          <p:cNvSpPr/>
          <p:nvPr/>
        </p:nvSpPr>
        <p:spPr>
          <a:xfrm>
            <a:off x="1764149" y="5398020"/>
            <a:ext cx="11579317" cy="475103"/>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Invest in digital tools like ERP systems to streamline operations and enhance supply chain management.</a:t>
            </a:r>
          </a:p>
        </p:txBody>
      </p:sp>
      <p:sp>
        <p:nvSpPr>
          <p:cNvPr id="15" name="Text 1">
            <a:extLst>
              <a:ext uri="{FF2B5EF4-FFF2-40B4-BE49-F238E27FC236}">
                <a16:creationId xmlns:a16="http://schemas.microsoft.com/office/drawing/2014/main" id="{2AE9D133-C188-40A5-8B8E-7E1DD6DAB696}"/>
              </a:ext>
            </a:extLst>
          </p:cNvPr>
          <p:cNvSpPr/>
          <p:nvPr/>
        </p:nvSpPr>
        <p:spPr>
          <a:xfrm>
            <a:off x="1764148" y="6254009"/>
            <a:ext cx="3536272" cy="295466"/>
          </a:xfrm>
          <a:prstGeom prst="rect">
            <a:avLst/>
          </a:prstGeom>
          <a:noFill/>
        </p:spPr>
        <p:txBody>
          <a:bodyPr wrap="square" lIns="0" tIns="0" rIns="0" bIns="0" rtlCol="0">
            <a:spAutoFit/>
          </a:bodyPr>
          <a:lstStyle/>
          <a:p>
            <a:r>
              <a:rPr lang="en-US" sz="1920" b="1" dirty="0">
                <a:solidFill>
                  <a:schemeClr val="accent6"/>
                </a:solidFill>
                <a:latin typeface="Poppins Light" panose="00000400000000000000" pitchFamily="2" charset="0"/>
                <a:ea typeface="Roboto Light" panose="02000000000000000000" pitchFamily="2" charset="0"/>
                <a:cs typeface="Poppins Light" panose="00000400000000000000" pitchFamily="2" charset="0"/>
              </a:rPr>
              <a:t>AI Driven Automation</a:t>
            </a:r>
          </a:p>
        </p:txBody>
      </p:sp>
      <p:sp>
        <p:nvSpPr>
          <p:cNvPr id="16" name="Text 2">
            <a:extLst>
              <a:ext uri="{FF2B5EF4-FFF2-40B4-BE49-F238E27FC236}">
                <a16:creationId xmlns:a16="http://schemas.microsoft.com/office/drawing/2014/main" id="{4511AE2A-C159-4D81-83BA-BE5382D7FA01}"/>
              </a:ext>
            </a:extLst>
          </p:cNvPr>
          <p:cNvSpPr/>
          <p:nvPr/>
        </p:nvSpPr>
        <p:spPr>
          <a:xfrm>
            <a:off x="1764149" y="6571535"/>
            <a:ext cx="11579317" cy="853679"/>
          </a:xfrm>
          <a:prstGeom prst="rect">
            <a:avLst/>
          </a:prstGeom>
          <a:noFill/>
          <a:ln/>
        </p:spPr>
        <p:txBody>
          <a:bodyPr wrap="square" lIns="0" tIns="0" rIns="0" bIns="0" rtlCol="0" anchor="t"/>
          <a:lstStyle/>
          <a:p>
            <a:pPr>
              <a:lnSpc>
                <a:spcPct val="150000"/>
              </a:lnSpc>
            </a:pPr>
            <a:r>
              <a:rPr lang="en-US" sz="1600" dirty="0">
                <a:solidFill>
                  <a:srgbClr val="E5E0DF"/>
                </a:solidFill>
                <a:latin typeface="Roboto Light" pitchFamily="34" charset="0"/>
                <a:ea typeface="Roboto Light" pitchFamily="34" charset="-122"/>
                <a:cs typeface="Roboto Light" pitchFamily="34" charset="-120"/>
              </a:rPr>
              <a:t>Automate repetitive tasks with AI-driven solutions, develop a central dashboard for monitoring KPIs across departments, and regularly review and iterate workflows through feedback loops.</a:t>
            </a:r>
          </a:p>
        </p:txBody>
      </p:sp>
      <p:pic>
        <p:nvPicPr>
          <p:cNvPr id="18" name="Image 1" descr="preencoded.png">
            <a:extLst>
              <a:ext uri="{FF2B5EF4-FFF2-40B4-BE49-F238E27FC236}">
                <a16:creationId xmlns:a16="http://schemas.microsoft.com/office/drawing/2014/main" id="{28F722E0-4DB8-4B02-A599-B08F530FEF81}"/>
              </a:ext>
            </a:extLst>
          </p:cNvPr>
          <p:cNvPicPr>
            <a:picLocks noChangeAspect="1"/>
          </p:cNvPicPr>
          <p:nvPr/>
        </p:nvPicPr>
        <p:blipFill>
          <a:blip r:embed="rId4"/>
          <a:stretch>
            <a:fillRect/>
          </a:stretch>
        </p:blipFill>
        <p:spPr>
          <a:xfrm>
            <a:off x="176391" y="2354296"/>
            <a:ext cx="882134" cy="1411486"/>
          </a:xfrm>
          <a:prstGeom prst="rect">
            <a:avLst/>
          </a:prstGeom>
          <a:noFill/>
        </p:spPr>
      </p:pic>
      <p:sp>
        <p:nvSpPr>
          <p:cNvPr id="19" name="Oval 18">
            <a:extLst>
              <a:ext uri="{FF2B5EF4-FFF2-40B4-BE49-F238E27FC236}">
                <a16:creationId xmlns:a16="http://schemas.microsoft.com/office/drawing/2014/main" id="{B19F5F46-993D-4C93-9ED5-CD226BF1DF64}"/>
              </a:ext>
            </a:extLst>
          </p:cNvPr>
          <p:cNvSpPr/>
          <p:nvPr/>
        </p:nvSpPr>
        <p:spPr>
          <a:xfrm flipH="1">
            <a:off x="1349342" y="3735618"/>
            <a:ext cx="241637" cy="2416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20" name="Oval 19">
            <a:extLst>
              <a:ext uri="{FF2B5EF4-FFF2-40B4-BE49-F238E27FC236}">
                <a16:creationId xmlns:a16="http://schemas.microsoft.com/office/drawing/2014/main" id="{F77A1E29-AA1F-4E91-8CB5-46EE2B17FD3F}"/>
              </a:ext>
            </a:extLst>
          </p:cNvPr>
          <p:cNvSpPr/>
          <p:nvPr/>
        </p:nvSpPr>
        <p:spPr>
          <a:xfrm>
            <a:off x="1377169" y="5134802"/>
            <a:ext cx="241637" cy="2416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
        <p:nvSpPr>
          <p:cNvPr id="21" name="Oval 20">
            <a:extLst>
              <a:ext uri="{FF2B5EF4-FFF2-40B4-BE49-F238E27FC236}">
                <a16:creationId xmlns:a16="http://schemas.microsoft.com/office/drawing/2014/main" id="{D4246004-8F7A-4AF9-A978-69B5DC70F6F8}"/>
              </a:ext>
            </a:extLst>
          </p:cNvPr>
          <p:cNvSpPr/>
          <p:nvPr/>
        </p:nvSpPr>
        <p:spPr>
          <a:xfrm flipH="1">
            <a:off x="1359491" y="6288002"/>
            <a:ext cx="241637" cy="2416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spTree>
    <p:extLst>
      <p:ext uri="{BB962C8B-B14F-4D97-AF65-F5344CB8AC3E}">
        <p14:creationId xmlns:p14="http://schemas.microsoft.com/office/powerpoint/2010/main" val="34581514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618</TotalTime>
  <Words>1620</Words>
  <Application>Microsoft Office PowerPoint</Application>
  <PresentationFormat>Custom</PresentationFormat>
  <Paragraphs>166</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 2</vt:lpstr>
      <vt:lpstr>Poppins Light</vt:lpstr>
      <vt:lpstr>Calisto MT</vt:lpstr>
      <vt:lpstr>Roboto Bold</vt:lpstr>
      <vt:lpstr>Roboto</vt:lpstr>
      <vt:lpstr>Roboto Light</vt:lpstr>
      <vt:lpstr>Slate</vt:lpstr>
      <vt:lpstr>PowerPoint Presentation</vt:lpstr>
      <vt:lpstr>PowerPoint Presentation</vt:lpstr>
      <vt:lpstr>Industry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Methodologies and Frameworks</vt:lpstr>
      <vt:lpstr>PowerPoint Presentation</vt:lpstr>
      <vt:lpstr>Revenue Growth Strategy (22% CAGR)</vt:lpstr>
      <vt:lpstr>Implementation Roadmap</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Israel Josiah</cp:lastModifiedBy>
  <cp:revision>15</cp:revision>
  <dcterms:created xsi:type="dcterms:W3CDTF">2025-01-09T21:36:13Z</dcterms:created>
  <dcterms:modified xsi:type="dcterms:W3CDTF">2025-01-22T13:45:15Z</dcterms:modified>
</cp:coreProperties>
</file>